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theme/themeOverride3.xml" ContentType="application/vnd.openxmlformats-officedocument.themeOverride+xml"/>
  <Override PartName="/ppt/charts/chart21.xml" ContentType="application/vnd.openxmlformats-officedocument.drawingml.chart+xml"/>
  <Override PartName="/ppt/theme/themeOverride4.xml" ContentType="application/vnd.openxmlformats-officedocument.themeOverride+xml"/>
  <Override PartName="/ppt/charts/chartEx1.xml" ContentType="application/vnd.ms-office.chartex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75" r:id="rId5"/>
    <p:sldId id="274" r:id="rId6"/>
    <p:sldId id="271" r:id="rId7"/>
    <p:sldId id="270" r:id="rId8"/>
    <p:sldId id="273" r:id="rId9"/>
    <p:sldId id="272" r:id="rId10"/>
    <p:sldId id="269" r:id="rId11"/>
    <p:sldId id="268" r:id="rId12"/>
    <p:sldId id="267" r:id="rId13"/>
    <p:sldId id="266" r:id="rId14"/>
    <p:sldId id="276" r:id="rId15"/>
    <p:sldId id="265" r:id="rId16"/>
    <p:sldId id="264" r:id="rId17"/>
    <p:sldId id="262" r:id="rId18"/>
    <p:sldId id="261" r:id="rId19"/>
    <p:sldId id="260" r:id="rId20"/>
    <p:sldId id="277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FDA"/>
    <a:srgbClr val="F3C12D"/>
    <a:srgbClr val="37CAFF"/>
    <a:srgbClr val="70AE47"/>
    <a:srgbClr val="B61E63"/>
    <a:srgbClr val="E77930"/>
    <a:srgbClr val="F39F06"/>
    <a:srgbClr val="04C4D9"/>
    <a:srgbClr val="52CBFF"/>
    <a:srgbClr val="F36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713"/>
  </p:normalViewPr>
  <p:slideViewPr>
    <p:cSldViewPr snapToGrid="0" snapToObjects="1">
      <p:cViewPr>
        <p:scale>
          <a:sx n="79" d="100"/>
          <a:sy n="79" d="100"/>
        </p:scale>
        <p:origin x="64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/Mdent02\datos\CEE\ESTADISTICAS\Encuesta%20de%20Opinion\Software%20SUMA\Resultados\Preguntas%20Especiales%20EOIC%20-%20SUMA\2019\Marzo%202019%20-%20Indicadores%20l&#237;deres,%20inversi&#243;n%20y%20confianza\EOIC%20Pregunta%20especial%20Marzo%202019%20-%20Indicadores%20l&#237;deres,%20inversi&#243;n%20y%20confianza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Mdent02\datos\CEE\ESTADISTICAS\TEMAS%20CEE\Aspectos%20Sociales\Datos\SERIE%20Clase%20Media%202002-2018%20DNP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/D:\Imelda\Presentaciones%20por%20tema\Presentaciones%20Base\Actualizaciones%20IR\SERIE%20IPC%20MENSUAL%201990-2018%20Base%202018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CEE\OneDrive%20-%20ANDI\Pr&#225;ctica%20CVR\Tareas\Invers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/var/folders/hb/fwz_t7kn4cn_v63f4l4xkq_r0000gn/T/com.microsoft.Outlook/Outlook%20Temp/SERIE%20Tasa%20de%20Interes%20SEMANA-MES%20%20ANDI.xlsx" TargetMode="External"/><Relationship Id="rId1" Type="http://schemas.openxmlformats.org/officeDocument/2006/relationships/themeOverride" Target="../theme/themeOverride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/var/folders/hb/fwz_t7kn4cn_v63f4l4xkq_r0000gn/T/com.microsoft.Outlook/Outlook%20Temp/SERIE%20Tasa%20de%20Interes%20SEMANA-MES%20%20ANDI.xlsx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Imelda\Presentaciones%20por%20tema\Presentaciones%20Base\Actualizaciones%20IR\PIB%20Trimestral%20Graficos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microsoft.com/office/2011/relationships/chartStyle" Target="style18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Mundial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Hoja1!$B$2:$B$30</c:f>
              <c:numCache>
                <c:formatCode>General</c:formatCode>
                <c:ptCount val="29"/>
                <c:pt idx="0">
                  <c:v>100</c:v>
                </c:pt>
                <c:pt idx="1">
                  <c:v>102.61499999999999</c:v>
                </c:pt>
                <c:pt idx="2">
                  <c:v>104.9423082</c:v>
                </c:pt>
                <c:pt idx="3">
                  <c:v>107.123009364396</c:v>
                </c:pt>
                <c:pt idx="4">
                  <c:v>110.62164685023716</c:v>
                </c:pt>
                <c:pt idx="5">
                  <c:v>114.31198498916108</c:v>
                </c:pt>
                <c:pt idx="6">
                  <c:v>118.80215975953531</c:v>
                </c:pt>
                <c:pt idx="7">
                  <c:v>123.55543417151434</c:v>
                </c:pt>
                <c:pt idx="8">
                  <c:v>126.72586661235539</c:v>
                </c:pt>
                <c:pt idx="9">
                  <c:v>131.24364375708586</c:v>
                </c:pt>
                <c:pt idx="10">
                  <c:v>137.57352469549011</c:v>
                </c:pt>
                <c:pt idx="11">
                  <c:v>140.96058487349308</c:v>
                </c:pt>
                <c:pt idx="12">
                  <c:v>145.18235439045418</c:v>
                </c:pt>
                <c:pt idx="13">
                  <c:v>151.38744821710219</c:v>
                </c:pt>
                <c:pt idx="14">
                  <c:v>159.52906518221795</c:v>
                </c:pt>
                <c:pt idx="15">
                  <c:v>167.28855891268103</c:v>
                </c:pt>
                <c:pt idx="16">
                  <c:v>176.37734631840698</c:v>
                </c:pt>
                <c:pt idx="17">
                  <c:v>186.18039922678403</c:v>
                </c:pt>
                <c:pt idx="18">
                  <c:v>191.77512022354887</c:v>
                </c:pt>
                <c:pt idx="19">
                  <c:v>191.48745754321357</c:v>
                </c:pt>
                <c:pt idx="20">
                  <c:v>201.79905713191562</c:v>
                </c:pt>
                <c:pt idx="21">
                  <c:v>210.42193084316236</c:v>
                </c:pt>
                <c:pt idx="22">
                  <c:v>217.82036593160797</c:v>
                </c:pt>
                <c:pt idx="23">
                  <c:v>225.3830890367534</c:v>
                </c:pt>
                <c:pt idx="24">
                  <c:v>233.44954979337879</c:v>
                </c:pt>
                <c:pt idx="25">
                  <c:v>241.51056274774416</c:v>
                </c:pt>
                <c:pt idx="26">
                  <c:v>249.32101434700621</c:v>
                </c:pt>
                <c:pt idx="27">
                  <c:v>258.69797769659709</c:v>
                </c:pt>
                <c:pt idx="28">
                  <c:v>268.88809103806608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4-344E-A879-11F3EA5ACCD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Econ. Avanzadas</c:v>
                </c:pt>
              </c:strCache>
            </c:strRef>
          </c:tx>
          <c:spPr>
            <a:ln w="28575" cap="rnd">
              <a:solidFill>
                <a:srgbClr val="37CAFF"/>
              </a:solidFill>
              <a:round/>
            </a:ln>
            <a:effectLst/>
          </c:spPr>
          <c:marker>
            <c:symbol val="none"/>
          </c:marker>
          <c:cat>
            <c:numRef>
              <c:f>Hoja1!$A$2:$A$30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Hoja1!$C$2:$C$30</c:f>
              <c:numCache>
                <c:formatCode>General</c:formatCode>
                <c:ptCount val="29"/>
                <c:pt idx="0">
                  <c:v>100</c:v>
                </c:pt>
                <c:pt idx="1">
                  <c:v>101.59800000000001</c:v>
                </c:pt>
                <c:pt idx="2">
                  <c:v>103.87582716000003</c:v>
                </c:pt>
                <c:pt idx="3">
                  <c:v>105.26568572740082</c:v>
                </c:pt>
                <c:pt idx="4">
                  <c:v>108.83103450298789</c:v>
                </c:pt>
                <c:pt idx="5">
                  <c:v>112.01216564151024</c:v>
                </c:pt>
                <c:pt idx="6">
                  <c:v>115.44197815345329</c:v>
                </c:pt>
                <c:pt idx="7">
                  <c:v>119.4870650679503</c:v>
                </c:pt>
                <c:pt idx="8">
                  <c:v>122.80522086488729</c:v>
                </c:pt>
                <c:pt idx="9">
                  <c:v>127.22498076381459</c:v>
                </c:pt>
                <c:pt idx="10">
                  <c:v>132.44883847397682</c:v>
                </c:pt>
                <c:pt idx="11">
                  <c:v>134.50444444709294</c:v>
                </c:pt>
                <c:pt idx="12">
                  <c:v>136.83540646936106</c:v>
                </c:pt>
                <c:pt idx="13">
                  <c:v>139.62411205320666</c:v>
                </c:pt>
                <c:pt idx="14">
                  <c:v>144.11023477347618</c:v>
                </c:pt>
                <c:pt idx="15">
                  <c:v>148.10929378844014</c:v>
                </c:pt>
                <c:pt idx="16">
                  <c:v>152.56590243853429</c:v>
                </c:pt>
                <c:pt idx="17">
                  <c:v>156.65009164681385</c:v>
                </c:pt>
                <c:pt idx="18">
                  <c:v>156.87410127786879</c:v>
                </c:pt>
                <c:pt idx="19">
                  <c:v>151.54822553948514</c:v>
                </c:pt>
                <c:pt idx="20">
                  <c:v>156.16286900716247</c:v>
                </c:pt>
                <c:pt idx="21">
                  <c:v>158.87541804181689</c:v>
                </c:pt>
                <c:pt idx="22">
                  <c:v>160.78192305831868</c:v>
                </c:pt>
                <c:pt idx="23">
                  <c:v>162.93318518883899</c:v>
                </c:pt>
                <c:pt idx="24">
                  <c:v>166.34337675484139</c:v>
                </c:pt>
                <c:pt idx="25">
                  <c:v>170.17260128773785</c:v>
                </c:pt>
                <c:pt idx="26">
                  <c:v>173.01448372924307</c:v>
                </c:pt>
                <c:pt idx="27">
                  <c:v>177.05610206915819</c:v>
                </c:pt>
                <c:pt idx="28">
                  <c:v>181.44709340047331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4-344E-A879-11F3EA5ACCD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Econ. Emergentes</c:v>
                </c:pt>
              </c:strCache>
            </c:strRef>
          </c:tx>
          <c:spPr>
            <a:ln w="28575" cap="rnd">
              <a:solidFill>
                <a:srgbClr val="36C010"/>
              </a:solidFill>
              <a:round/>
            </a:ln>
            <a:effectLst/>
          </c:spPr>
          <c:marker>
            <c:symbol val="none"/>
          </c:marker>
          <c:cat>
            <c:numRef>
              <c:f>Hoja1!$A$2:$A$30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Hoja1!$D$2:$D$30</c:f>
              <c:numCache>
                <c:formatCode>General</c:formatCode>
                <c:ptCount val="29"/>
                <c:pt idx="0">
                  <c:v>100</c:v>
                </c:pt>
                <c:pt idx="1">
                  <c:v>104.35000000000001</c:v>
                </c:pt>
                <c:pt idx="2">
                  <c:v>106.75526750000002</c:v>
                </c:pt>
                <c:pt idx="3">
                  <c:v>110.05293771307502</c:v>
                </c:pt>
                <c:pt idx="4">
                  <c:v>113.46347825280323</c:v>
                </c:pt>
                <c:pt idx="5">
                  <c:v>117.89082317422762</c:v>
                </c:pt>
                <c:pt idx="6">
                  <c:v>123.90914969727194</c:v>
                </c:pt>
                <c:pt idx="7">
                  <c:v>129.69446789663755</c:v>
                </c:pt>
                <c:pt idx="8">
                  <c:v>132.65539259871778</c:v>
                </c:pt>
                <c:pt idx="9">
                  <c:v>137.32353586426666</c:v>
                </c:pt>
                <c:pt idx="10">
                  <c:v>145.24985035435213</c:v>
                </c:pt>
                <c:pt idx="11">
                  <c:v>150.54130240276118</c:v>
                </c:pt>
                <c:pt idx="12">
                  <c:v>157.44964277002387</c:v>
                </c:pt>
                <c:pt idx="13">
                  <c:v>168.43332984966074</c:v>
                </c:pt>
                <c:pt idx="14">
                  <c:v>181.71598224160496</c:v>
                </c:pt>
                <c:pt idx="15">
                  <c:v>194.77045840584185</c:v>
                </c:pt>
                <c:pt idx="16">
                  <c:v>210.35793819206137</c:v>
                </c:pt>
                <c:pt idx="17">
                  <c:v>228.14159828681824</c:v>
                </c:pt>
                <c:pt idx="18">
                  <c:v>241.21867470061866</c:v>
                </c:pt>
                <c:pt idx="19">
                  <c:v>247.89078324283778</c:v>
                </c:pt>
                <c:pt idx="20">
                  <c:v>266.24213792630508</c:v>
                </c:pt>
                <c:pt idx="21">
                  <c:v>283.21773664048629</c:v>
                </c:pt>
                <c:pt idx="22">
                  <c:v>298.40953603388198</c:v>
                </c:pt>
                <c:pt idx="23">
                  <c:v>313.67019970665467</c:v>
                </c:pt>
                <c:pt idx="24">
                  <c:v>328.40015228487914</c:v>
                </c:pt>
                <c:pt idx="25">
                  <c:v>342.53121083769747</c:v>
                </c:pt>
                <c:pt idx="26">
                  <c:v>357.46214631811273</c:v>
                </c:pt>
                <c:pt idx="27">
                  <c:v>374.49164296870759</c:v>
                </c:pt>
                <c:pt idx="28">
                  <c:v>392.99901996422113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E4-344E-A879-11F3EA5ACCD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A. Latina</c:v>
                </c:pt>
              </c:strCache>
            </c:strRef>
          </c:tx>
          <c:spPr>
            <a:ln w="28575" cap="rnd">
              <a:solidFill>
                <a:srgbClr val="953FDA"/>
              </a:solidFill>
              <a:round/>
            </a:ln>
            <a:effectLst/>
          </c:spPr>
          <c:marker>
            <c:symbol val="none"/>
          </c:marker>
          <c:cat>
            <c:numRef>
              <c:f>Hoja1!$A$2:$A$30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Hoja1!$E$2:$E$30</c:f>
              <c:numCache>
                <c:formatCode>General</c:formatCode>
                <c:ptCount val="29"/>
                <c:pt idx="0">
                  <c:v>100</c:v>
                </c:pt>
                <c:pt idx="1">
                  <c:v>103.898</c:v>
                </c:pt>
                <c:pt idx="2">
                  <c:v>107.37027116</c:v>
                </c:pt>
                <c:pt idx="3">
                  <c:v>111.81217927788919</c:v>
                </c:pt>
                <c:pt idx="4">
                  <c:v>117.34576403035193</c:v>
                </c:pt>
                <c:pt idx="5">
                  <c:v>118.76330085983859</c:v>
                </c:pt>
                <c:pt idx="6">
                  <c:v>123.34162610798538</c:v>
                </c:pt>
                <c:pt idx="7">
                  <c:v>129.95027043485123</c:v>
                </c:pt>
                <c:pt idx="8">
                  <c:v>133.22241824440079</c:v>
                </c:pt>
                <c:pt idx="9">
                  <c:v>133.41692297503761</c:v>
                </c:pt>
                <c:pt idx="10">
                  <c:v>138.36001997126274</c:v>
                </c:pt>
                <c:pt idx="11">
                  <c:v>139.21923569528428</c:v>
                </c:pt>
                <c:pt idx="12">
                  <c:v>139.78028921513626</c:v>
                </c:pt>
                <c:pt idx="13">
                  <c:v>142.58847522546836</c:v>
                </c:pt>
                <c:pt idx="14">
                  <c:v>151.39046180113652</c:v>
                </c:pt>
                <c:pt idx="15">
                  <c:v>158.06678116656664</c:v>
                </c:pt>
                <c:pt idx="16">
                  <c:v>166.68774341139118</c:v>
                </c:pt>
                <c:pt idx="17">
                  <c:v>176.04225957163845</c:v>
                </c:pt>
                <c:pt idx="18">
                  <c:v>183.01353305067536</c:v>
                </c:pt>
                <c:pt idx="19">
                  <c:v>179.3880349609415</c:v>
                </c:pt>
                <c:pt idx="20">
                  <c:v>190.36120105950229</c:v>
                </c:pt>
                <c:pt idx="21">
                  <c:v>199.0778404560169</c:v>
                </c:pt>
                <c:pt idx="22">
                  <c:v>204.90683962456907</c:v>
                </c:pt>
                <c:pt idx="23">
                  <c:v>210.91265909396517</c:v>
                </c:pt>
                <c:pt idx="24">
                  <c:v>213.71357920673302</c:v>
                </c:pt>
                <c:pt idx="25">
                  <c:v>214.3889141170263</c:v>
                </c:pt>
                <c:pt idx="26">
                  <c:v>212.99753006440682</c:v>
                </c:pt>
                <c:pt idx="27">
                  <c:v>215.69620877032284</c:v>
                </c:pt>
                <c:pt idx="28">
                  <c:v>220.01228990781701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E4-344E-A879-11F3EA5ACCD8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Hoja1!$A$2:$A$30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Hoja1!$F$2:$F$30</c:f>
              <c:numCache>
                <c:formatCode>General</c:formatCode>
                <c:ptCount val="29"/>
                <c:pt idx="0">
                  <c:v>100</c:v>
                </c:pt>
                <c:pt idx="1">
                  <c:v>102.372</c:v>
                </c:pt>
                <c:pt idx="2">
                  <c:v>106.82825316</c:v>
                </c:pt>
                <c:pt idx="3">
                  <c:v>112.92814641543599</c:v>
                </c:pt>
                <c:pt idx="4">
                  <c:v>118.74055811143847</c:v>
                </c:pt>
                <c:pt idx="5">
                  <c:v>124.91744194439549</c:v>
                </c:pt>
                <c:pt idx="6">
                  <c:v>127.48574455077225</c:v>
                </c:pt>
                <c:pt idx="7">
                  <c:v>131.85850558886375</c:v>
                </c:pt>
                <c:pt idx="8">
                  <c:v>132.61009907072028</c:v>
                </c:pt>
                <c:pt idx="9">
                  <c:v>127.03517050578721</c:v>
                </c:pt>
                <c:pt idx="10">
                  <c:v>130.75094924308149</c:v>
                </c:pt>
                <c:pt idx="11">
                  <c:v>132.94495017138041</c:v>
                </c:pt>
                <c:pt idx="12">
                  <c:v>136.27389172367177</c:v>
                </c:pt>
                <c:pt idx="13">
                  <c:v>141.61310280140523</c:v>
                </c:pt>
                <c:pt idx="14">
                  <c:v>149.1653295738042</c:v>
                </c:pt>
                <c:pt idx="15">
                  <c:v>156.18654163684315</c:v>
                </c:pt>
                <c:pt idx="16">
                  <c:v>166.6479161956789</c:v>
                </c:pt>
                <c:pt idx="17">
                  <c:v>178.14828889234272</c:v>
                </c:pt>
                <c:pt idx="18">
                  <c:v>184.46720869935413</c:v>
                </c:pt>
                <c:pt idx="19">
                  <c:v>187.51460698706748</c:v>
                </c:pt>
                <c:pt idx="20">
                  <c:v>194.96268717659379</c:v>
                </c:pt>
                <c:pt idx="21">
                  <c:v>207.81072826153132</c:v>
                </c:pt>
                <c:pt idx="22">
                  <c:v>216.21459411242765</c:v>
                </c:pt>
                <c:pt idx="23">
                  <c:v>226.75289342946738</c:v>
                </c:pt>
                <c:pt idx="24">
                  <c:v>236.7164155667582</c:v>
                </c:pt>
                <c:pt idx="25">
                  <c:v>243.94100056985567</c:v>
                </c:pt>
                <c:pt idx="26">
                  <c:v>248.92471521149781</c:v>
                </c:pt>
                <c:pt idx="27">
                  <c:v>253.32570417643709</c:v>
                </c:pt>
                <c:pt idx="28">
                  <c:v>260.28202801312204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E4-344E-A879-11F3EA5AC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11864"/>
        <c:axId val="193116992"/>
      </c:lineChart>
      <c:catAx>
        <c:axId val="12951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193116992"/>
        <c:crosses val="autoZero"/>
        <c:auto val="1"/>
        <c:lblAlgn val="ctr"/>
        <c:lblOffset val="100"/>
        <c:noMultiLvlLbl val="0"/>
      </c:catAx>
      <c:valAx>
        <c:axId val="193116992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12951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31759020618556699"/>
          <c:w val="0.73366270585782778"/>
          <c:h val="0.54502052310042004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Información y comunicaciones</c:v>
                </c:pt>
              </c:strCache>
            </c:strRef>
          </c:tx>
          <c:spPr>
            <a:solidFill>
              <a:srgbClr val="92C00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1811548884719691E-3"/>
                  <c:y val="-0.18297898511146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B4-7E40-9687-3689BCA9F190}"/>
                </c:ext>
              </c:extLst>
            </c:dLbl>
            <c:dLbl>
              <c:idx val="1"/>
              <c:layout>
                <c:manualLayout>
                  <c:x val="-1.8293725244944877E-2"/>
                  <c:y val="-0.30303700589817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B4-7E40-9687-3689BCA9F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1.4716979272364057</c:v>
                </c:pt>
                <c:pt idx="1">
                  <c:v>4.0414725759332555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B4-7E40-9687-3689BCA9F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33553312332951513"/>
          <c:w val="0.73366270585782778"/>
          <c:h val="0.51924398625429558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Sector financiero</c:v>
                </c:pt>
              </c:strCache>
            </c:strRef>
          </c:tx>
          <c:spPr>
            <a:solidFill>
              <a:srgbClr val="92C00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1811548884719691E-3"/>
                  <c:y val="-0.316115095293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7-734E-A227-D0B83F556296}"/>
                </c:ext>
              </c:extLst>
            </c:dLbl>
            <c:dLbl>
              <c:idx val="1"/>
              <c:layout>
                <c:manualLayout>
                  <c:x val="-2.4912445278299059E-2"/>
                  <c:y val="-0.34741570929223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17-734E-A227-D0B83F556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4.1492327453924531</c:v>
                </c:pt>
                <c:pt idx="1">
                  <c:v>5.0260051091460127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7-734E-A227-D0B83F556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Actividad inmobiliarias</c:v>
                </c:pt>
              </c:strCache>
            </c:strRef>
          </c:tx>
          <c:spPr>
            <a:solidFill>
              <a:srgbClr val="92C00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624348551177821E-3"/>
                  <c:y val="-0.29392574359662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84-EB42-9885-88B18EBDFDC7}"/>
                </c:ext>
              </c:extLst>
            </c:dLbl>
            <c:dLbl>
              <c:idx val="1"/>
              <c:layout>
                <c:manualLayout>
                  <c:x val="-3.8149885345007295E-2"/>
                  <c:y val="-0.34297783895283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84-EB42-9885-88B18EBDF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2.1367810959964402</c:v>
                </c:pt>
                <c:pt idx="1">
                  <c:v>3.0580827034501823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84-EB42-9885-88B18EBDF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31128722794959907"/>
          <c:w val="0.73366270585782778"/>
          <c:h val="0.54348988163421141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Servicios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624348551177821E-3"/>
                  <c:y val="-0.3738074097059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A-134E-ACF7-B0EE3A3B79D8}"/>
                </c:ext>
              </c:extLst>
            </c:dLbl>
            <c:dLbl>
              <c:idx val="1"/>
              <c:layout>
                <c:manualLayout>
                  <c:x val="1.5625000000000001E-3"/>
                  <c:y val="-0.23203123572642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A-134E-ACF7-B0EE3A3B7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6.7394210827186498</c:v>
                </c:pt>
                <c:pt idx="1">
                  <c:v>3.5726426731424112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A-134E-ACF7-B0EE3A3B7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36584049255441009"/>
          <c:w val="0.73366270585782778"/>
          <c:h val="0.4889366170294005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Gobierno</c:v>
                </c:pt>
              </c:strCache>
            </c:strRef>
          </c:tx>
          <c:spPr>
            <a:solidFill>
              <a:srgbClr val="92C00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624348551177821E-3"/>
                  <c:y val="-0.3738074097059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61-764F-B73E-18B4DC12CA2E}"/>
                </c:ext>
              </c:extLst>
            </c:dLbl>
            <c:dLbl>
              <c:idx val="1"/>
              <c:layout>
                <c:manualLayout>
                  <c:x val="-2.4912445278299059E-2"/>
                  <c:y val="-0.31191274657698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1-764F-B73E-18B4DC12C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4.6176702940548608</c:v>
                </c:pt>
                <c:pt idx="1">
                  <c:v>3.5317859759889529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1-764F-B73E-18B4DC12C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38617649866361209"/>
          <c:w val="0.73366270585782778"/>
          <c:h val="0.46860061092019856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Entretenimiento y recreación</c:v>
                </c:pt>
              </c:strCache>
            </c:strRef>
          </c:tx>
          <c:spPr>
            <a:solidFill>
              <a:srgbClr val="92C00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624348551177821E-3"/>
                  <c:y val="-0.2761742622389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A7-BE44-9860-B215999E1713}"/>
                </c:ext>
              </c:extLst>
            </c:dLbl>
            <c:dLbl>
              <c:idx val="1"/>
              <c:layout>
                <c:manualLayout>
                  <c:x val="-1.1675005211590577E-2"/>
                  <c:y val="-0.31635061691639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A7-BE44-9860-B215999E1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1.5722171828044935</c:v>
                </c:pt>
                <c:pt idx="1">
                  <c:v>2.5103373955628854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7-BE44-9860-B215999E1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PIB Total</c:v>
                </c:pt>
              </c:strCache>
            </c:strRef>
          </c:tx>
          <c:spPr>
            <a:solidFill>
              <a:srgbClr val="1CA6B7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1990 - 1994</c:v>
                </c:pt>
                <c:pt idx="1">
                  <c:v>1995 - 1999</c:v>
                </c:pt>
                <c:pt idx="2">
                  <c:v>2000 - 2004</c:v>
                </c:pt>
                <c:pt idx="3">
                  <c:v>2005 - 2009</c:v>
                </c:pt>
                <c:pt idx="4">
                  <c:v>2010 - 2014</c:v>
                </c:pt>
                <c:pt idx="5">
                  <c:v>2015 - 2018</c:v>
                </c:pt>
                <c:pt idx="6">
                  <c:v>2019 (Sem I)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4.3</c:v>
                </c:pt>
                <c:pt idx="1">
                  <c:v>1.4</c:v>
                </c:pt>
                <c:pt idx="2">
                  <c:v>3.3</c:v>
                </c:pt>
                <c:pt idx="3">
                  <c:v>4.7</c:v>
                </c:pt>
                <c:pt idx="4">
                  <c:v>4.8</c:v>
                </c:pt>
                <c:pt idx="5">
                  <c:v>2.2400000000000002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0-EC42-8782-D81BE09D846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404C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B0-EC42-8782-D81BE09D8466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rial Narrow" panose="020B0604020202020204" pitchFamily="34" charset="0"/>
                      <a:ea typeface="+mn-ea"/>
                      <a:cs typeface="Arial Narrow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0B0-EC42-8782-D81BE09D8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1990 - 1994</c:v>
                </c:pt>
                <c:pt idx="1">
                  <c:v>1995 - 1999</c:v>
                </c:pt>
                <c:pt idx="2">
                  <c:v>2000 - 2004</c:v>
                </c:pt>
                <c:pt idx="3">
                  <c:v>2005 - 2009</c:v>
                </c:pt>
                <c:pt idx="4">
                  <c:v>2010 - 2014</c:v>
                </c:pt>
                <c:pt idx="5">
                  <c:v>2015 - 2018</c:v>
                </c:pt>
                <c:pt idx="6">
                  <c:v>2019 (Sem I)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12.1</c:v>
                </c:pt>
                <c:pt idx="1">
                  <c:v>-10.3</c:v>
                </c:pt>
                <c:pt idx="2">
                  <c:v>10.7</c:v>
                </c:pt>
                <c:pt idx="3">
                  <c:v>10</c:v>
                </c:pt>
                <c:pt idx="4">
                  <c:v>9.6999999999999993</c:v>
                </c:pt>
                <c:pt idx="5">
                  <c:v>-0.24</c:v>
                </c:pt>
                <c:pt idx="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B0-EC42-8782-D81BE09D84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5"/>
        <c:overlap val="-90"/>
        <c:axId val="286891247"/>
        <c:axId val="286890415"/>
      </c:barChart>
      <c:catAx>
        <c:axId val="28689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86890415"/>
        <c:crosses val="autoZero"/>
        <c:auto val="1"/>
        <c:lblAlgn val="ctr"/>
        <c:lblOffset val="100"/>
        <c:noMultiLvlLbl val="0"/>
      </c:catAx>
      <c:valAx>
        <c:axId val="2868904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6891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47464338202032E-2"/>
          <c:y val="0.12369014121224417"/>
          <c:w val="0.92247241682844772"/>
          <c:h val="0.64489618617546995"/>
        </c:manualLayout>
      </c:layout>
      <c:lineChart>
        <c:grouping val="standard"/>
        <c:varyColors val="0"/>
        <c:ser>
          <c:idx val="0"/>
          <c:order val="0"/>
          <c:tx>
            <c:strRef>
              <c:f>Resumen!$G$19</c:f>
              <c:strCache>
                <c:ptCount val="1"/>
                <c:pt idx="0">
                  <c:v>Si</c:v>
                </c:pt>
              </c:strCache>
            </c:strRef>
          </c:tx>
          <c:spPr>
            <a:ln w="47625" cap="rnd">
              <a:solidFill>
                <a:srgbClr val="F39F06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2.2774327122153208E-2"/>
                  <c:y val="-4.252088078967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17-6D44-A16D-40EF854FB6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F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Resumen!$F$20:$F$34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Resumen!$G$20:$G$34</c:f>
              <c:numCache>
                <c:formatCode>#,#00</c:formatCode>
                <c:ptCount val="15"/>
                <c:pt idx="0">
                  <c:v>57.784431137724503</c:v>
                </c:pt>
                <c:pt idx="1">
                  <c:v>58.536585365853654</c:v>
                </c:pt>
                <c:pt idx="2">
                  <c:v>66.538461538461533</c:v>
                </c:pt>
                <c:pt idx="3">
                  <c:v>60.215053763440864</c:v>
                </c:pt>
                <c:pt idx="4">
                  <c:v>46.963562753036435</c:v>
                </c:pt>
                <c:pt idx="5">
                  <c:v>57.299270072992698</c:v>
                </c:pt>
                <c:pt idx="6">
                  <c:v>55.905511811023622</c:v>
                </c:pt>
                <c:pt idx="7">
                  <c:v>59.624413145539904</c:v>
                </c:pt>
                <c:pt idx="8">
                  <c:v>48.962655601659748</c:v>
                </c:pt>
                <c:pt idx="9">
                  <c:v>51.219512195121951</c:v>
                </c:pt>
                <c:pt idx="10">
                  <c:v>45.512820512820511</c:v>
                </c:pt>
                <c:pt idx="11">
                  <c:v>48.258706467661689</c:v>
                </c:pt>
                <c:pt idx="12">
                  <c:v>45.061728395061728</c:v>
                </c:pt>
                <c:pt idx="13">
                  <c:v>45.355191256830601</c:v>
                </c:pt>
                <c:pt idx="14">
                  <c:v>51.648351648351657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E17-6D44-A16D-40EF854FB65E}"/>
            </c:ext>
          </c:extLst>
        </c:ser>
        <c:ser>
          <c:idx val="1"/>
          <c:order val="1"/>
          <c:tx>
            <c:strRef>
              <c:f>Resumen!$H$19</c:f>
              <c:strCache>
                <c:ptCount val="1"/>
                <c:pt idx="0">
                  <c:v>No</c:v>
                </c:pt>
              </c:strCache>
            </c:strRef>
          </c:tx>
          <c:spPr>
            <a:ln w="47625" cap="rnd">
              <a:solidFill>
                <a:srgbClr val="DA4437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3.1055900621118012E-2"/>
                  <c:y val="3.644646924829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7-6D44-A16D-40EF854FB6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F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Resumen!$F$20:$F$34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Resumen!$H$20:$H$34</c:f>
              <c:numCache>
                <c:formatCode>#,#00</c:formatCode>
                <c:ptCount val="15"/>
                <c:pt idx="0">
                  <c:v>35.029940119760496</c:v>
                </c:pt>
                <c:pt idx="1">
                  <c:v>35.540069686411151</c:v>
                </c:pt>
                <c:pt idx="2">
                  <c:v>29.615384615384617</c:v>
                </c:pt>
                <c:pt idx="3">
                  <c:v>31.541218637992831</c:v>
                </c:pt>
                <c:pt idx="4">
                  <c:v>47.368421052631575</c:v>
                </c:pt>
                <c:pt idx="5">
                  <c:v>38.686131386861312</c:v>
                </c:pt>
                <c:pt idx="6">
                  <c:v>40.944881889763778</c:v>
                </c:pt>
                <c:pt idx="7">
                  <c:v>38.497652582159624</c:v>
                </c:pt>
                <c:pt idx="8">
                  <c:v>41.908713692946058</c:v>
                </c:pt>
                <c:pt idx="9">
                  <c:v>43.902439024390247</c:v>
                </c:pt>
                <c:pt idx="10">
                  <c:v>49.358974358974365</c:v>
                </c:pt>
                <c:pt idx="11">
                  <c:v>45.273631840796021</c:v>
                </c:pt>
                <c:pt idx="12">
                  <c:v>45.679012345679013</c:v>
                </c:pt>
                <c:pt idx="13">
                  <c:v>46.448087431693992</c:v>
                </c:pt>
                <c:pt idx="14">
                  <c:v>45.054945054945058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E17-6D44-A16D-40EF854FB65E}"/>
            </c:ext>
          </c:extLst>
        </c:ser>
        <c:ser>
          <c:idx val="2"/>
          <c:order val="2"/>
          <c:tx>
            <c:strRef>
              <c:f>Resumen!$I$19</c:f>
              <c:strCache>
                <c:ptCount val="1"/>
                <c:pt idx="0">
                  <c:v>Aplazado</c:v>
                </c:pt>
              </c:strCache>
            </c:strRef>
          </c:tx>
          <c:spPr>
            <a:ln w="47625" cap="rnd">
              <a:solidFill>
                <a:srgbClr val="52CB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47625" cap="rnd">
                <a:solidFill>
                  <a:srgbClr val="52CB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17-6D44-A16D-40EF854FB65E}"/>
              </c:ext>
            </c:extLst>
          </c:dPt>
          <c:dLbls>
            <c:dLbl>
              <c:idx val="14"/>
              <c:layout>
                <c:manualLayout>
                  <c:x val="-1.4492753623188406E-2"/>
                  <c:y val="-4.252088078967349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17-6D44-A16D-40EF854FB6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FFFFF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Resumen!$F$20:$F$34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Resumen!$I$20:$I$34</c:f>
              <c:numCache>
                <c:formatCode>#,#00</c:formatCode>
                <c:ptCount val="15"/>
                <c:pt idx="0">
                  <c:v>7.1856287425150001</c:v>
                </c:pt>
                <c:pt idx="1">
                  <c:v>5.9233449477351954</c:v>
                </c:pt>
                <c:pt idx="2">
                  <c:v>3.8461538461538503</c:v>
                </c:pt>
                <c:pt idx="3">
                  <c:v>8.2437275985663057</c:v>
                </c:pt>
                <c:pt idx="4">
                  <c:v>5.6680161943319902</c:v>
                </c:pt>
                <c:pt idx="5">
                  <c:v>4.0145985401459896</c:v>
                </c:pt>
                <c:pt idx="6">
                  <c:v>3.1496062992125999</c:v>
                </c:pt>
                <c:pt idx="7">
                  <c:v>1.8779342723004717</c:v>
                </c:pt>
                <c:pt idx="8">
                  <c:v>9.128630705394194</c:v>
                </c:pt>
                <c:pt idx="9">
                  <c:v>4.8780487804878021</c:v>
                </c:pt>
                <c:pt idx="10">
                  <c:v>5.1282051282051242</c:v>
                </c:pt>
                <c:pt idx="11">
                  <c:v>6.4676616915422898</c:v>
                </c:pt>
                <c:pt idx="12">
                  <c:v>9.2592592592592595</c:v>
                </c:pt>
                <c:pt idx="13">
                  <c:v>8.1967213114754092</c:v>
                </c:pt>
                <c:pt idx="14">
                  <c:v>3.296703296703297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5E17-6D44-A16D-40EF854FB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894320"/>
        <c:axId val="1246905200"/>
      </c:lineChart>
      <c:catAx>
        <c:axId val="124689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1246905200"/>
        <c:crosses val="autoZero"/>
        <c:auto val="1"/>
        <c:lblAlgn val="ctr"/>
        <c:lblOffset val="100"/>
        <c:noMultiLvlLbl val="0"/>
      </c:catAx>
      <c:valAx>
        <c:axId val="1246905200"/>
        <c:scaling>
          <c:orientation val="minMax"/>
          <c:max val="7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cmpd="sng">
            <a:solidFill>
              <a:srgbClr val="FFFFFF"/>
            </a:solidFill>
            <a:prstDash val="solid"/>
            <a:headEnd type="non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124689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04440490480256"/>
          <c:y val="0.89419994044159445"/>
          <c:w val="0.61419570216744468"/>
          <c:h val="6.9609647313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52173163717052"/>
          <c:y val="0.13787516404199476"/>
          <c:w val="0.76400254341416396"/>
          <c:h val="0.62345750694326152"/>
        </c:manualLayout>
      </c:layout>
      <c:lineChart>
        <c:grouping val="standard"/>
        <c:varyColors val="0"/>
        <c:ser>
          <c:idx val="0"/>
          <c:order val="0"/>
          <c:tx>
            <c:strRef>
              <c:f>DATOS!$B$4</c:f>
              <c:strCache>
                <c:ptCount val="1"/>
                <c:pt idx="0">
                  <c:v>Pobres</c:v>
                </c:pt>
              </c:strCache>
            </c:strRef>
          </c:tx>
          <c:spPr>
            <a:ln w="44450" cap="rnd">
              <a:solidFill>
                <a:srgbClr val="52CB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2CBFF"/>
              </a:solidFill>
              <a:ln w="9525">
                <a:solidFill>
                  <a:srgbClr val="52CBFF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0-DA49-A87C-1611ADDB0E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10-DA49-A87C-1611ADDB0E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10-DA49-A87C-1611ADDB0E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10-DA49-A87C-1611ADDB0E1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10-DA49-A87C-1611ADDB0E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10-DA49-A87C-1611ADDB0E1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10-DA49-A87C-1611ADDB0E1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10-DA49-A87C-1611ADDB0E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10-DA49-A87C-1611ADDB0E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10-DA49-A87C-1611ADDB0E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10-DA49-A87C-1611ADDB0E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10-DA49-A87C-1611ADDB0E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10-DA49-A87C-1611ADDB0E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10-DA49-A87C-1611ADDB0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DATOS!$A$5:$A$21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DATOS!$B$5:$B$21</c:f>
              <c:numCache>
                <c:formatCode>0.0</c:formatCode>
                <c:ptCount val="17"/>
                <c:pt idx="0">
                  <c:v>49.7</c:v>
                </c:pt>
                <c:pt idx="1">
                  <c:v>47.9</c:v>
                </c:pt>
                <c:pt idx="2">
                  <c:v>47.4</c:v>
                </c:pt>
                <c:pt idx="3">
                  <c:v>45</c:v>
                </c:pt>
                <c:pt idx="6">
                  <c:v>42</c:v>
                </c:pt>
                <c:pt idx="7">
                  <c:v>40.299999999999997</c:v>
                </c:pt>
                <c:pt idx="8">
                  <c:v>37.200000000000003</c:v>
                </c:pt>
                <c:pt idx="9">
                  <c:v>34.1</c:v>
                </c:pt>
                <c:pt idx="10">
                  <c:v>32.700000000000003</c:v>
                </c:pt>
                <c:pt idx="11">
                  <c:v>30.6</c:v>
                </c:pt>
                <c:pt idx="12">
                  <c:v>28.5</c:v>
                </c:pt>
                <c:pt idx="13">
                  <c:v>27.8</c:v>
                </c:pt>
                <c:pt idx="14">
                  <c:v>28</c:v>
                </c:pt>
                <c:pt idx="15">
                  <c:v>26.9</c:v>
                </c:pt>
                <c:pt idx="16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F10-DA49-A87C-1611ADDB0E10}"/>
            </c:ext>
          </c:extLst>
        </c:ser>
        <c:ser>
          <c:idx val="1"/>
          <c:order val="1"/>
          <c:tx>
            <c:strRef>
              <c:f>DATOS!$C$4</c:f>
              <c:strCache>
                <c:ptCount val="1"/>
                <c:pt idx="0">
                  <c:v>Clase Media</c:v>
                </c:pt>
              </c:strCache>
            </c:strRef>
          </c:tx>
          <c:spPr>
            <a:ln w="44450" cap="rnd">
              <a:solidFill>
                <a:srgbClr val="B61E6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10-DA49-A87C-1611ADDB0E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10-DA49-A87C-1611ADDB0E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10-DA49-A87C-1611ADDB0E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10-DA49-A87C-1611ADDB0E1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10-DA49-A87C-1611ADDB0E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F10-DA49-A87C-1611ADDB0E1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10-DA49-A87C-1611ADDB0E1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10-DA49-A87C-1611ADDB0E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10-DA49-A87C-1611ADDB0E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F10-DA49-A87C-1611ADDB0E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F10-DA49-A87C-1611ADDB0E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10-DA49-A87C-1611ADDB0E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F10-DA49-A87C-1611ADDB0E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F10-DA49-A87C-1611ADDB0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DATOS!$A$5:$A$21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DATOS!$C$5:$C$21</c:f>
              <c:numCache>
                <c:formatCode>0.0</c:formatCode>
                <c:ptCount val="17"/>
                <c:pt idx="0">
                  <c:v>16.3</c:v>
                </c:pt>
                <c:pt idx="1">
                  <c:v>16.399999999999999</c:v>
                </c:pt>
                <c:pt idx="2">
                  <c:v>16.8</c:v>
                </c:pt>
                <c:pt idx="3">
                  <c:v>18.100000000000001</c:v>
                </c:pt>
                <c:pt idx="6">
                  <c:v>21.7</c:v>
                </c:pt>
                <c:pt idx="7">
                  <c:v>23.2</c:v>
                </c:pt>
                <c:pt idx="8">
                  <c:v>24.8</c:v>
                </c:pt>
                <c:pt idx="9">
                  <c:v>26.5</c:v>
                </c:pt>
                <c:pt idx="10">
                  <c:v>28.1</c:v>
                </c:pt>
                <c:pt idx="11">
                  <c:v>29.6</c:v>
                </c:pt>
                <c:pt idx="12">
                  <c:v>30.5</c:v>
                </c:pt>
                <c:pt idx="13">
                  <c:v>30.5</c:v>
                </c:pt>
                <c:pt idx="14">
                  <c:v>30.6</c:v>
                </c:pt>
                <c:pt idx="15">
                  <c:v>30.9</c:v>
                </c:pt>
                <c:pt idx="16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FF10-DA49-A87C-1611ADDB0E10}"/>
            </c:ext>
          </c:extLst>
        </c:ser>
        <c:ser>
          <c:idx val="2"/>
          <c:order val="2"/>
          <c:tx>
            <c:strRef>
              <c:f>DATOS!$D$4</c:f>
              <c:strCache>
                <c:ptCount val="1"/>
                <c:pt idx="0">
                  <c:v>Clase Alta</c:v>
                </c:pt>
              </c:strCache>
            </c:strRef>
          </c:tx>
          <c:spPr>
            <a:ln w="44450" cap="rnd">
              <a:solidFill>
                <a:srgbClr val="953FD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53FDA"/>
              </a:solidFill>
              <a:ln w="9525">
                <a:solidFill>
                  <a:srgbClr val="953FDA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F10-DA49-A87C-1611ADDB0E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F10-DA49-A87C-1611ADDB0E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F10-DA49-A87C-1611ADDB0E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F10-DA49-A87C-1611ADDB0E1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F10-DA49-A87C-1611ADDB0E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F10-DA49-A87C-1611ADDB0E1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F10-DA49-A87C-1611ADDB0E1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F10-DA49-A87C-1611ADDB0E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F10-DA49-A87C-1611ADDB0E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F10-DA49-A87C-1611ADDB0E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F10-DA49-A87C-1611ADDB0E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F10-DA49-A87C-1611ADDB0E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F10-DA49-A87C-1611ADDB0E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F10-DA49-A87C-1611ADDB0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DATOS!$A$5:$A$21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DATOS!$D$5:$D$21</c:f>
              <c:numCache>
                <c:formatCode>0.0</c:formatCode>
                <c:ptCount val="17"/>
                <c:pt idx="0">
                  <c:v>1.5</c:v>
                </c:pt>
                <c:pt idx="1">
                  <c:v>1.4</c:v>
                </c:pt>
                <c:pt idx="2">
                  <c:v>1.5</c:v>
                </c:pt>
                <c:pt idx="3">
                  <c:v>1.7</c:v>
                </c:pt>
                <c:pt idx="6">
                  <c:v>1.9</c:v>
                </c:pt>
                <c:pt idx="7">
                  <c:v>2.1</c:v>
                </c:pt>
                <c:pt idx="8">
                  <c:v>2.4</c:v>
                </c:pt>
                <c:pt idx="9">
                  <c:v>2.4</c:v>
                </c:pt>
                <c:pt idx="10">
                  <c:v>2.4</c:v>
                </c:pt>
                <c:pt idx="11">
                  <c:v>2.6</c:v>
                </c:pt>
                <c:pt idx="12">
                  <c:v>2.8</c:v>
                </c:pt>
                <c:pt idx="13">
                  <c:v>2.4</c:v>
                </c:pt>
                <c:pt idx="14">
                  <c:v>2.4</c:v>
                </c:pt>
                <c:pt idx="15">
                  <c:v>2.2999999999999998</c:v>
                </c:pt>
                <c:pt idx="16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FF10-DA49-A87C-1611ADDB0E10}"/>
            </c:ext>
          </c:extLst>
        </c:ser>
        <c:ser>
          <c:idx val="3"/>
          <c:order val="3"/>
          <c:tx>
            <c:strRef>
              <c:f>DATOS!$E$4</c:f>
              <c:strCache>
                <c:ptCount val="1"/>
                <c:pt idx="0">
                  <c:v>Vulnerables</c:v>
                </c:pt>
              </c:strCache>
            </c:strRef>
          </c:tx>
          <c:spPr>
            <a:ln w="44450" cap="rnd">
              <a:solidFill>
                <a:srgbClr val="F39F0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39F06"/>
              </a:solidFill>
              <a:ln w="9525">
                <a:solidFill>
                  <a:srgbClr val="F39F0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F10-DA49-A87C-1611ADDB0E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F10-DA49-A87C-1611ADDB0E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F10-DA49-A87C-1611ADDB0E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F10-DA49-A87C-1611ADDB0E1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F10-DA49-A87C-1611ADDB0E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F10-DA49-A87C-1611ADDB0E1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F10-DA49-A87C-1611ADDB0E1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F10-DA49-A87C-1611ADDB0E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F10-DA49-A87C-1611ADDB0E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F10-DA49-A87C-1611ADDB0E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F10-DA49-A87C-1611ADDB0E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F10-DA49-A87C-1611ADDB0E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F10-DA49-A87C-1611ADDB0E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F10-DA49-A87C-1611ADDB0E1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7B81306-0810-4F1F-9AB0-285D1712B91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B-FF10-DA49-A87C-1611ADDB0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DATOS!$A$5:$A$21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DATOS!$E$5:$E$21</c:f>
              <c:numCache>
                <c:formatCode>0.0</c:formatCode>
                <c:ptCount val="17"/>
                <c:pt idx="0">
                  <c:v>32.6</c:v>
                </c:pt>
                <c:pt idx="1">
                  <c:v>34.200000000000003</c:v>
                </c:pt>
                <c:pt idx="2">
                  <c:v>34.299999999999997</c:v>
                </c:pt>
                <c:pt idx="3">
                  <c:v>35.20000000000001</c:v>
                </c:pt>
                <c:pt idx="6">
                  <c:v>34.299999999999997</c:v>
                </c:pt>
                <c:pt idx="7">
                  <c:v>34.4</c:v>
                </c:pt>
                <c:pt idx="8">
                  <c:v>37</c:v>
                </c:pt>
                <c:pt idx="9">
                  <c:v>36.9</c:v>
                </c:pt>
                <c:pt idx="10">
                  <c:v>36.9</c:v>
                </c:pt>
                <c:pt idx="11">
                  <c:v>37.299999999999997</c:v>
                </c:pt>
                <c:pt idx="12">
                  <c:v>38.200000000000003</c:v>
                </c:pt>
                <c:pt idx="13">
                  <c:v>39.299999999999997</c:v>
                </c:pt>
                <c:pt idx="14">
                  <c:v>39</c:v>
                </c:pt>
                <c:pt idx="15">
                  <c:v>39.9</c:v>
                </c:pt>
                <c:pt idx="16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FF10-DA49-A87C-1611ADDB0E1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4192576"/>
        <c:axId val="484196384"/>
      </c:lineChart>
      <c:catAx>
        <c:axId val="48419257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484196384"/>
        <c:crosses val="autoZero"/>
        <c:auto val="1"/>
        <c:lblAlgn val="ctr"/>
        <c:lblOffset val="100"/>
        <c:noMultiLvlLbl val="0"/>
      </c:catAx>
      <c:valAx>
        <c:axId val="484196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r>
                  <a:rPr lang="en-US" b="0" i="0" dirty="0" err="1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Porcentaje</a:t>
                </a:r>
                <a:endParaRPr lang="en-US" b="0" i="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8002735978112172E-2"/>
              <c:y val="0.35931102362204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pPr>
              <a:endParaRPr lang="es-C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  <a:prstDash val="sysDot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4841925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75324856933867"/>
          <c:y val="0.89296605714195365"/>
          <c:w val="0.71313174992470207"/>
          <c:h val="6.3108240046801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99057205514015"/>
          <c:y val="0.16384358482438791"/>
          <c:w val="0.80849250371261616"/>
          <c:h val="0.6191425009675714"/>
        </c:manualLayout>
      </c:layout>
      <c:lineChart>
        <c:grouping val="standard"/>
        <c:varyColors val="0"/>
        <c:ser>
          <c:idx val="0"/>
          <c:order val="0"/>
          <c:tx>
            <c:v>IPC</c:v>
          </c:tx>
          <c:spPr>
            <a:ln w="50800">
              <a:gradFill>
                <a:gsLst>
                  <a:gs pos="45000">
                    <a:srgbClr val="04C4D9"/>
                  </a:gs>
                  <a:gs pos="0">
                    <a:srgbClr val="37CAFF"/>
                  </a:gs>
                  <a:gs pos="80000">
                    <a:srgbClr val="52CBFF"/>
                  </a:gs>
                </a:gsLst>
                <a:lin ang="0" scaled="0"/>
              </a:gradFill>
            </a:ln>
            <a:effectLst>
              <a:outerShdw blurRad="50800" dist="38100" dir="2700000" algn="tl" rotWithShape="0">
                <a:srgbClr val="004459">
                  <a:alpha val="40000"/>
                </a:srgbClr>
              </a:outerShdw>
            </a:effectLst>
          </c:spPr>
          <c:marker>
            <c:symbol val="none"/>
          </c:marker>
          <c:cat>
            <c:numRef>
              <c:f>Datos!$A$244:$A$363</c:f>
              <c:numCache>
                <c:formatCode>mmm\-yy</c:formatCode>
                <c:ptCount val="12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</c:numCache>
            </c:numRef>
          </c:cat>
          <c:val>
            <c:numRef>
              <c:f>Datos!$E$244:$E$360</c:f>
              <c:numCache>
                <c:formatCode>0.00</c:formatCode>
                <c:ptCount val="117"/>
                <c:pt idx="0">
                  <c:v>2.1079618287993318</c:v>
                </c:pt>
                <c:pt idx="1">
                  <c:v>2.0903954802260039</c:v>
                </c:pt>
                <c:pt idx="2">
                  <c:v>1.8411806043569845</c:v>
                </c:pt>
                <c:pt idx="3">
                  <c:v>1.9753432333987186</c:v>
                </c:pt>
                <c:pt idx="4">
                  <c:v>2.0731194845216461</c:v>
                </c:pt>
                <c:pt idx="5">
                  <c:v>2.2424667133847276</c:v>
                </c:pt>
                <c:pt idx="6">
                  <c:v>2.243409983174427</c:v>
                </c:pt>
                <c:pt idx="7">
                  <c:v>2.3125437981780017</c:v>
                </c:pt>
                <c:pt idx="8">
                  <c:v>2.2727272727272707</c:v>
                </c:pt>
                <c:pt idx="9">
                  <c:v>2.3177412557943589</c:v>
                </c:pt>
                <c:pt idx="10">
                  <c:v>2.5864492549901641</c:v>
                </c:pt>
                <c:pt idx="11">
                  <c:v>3.1601123595505598</c:v>
                </c:pt>
                <c:pt idx="12">
                  <c:v>3.3895940856465412</c:v>
                </c:pt>
                <c:pt idx="13">
                  <c:v>3.1682346430547792</c:v>
                </c:pt>
                <c:pt idx="14">
                  <c:v>3.1879657742202694</c:v>
                </c:pt>
                <c:pt idx="15">
                  <c:v>2.8437972248935184</c:v>
                </c:pt>
                <c:pt idx="16">
                  <c:v>3.019075065184551</c:v>
                </c:pt>
                <c:pt idx="17">
                  <c:v>3.2350925291295463</c:v>
                </c:pt>
                <c:pt idx="18">
                  <c:v>3.4284147010422483</c:v>
                </c:pt>
                <c:pt idx="19">
                  <c:v>3.2739726027397165</c:v>
                </c:pt>
                <c:pt idx="20">
                  <c:v>3.7311385459533497</c:v>
                </c:pt>
                <c:pt idx="21">
                  <c:v>4.0225151015925276</c:v>
                </c:pt>
                <c:pt idx="22">
                  <c:v>3.9599890380926261</c:v>
                </c:pt>
                <c:pt idx="23">
                  <c:v>3.7304288631722082</c:v>
                </c:pt>
                <c:pt idx="24">
                  <c:v>3.5483000539665355</c:v>
                </c:pt>
                <c:pt idx="25">
                  <c:v>3.5537079254391868</c:v>
                </c:pt>
                <c:pt idx="26">
                  <c:v>3.3970843921358851</c:v>
                </c:pt>
                <c:pt idx="27">
                  <c:v>3.419716804702122</c:v>
                </c:pt>
                <c:pt idx="28">
                  <c:v>3.4501132276541835</c:v>
                </c:pt>
                <c:pt idx="29">
                  <c:v>3.200106227592614</c:v>
                </c:pt>
                <c:pt idx="30">
                  <c:v>3.0230708035003939</c:v>
                </c:pt>
                <c:pt idx="31">
                  <c:v>3.1038599283724766</c:v>
                </c:pt>
                <c:pt idx="32">
                  <c:v>3.0944194657497981</c:v>
                </c:pt>
                <c:pt idx="33">
                  <c:v>3.0487000131978359</c:v>
                </c:pt>
                <c:pt idx="34">
                  <c:v>2.781072887834446</c:v>
                </c:pt>
                <c:pt idx="35">
                  <c:v>2.4412652579078653</c:v>
                </c:pt>
                <c:pt idx="36">
                  <c:v>1.993485342019552</c:v>
                </c:pt>
                <c:pt idx="37">
                  <c:v>1.8259518259518215</c:v>
                </c:pt>
                <c:pt idx="38">
                  <c:v>1.9143707153020273</c:v>
                </c:pt>
                <c:pt idx="39">
                  <c:v>2.0278997675019284</c:v>
                </c:pt>
                <c:pt idx="40">
                  <c:v>1.9958794746330222</c:v>
                </c:pt>
                <c:pt idx="41">
                  <c:v>2.1487390633041725</c:v>
                </c:pt>
                <c:pt idx="42">
                  <c:v>2.2265122265122228</c:v>
                </c:pt>
                <c:pt idx="43">
                  <c:v>2.2771130837514475</c:v>
                </c:pt>
                <c:pt idx="44">
                  <c:v>2.2703950743971468</c:v>
                </c:pt>
                <c:pt idx="45">
                  <c:v>1.8442622950819665</c:v>
                </c:pt>
                <c:pt idx="46">
                  <c:v>1.7568607335213926</c:v>
                </c:pt>
                <c:pt idx="47">
                  <c:v>1.9346572709801446</c:v>
                </c:pt>
                <c:pt idx="48">
                  <c:v>2.1333673990802327</c:v>
                </c:pt>
                <c:pt idx="49">
                  <c:v>2.3146381788121673</c:v>
                </c:pt>
                <c:pt idx="50">
                  <c:v>2.5130092651351577</c:v>
                </c:pt>
                <c:pt idx="51">
                  <c:v>2.721863527028745</c:v>
                </c:pt>
                <c:pt idx="52">
                  <c:v>2.9289231157682227</c:v>
                </c:pt>
                <c:pt idx="53">
                  <c:v>2.7963219549061558</c:v>
                </c:pt>
                <c:pt idx="54">
                  <c:v>2.8956313735364336</c:v>
                </c:pt>
                <c:pt idx="55">
                  <c:v>3.0188679245283012</c:v>
                </c:pt>
                <c:pt idx="56">
                  <c:v>2.8596513232158616</c:v>
                </c:pt>
                <c:pt idx="57">
                  <c:v>3.2947686116700181</c:v>
                </c:pt>
                <c:pt idx="58">
                  <c:v>3.6546943919344654</c:v>
                </c:pt>
                <c:pt idx="59">
                  <c:v>3.6576168929109976</c:v>
                </c:pt>
                <c:pt idx="60">
                  <c:v>3.8148843026891699</c:v>
                </c:pt>
                <c:pt idx="61">
                  <c:v>4.3629583592293297</c:v>
                </c:pt>
                <c:pt idx="62">
                  <c:v>4.5561470843134888</c:v>
                </c:pt>
                <c:pt idx="63">
                  <c:v>4.6339659847177694</c:v>
                </c:pt>
                <c:pt idx="64">
                  <c:v>4.4032871335704771</c:v>
                </c:pt>
                <c:pt idx="65">
                  <c:v>4.4112241146918141</c:v>
                </c:pt>
                <c:pt idx="66">
                  <c:v>4.4536889758962417</c:v>
                </c:pt>
                <c:pt idx="67">
                  <c:v>4.7374847374847207</c:v>
                </c:pt>
                <c:pt idx="68">
                  <c:v>5.3408120960858341</c:v>
                </c:pt>
                <c:pt idx="69">
                  <c:v>5.8923788653518328</c:v>
                </c:pt>
                <c:pt idx="70">
                  <c:v>6.3951367781155177</c:v>
                </c:pt>
                <c:pt idx="71">
                  <c:v>6.7660967624590729</c:v>
                </c:pt>
                <c:pt idx="72">
                  <c:v>7.4578313253012007</c:v>
                </c:pt>
                <c:pt idx="73">
                  <c:v>7.5869461648404135</c:v>
                </c:pt>
                <c:pt idx="74">
                  <c:v>7.9692125518058043</c:v>
                </c:pt>
                <c:pt idx="75">
                  <c:v>7.9269729093050412</c:v>
                </c:pt>
                <c:pt idx="76">
                  <c:v>8.2001879699248104</c:v>
                </c:pt>
                <c:pt idx="77">
                  <c:v>8.6022767280835808</c:v>
                </c:pt>
                <c:pt idx="78">
                  <c:v>8.960993323181432</c:v>
                </c:pt>
                <c:pt idx="79">
                  <c:v>8.1021217066915341</c:v>
                </c:pt>
                <c:pt idx="80">
                  <c:v>7.2809352934367411</c:v>
                </c:pt>
                <c:pt idx="81">
                  <c:v>6.4842492527017681</c:v>
                </c:pt>
                <c:pt idx="82">
                  <c:v>5.9650325677065519</c:v>
                </c:pt>
                <c:pt idx="83">
                  <c:v>5.7467348097671733</c:v>
                </c:pt>
                <c:pt idx="84">
                  <c:v>5.4714654109204952</c:v>
                </c:pt>
                <c:pt idx="85">
                  <c:v>5.1810029890401843</c:v>
                </c:pt>
                <c:pt idx="86">
                  <c:v>4.6940118447027723</c:v>
                </c:pt>
                <c:pt idx="87">
                  <c:v>4.6709592928080301</c:v>
                </c:pt>
                <c:pt idx="88">
                  <c:v>4.3648208469055483</c:v>
                </c:pt>
                <c:pt idx="89">
                  <c:v>3.9874648800518608</c:v>
                </c:pt>
                <c:pt idx="90">
                  <c:v>3.3971188991614776</c:v>
                </c:pt>
                <c:pt idx="91">
                  <c:v>3.871454761134463</c:v>
                </c:pt>
                <c:pt idx="92">
                  <c:v>3.9706517047906731</c:v>
                </c:pt>
                <c:pt idx="93">
                  <c:v>4.0488015547397893</c:v>
                </c:pt>
                <c:pt idx="94">
                  <c:v>4.1194866817642506</c:v>
                </c:pt>
                <c:pt idx="95">
                  <c:v>4.0919342712920193</c:v>
                </c:pt>
                <c:pt idx="96">
                  <c:v>3.6781120442223925</c:v>
                </c:pt>
                <c:pt idx="97">
                  <c:v>3.3785917271865973</c:v>
                </c:pt>
                <c:pt idx="98">
                  <c:v>3.1322019694112857</c:v>
                </c:pt>
                <c:pt idx="99">
                  <c:v>3.1279324366593642</c:v>
                </c:pt>
                <c:pt idx="100">
                  <c:v>3.162713275072826</c:v>
                </c:pt>
                <c:pt idx="101">
                  <c:v>3.2006650732619768</c:v>
                </c:pt>
                <c:pt idx="102">
                  <c:v>3.1191515907673217</c:v>
                </c:pt>
                <c:pt idx="103">
                  <c:v>3.0938538205980137</c:v>
                </c:pt>
                <c:pt idx="104">
                  <c:v>3.2274802822747972</c:v>
                </c:pt>
                <c:pt idx="105">
                  <c:v>3.3412887828162319</c:v>
                </c:pt>
                <c:pt idx="106">
                  <c:v>3.2625582599689285</c:v>
                </c:pt>
                <c:pt idx="107">
                  <c:v>3.1778786628146927</c:v>
                </c:pt>
                <c:pt idx="108">
                  <c:v>3.1477494104378057</c:v>
                </c:pt>
                <c:pt idx="109">
                  <c:v>3.0136428425982631</c:v>
                </c:pt>
                <c:pt idx="110">
                  <c:v>3.2199085830370677</c:v>
                </c:pt>
                <c:pt idx="111">
                  <c:v>3.2453745829542191</c:v>
                </c:pt>
                <c:pt idx="112">
                  <c:v>3.3077853973376481</c:v>
                </c:pt>
                <c:pt idx="113">
                  <c:v>3.43</c:v>
                </c:pt>
                <c:pt idx="114">
                  <c:v>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94-BB48-BB80-EA2585C003B5}"/>
            </c:ext>
          </c:extLst>
        </c:ser>
        <c:ser>
          <c:idx val="1"/>
          <c:order val="1"/>
          <c:tx>
            <c:v>Superior</c:v>
          </c:tx>
          <c:spPr>
            <a:ln>
              <a:solidFill>
                <a:srgbClr val="C0504D"/>
              </a:solidFill>
            </a:ln>
          </c:spPr>
          <c:marker>
            <c:symbol val="none"/>
          </c:marker>
          <c:cat>
            <c:numRef>
              <c:f>Datos!$A$244:$A$363</c:f>
              <c:numCache>
                <c:formatCode>mmm\-yy</c:formatCode>
                <c:ptCount val="12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</c:numCache>
            </c:numRef>
          </c:cat>
          <c:val>
            <c:numRef>
              <c:f>Datos!$AM$244:$AM$356</c:f>
              <c:numCache>
                <c:formatCode>0.00_)</c:formatCode>
                <c:ptCount val="113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94-BB48-BB80-EA2585C003B5}"/>
            </c:ext>
          </c:extLst>
        </c:ser>
        <c:ser>
          <c:idx val="2"/>
          <c:order val="2"/>
          <c:tx>
            <c:v>inferior</c:v>
          </c:tx>
          <c:marker>
            <c:symbol val="none"/>
          </c:marker>
          <c:cat>
            <c:numRef>
              <c:f>Datos!$A$244:$A$363</c:f>
              <c:numCache>
                <c:formatCode>mmm\-yy</c:formatCode>
                <c:ptCount val="12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</c:numCache>
            </c:numRef>
          </c:cat>
          <c:val>
            <c:numRef>
              <c:f>Datos!$AK$244:$AK$356</c:f>
              <c:numCache>
                <c:formatCode>0.00_)</c:formatCode>
                <c:ptCount val="11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94-BB48-BB80-EA2585C003B5}"/>
            </c:ext>
          </c:extLst>
        </c:ser>
        <c:ser>
          <c:idx val="4"/>
          <c:order val="3"/>
          <c:tx>
            <c:v>Meta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Datos!$A$244:$A$363</c:f>
              <c:numCache>
                <c:formatCode>mmm\-yy</c:formatCode>
                <c:ptCount val="12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</c:numCache>
            </c:numRef>
          </c:cat>
          <c:val>
            <c:numRef>
              <c:f>Datos!$AL$244:$AL$356</c:f>
              <c:numCache>
                <c:formatCode>0.00_)</c:formatCode>
                <c:ptCount val="11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94-BB48-BB80-EA2585C00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1520688"/>
        <c:axId val="991510896"/>
      </c:lineChart>
      <c:dateAx>
        <c:axId val="991520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ysClr val="window" lastClr="FFFFFF"/>
            </a:solidFill>
            <a:prstDash val="solid"/>
          </a:ln>
        </c:spPr>
        <c:txPr>
          <a:bodyPr rot="-5400000" vert="horz"/>
          <a:lstStyle/>
          <a:p>
            <a: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endParaRPr lang="es-CO"/>
          </a:p>
        </c:txPr>
        <c:crossAx val="991510896"/>
        <c:crosses val="autoZero"/>
        <c:auto val="1"/>
        <c:lblOffset val="100"/>
        <c:baseTimeUnit val="months"/>
        <c:majorUnit val="6"/>
        <c:majorTimeUnit val="months"/>
        <c:minorUnit val="1"/>
        <c:minorTimeUnit val="months"/>
      </c:dateAx>
      <c:valAx>
        <c:axId val="9915108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r>
                  <a:rPr lang="en-US" sz="1800" b="0" i="0" dirty="0" err="1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Porcentaje</a:t>
                </a:r>
                <a:endParaRPr lang="en-US" sz="1800" b="0" i="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4423898616603424E-2"/>
              <c:y val="0.3752776177476582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ysClr val="window" lastClr="FFFFFF"/>
            </a:solidFill>
            <a:prstDash val="solid"/>
          </a:ln>
        </c:spPr>
        <c:txPr>
          <a:bodyPr rot="0" vert="horz"/>
          <a:lstStyle/>
          <a:p>
            <a:pPr>
              <a:defRPr sz="1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endParaRPr lang="es-CO"/>
          </a:p>
        </c:txPr>
        <c:crossAx val="99152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Calibri" pitchFamily="34" charset="0"/>
          <a:ea typeface="Verdana"/>
          <a:cs typeface="Calibri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51000">
                  <a:srgbClr val="04C4D9"/>
                </a:gs>
                <a:gs pos="8000">
                  <a:srgbClr val="37CAFF"/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gradFill>
                <a:gsLst>
                  <a:gs pos="93000">
                    <a:srgbClr val="FFC000"/>
                  </a:gs>
                  <a:gs pos="11000">
                    <a:srgbClr val="D68D07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6D-254F-BCF1-37019DD416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Hoja1!$B$3:$B$13</c:f>
              <c:strCache>
                <c:ptCount val="11"/>
                <c:pt idx="0">
                  <c:v>Panama</c:v>
                </c:pt>
                <c:pt idx="1">
                  <c:v>Ecuador</c:v>
                </c:pt>
                <c:pt idx="2">
                  <c:v>México</c:v>
                </c:pt>
                <c:pt idx="3">
                  <c:v>Chile</c:v>
                </c:pt>
                <c:pt idx="4">
                  <c:v>Perú</c:v>
                </c:pt>
                <c:pt idx="5">
                  <c:v>Colombia</c:v>
                </c:pt>
                <c:pt idx="6">
                  <c:v>Argentina</c:v>
                </c:pt>
                <c:pt idx="7">
                  <c:v>Costa Rica</c:v>
                </c:pt>
                <c:pt idx="8">
                  <c:v>Uruguay</c:v>
                </c:pt>
                <c:pt idx="9">
                  <c:v>Brasil</c:v>
                </c:pt>
                <c:pt idx="10">
                  <c:v>Venezuela</c:v>
                </c:pt>
              </c:strCache>
            </c:strRef>
          </c:cat>
          <c:val>
            <c:numRef>
              <c:f>Hoja1!$E$3:$E$13</c:f>
              <c:numCache>
                <c:formatCode>#,##0.00</c:formatCode>
                <c:ptCount val="11"/>
                <c:pt idx="0">
                  <c:v>44.48</c:v>
                </c:pt>
                <c:pt idx="1">
                  <c:v>25.44</c:v>
                </c:pt>
                <c:pt idx="2">
                  <c:v>23.007000000000001</c:v>
                </c:pt>
                <c:pt idx="3">
                  <c:v>22.658000000000001</c:v>
                </c:pt>
                <c:pt idx="4">
                  <c:v>21.824999999999999</c:v>
                </c:pt>
                <c:pt idx="5">
                  <c:v>20.998999999999999</c:v>
                </c:pt>
                <c:pt idx="6">
                  <c:v>20.774000000000001</c:v>
                </c:pt>
                <c:pt idx="7">
                  <c:v>17.501000000000001</c:v>
                </c:pt>
                <c:pt idx="8">
                  <c:v>15.819000000000001</c:v>
                </c:pt>
                <c:pt idx="9">
                  <c:v>15.404</c:v>
                </c:pt>
                <c:pt idx="10">
                  <c:v>7.0629999999999997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D-254F-BCF1-37019DD416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89"/>
        <c:axId val="-837657696"/>
        <c:axId val="-837657152"/>
      </c:barChart>
      <c:catAx>
        <c:axId val="-837657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-837657152"/>
        <c:crosses val="autoZero"/>
        <c:auto val="1"/>
        <c:lblAlgn val="ctr"/>
        <c:lblOffset val="100"/>
        <c:noMultiLvlLbl val="0"/>
      </c:catAx>
      <c:valAx>
        <c:axId val="-837657152"/>
        <c:scaling>
          <c:orientation val="minMax"/>
        </c:scaling>
        <c:delete val="0"/>
        <c:axPos val="t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-83765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07017055299406"/>
          <c:y val="0.23206963676887205"/>
          <c:w val="0.73817315013167673"/>
          <c:h val="0.54108925498968341"/>
        </c:manualLayout>
      </c:layout>
      <c:barChart>
        <c:barDir val="col"/>
        <c:grouping val="clustered"/>
        <c:varyColors val="0"/>
        <c:ser>
          <c:idx val="3"/>
          <c:order val="1"/>
          <c:tx>
            <c:v>TASA DE INTERVENCIÓN</c:v>
          </c:tx>
          <c:spPr>
            <a:gradFill flip="none" rotWithShape="1">
              <a:gsLst>
                <a:gs pos="0">
                  <a:srgbClr val="F39F06"/>
                </a:gs>
                <a:gs pos="47000">
                  <a:srgbClr val="F39F06"/>
                </a:gs>
                <a:gs pos="100000">
                  <a:srgbClr val="FFC000"/>
                </a:gs>
              </a:gsLst>
              <a:lin ang="16200000" scaled="1"/>
              <a:tileRect/>
            </a:gradFill>
            <a:ln w="38100">
              <a:noFill/>
            </a:ln>
            <a:effectLst>
              <a:outerShdw blurRad="50800" dist="38100" dir="2700000" algn="tl" rotWithShape="0">
                <a:srgbClr val="2D6EBD">
                  <a:alpha val="40000"/>
                </a:srgbClr>
              </a:outerShdw>
            </a:effectLst>
          </c:spPr>
          <c:invertIfNegative val="0"/>
          <c:cat>
            <c:numRef>
              <c:f>MENSUAL!$A$425:$A$484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'Tasa intervencion Banrep'!$F$265:$F$318</c:f>
              <c:numCache>
                <c:formatCode>0.00</c:formatCode>
                <c:ptCount val="54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4.75</c:v>
                </c:pt>
                <c:pt idx="9">
                  <c:v>4.75</c:v>
                </c:pt>
                <c:pt idx="10">
                  <c:v>5.25</c:v>
                </c:pt>
                <c:pt idx="11">
                  <c:v>5.75</c:v>
                </c:pt>
                <c:pt idx="12">
                  <c:v>5.75</c:v>
                </c:pt>
                <c:pt idx="13">
                  <c:v>6.25</c:v>
                </c:pt>
                <c:pt idx="14">
                  <c:v>6.5</c:v>
                </c:pt>
                <c:pt idx="15">
                  <c:v>6.5</c:v>
                </c:pt>
                <c:pt idx="16">
                  <c:v>7.0000000000000009</c:v>
                </c:pt>
                <c:pt idx="17">
                  <c:v>7.5</c:v>
                </c:pt>
                <c:pt idx="18">
                  <c:v>7.5</c:v>
                </c:pt>
                <c:pt idx="19">
                  <c:v>7.75</c:v>
                </c:pt>
                <c:pt idx="20">
                  <c:v>7.75</c:v>
                </c:pt>
                <c:pt idx="21">
                  <c:v>7.75</c:v>
                </c:pt>
                <c:pt idx="22">
                  <c:v>7.75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7.0000000000000009</c:v>
                </c:pt>
                <c:pt idx="27">
                  <c:v>7.0000000000000009</c:v>
                </c:pt>
                <c:pt idx="28">
                  <c:v>6.25</c:v>
                </c:pt>
                <c:pt idx="29">
                  <c:v>6.25</c:v>
                </c:pt>
                <c:pt idx="30">
                  <c:v>5.5</c:v>
                </c:pt>
                <c:pt idx="31">
                  <c:v>5.25</c:v>
                </c:pt>
                <c:pt idx="32">
                  <c:v>5.25</c:v>
                </c:pt>
                <c:pt idx="33">
                  <c:v>5.25</c:v>
                </c:pt>
                <c:pt idx="34">
                  <c:v>4.75</c:v>
                </c:pt>
                <c:pt idx="35">
                  <c:v>4.75</c:v>
                </c:pt>
                <c:pt idx="36">
                  <c:v>4.5035150000000002</c:v>
                </c:pt>
                <c:pt idx="37">
                  <c:v>4.5035150000000002</c:v>
                </c:pt>
                <c:pt idx="38">
                  <c:v>4.5035150000000002</c:v>
                </c:pt>
                <c:pt idx="39">
                  <c:v>4.5035150000000002</c:v>
                </c:pt>
                <c:pt idx="40">
                  <c:v>4.25</c:v>
                </c:pt>
                <c:pt idx="41">
                  <c:v>4.25</c:v>
                </c:pt>
                <c:pt idx="42">
                  <c:v>4.25</c:v>
                </c:pt>
                <c:pt idx="43">
                  <c:v>4.25</c:v>
                </c:pt>
                <c:pt idx="44">
                  <c:v>4.25</c:v>
                </c:pt>
                <c:pt idx="45">
                  <c:v>4.25</c:v>
                </c:pt>
                <c:pt idx="46">
                  <c:v>4.25</c:v>
                </c:pt>
                <c:pt idx="47">
                  <c:v>4.25</c:v>
                </c:pt>
                <c:pt idx="48">
                  <c:v>4.25</c:v>
                </c:pt>
                <c:pt idx="49">
                  <c:v>4.25</c:v>
                </c:pt>
                <c:pt idx="50">
                  <c:v>4.25</c:v>
                </c:pt>
                <c:pt idx="51">
                  <c:v>4.25</c:v>
                </c:pt>
                <c:pt idx="52">
                  <c:v>4.25</c:v>
                </c:pt>
                <c:pt idx="53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A-3B46-B34C-04EE82AF3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0357360"/>
        <c:axId val="1580358992"/>
      </c:barChart>
      <c:lineChart>
        <c:grouping val="standard"/>
        <c:varyColors val="0"/>
        <c:ser>
          <c:idx val="1"/>
          <c:order val="0"/>
          <c:tx>
            <c:v>TASA DE COLOCACIÓN</c:v>
          </c:tx>
          <c:spPr>
            <a:ln w="60325">
              <a:solidFill>
                <a:srgbClr val="953FDA"/>
              </a:solidFill>
            </a:ln>
            <a:effectLst>
              <a:outerShdw dist="38100" sx="1000" sy="1000" algn="t" rotWithShape="0">
                <a:sysClr val="window" lastClr="FFFFFF"/>
              </a:outerShdw>
            </a:effectLst>
          </c:spPr>
          <c:marker>
            <c:symbol val="square"/>
            <c:size val="6"/>
            <c:spPr>
              <a:noFill/>
              <a:ln>
                <a:noFill/>
              </a:ln>
              <a:effectLst>
                <a:outerShdw dist="38100" sx="1000" sy="1000" algn="t" rotWithShape="0">
                  <a:sysClr val="window" lastClr="FFFFFF"/>
                </a:outerShdw>
              </a:effectLst>
            </c:spPr>
          </c:marker>
          <c:cat>
            <c:numRef>
              <c:f>MENSUAL!$A$425:$A$484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MENSUAL!$D$425:$D$478</c:f>
              <c:numCache>
                <c:formatCode>0.00</c:formatCode>
                <c:ptCount val="54"/>
                <c:pt idx="0">
                  <c:v>11.707315587318199</c:v>
                </c:pt>
                <c:pt idx="1">
                  <c:v>11.1328068316542</c:v>
                </c:pt>
                <c:pt idx="2">
                  <c:v>11.332346241971401</c:v>
                </c:pt>
                <c:pt idx="3">
                  <c:v>10.9532736169836</c:v>
                </c:pt>
                <c:pt idx="4">
                  <c:v>11.5089430422919</c:v>
                </c:pt>
                <c:pt idx="5">
                  <c:v>10.9768145827354</c:v>
                </c:pt>
                <c:pt idx="6">
                  <c:v>11.6360912091878</c:v>
                </c:pt>
                <c:pt idx="7">
                  <c:v>10.8377807256421</c:v>
                </c:pt>
                <c:pt idx="8">
                  <c:v>11.232378104575499</c:v>
                </c:pt>
                <c:pt idx="9">
                  <c:v>11.609392347022</c:v>
                </c:pt>
                <c:pt idx="10">
                  <c:v>12.1463994430006</c:v>
                </c:pt>
                <c:pt idx="11">
                  <c:v>12.3259073058629</c:v>
                </c:pt>
                <c:pt idx="12">
                  <c:v>12.9291961819001</c:v>
                </c:pt>
                <c:pt idx="13">
                  <c:v>13.332721536371301</c:v>
                </c:pt>
                <c:pt idx="14">
                  <c:v>13.9088520497848</c:v>
                </c:pt>
                <c:pt idx="15">
                  <c:v>14.765821286458999</c:v>
                </c:pt>
                <c:pt idx="16">
                  <c:v>14.8202099387918</c:v>
                </c:pt>
                <c:pt idx="17">
                  <c:v>14.765367390695799</c:v>
                </c:pt>
                <c:pt idx="18">
                  <c:v>15.284645272626602</c:v>
                </c:pt>
                <c:pt idx="19">
                  <c:v>15.225320742940401</c:v>
                </c:pt>
                <c:pt idx="20">
                  <c:v>15.335964929973301</c:v>
                </c:pt>
                <c:pt idx="21">
                  <c:v>15.406796061606002</c:v>
                </c:pt>
                <c:pt idx="22">
                  <c:v>15.520919892701901</c:v>
                </c:pt>
                <c:pt idx="23">
                  <c:v>14.448602454011999</c:v>
                </c:pt>
                <c:pt idx="24">
                  <c:v>15.1142498621161</c:v>
                </c:pt>
                <c:pt idx="25">
                  <c:v>14.8732399096188</c:v>
                </c:pt>
                <c:pt idx="26">
                  <c:v>15.134634212947201</c:v>
                </c:pt>
                <c:pt idx="27">
                  <c:v>14.469197188278498</c:v>
                </c:pt>
                <c:pt idx="28">
                  <c:v>14.015688948014802</c:v>
                </c:pt>
                <c:pt idx="29">
                  <c:v>13.498268004402799</c:v>
                </c:pt>
                <c:pt idx="30">
                  <c:v>13.577328245831499</c:v>
                </c:pt>
                <c:pt idx="31">
                  <c:v>13.274122231518302</c:v>
                </c:pt>
                <c:pt idx="32">
                  <c:v>12.691329786599001</c:v>
                </c:pt>
                <c:pt idx="33">
                  <c:v>13.051904960537</c:v>
                </c:pt>
                <c:pt idx="34">
                  <c:v>12.8681634540761</c:v>
                </c:pt>
                <c:pt idx="35">
                  <c:v>11.6630547157321</c:v>
                </c:pt>
                <c:pt idx="36">
                  <c:v>12.527530223966199</c:v>
                </c:pt>
                <c:pt idx="37">
                  <c:v>12.0629332361273</c:v>
                </c:pt>
                <c:pt idx="38">
                  <c:v>11.7224316801491</c:v>
                </c:pt>
                <c:pt idx="39">
                  <c:v>12.2092575842718</c:v>
                </c:pt>
                <c:pt idx="40">
                  <c:v>12.3678452906308</c:v>
                </c:pt>
                <c:pt idx="41">
                  <c:v>12.353905064127501</c:v>
                </c:pt>
                <c:pt idx="42">
                  <c:v>12.328522434933401</c:v>
                </c:pt>
                <c:pt idx="43">
                  <c:v>12.4939008431828</c:v>
                </c:pt>
                <c:pt idx="44">
                  <c:v>12.248533080867301</c:v>
                </c:pt>
                <c:pt idx="45">
                  <c:v>11.983167101240399</c:v>
                </c:pt>
                <c:pt idx="46">
                  <c:v>11.9639735933032</c:v>
                </c:pt>
                <c:pt idx="47">
                  <c:v>11.131476668403401</c:v>
                </c:pt>
                <c:pt idx="48">
                  <c:v>12.694486241480901</c:v>
                </c:pt>
                <c:pt idx="49">
                  <c:v>11.9289758019247</c:v>
                </c:pt>
                <c:pt idx="50">
                  <c:v>12.0514596516265</c:v>
                </c:pt>
                <c:pt idx="51">
                  <c:v>11.894057058820099</c:v>
                </c:pt>
                <c:pt idx="52">
                  <c:v>12.2599609840589</c:v>
                </c:pt>
                <c:pt idx="53">
                  <c:v>11.469999999999999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6AA-3B46-B34C-04EE82AF3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361712"/>
        <c:axId val="1580359536"/>
      </c:lineChart>
      <c:dateAx>
        <c:axId val="1580357360"/>
        <c:scaling>
          <c:orientation val="minMax"/>
          <c:max val="4361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ysClr val="window" lastClr="FFFFFF"/>
            </a:solidFill>
            <a:prstDash val="solid"/>
          </a:ln>
        </c:spPr>
        <c:txPr>
          <a:bodyPr rot="0" vert="horz"/>
          <a:lstStyle/>
          <a:p>
            <a: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endParaRPr lang="es-CO"/>
          </a:p>
        </c:txPr>
        <c:crossAx val="1580358992"/>
        <c:crosses val="autoZero"/>
        <c:auto val="1"/>
        <c:lblOffset val="100"/>
        <c:baseTimeUnit val="months"/>
        <c:majorUnit val="6"/>
        <c:majorTimeUnit val="months"/>
      </c:dateAx>
      <c:valAx>
        <c:axId val="1580358992"/>
        <c:scaling>
          <c:orientation val="minMax"/>
          <c:min val="2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b="0" i="0" dirty="0" err="1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Tasa</a:t>
                </a:r>
                <a:r>
                  <a:rPr lang="en-US" dirty="0">
                    <a:solidFill>
                      <a:schemeClr val="bg1"/>
                    </a:solidFill>
                  </a:rPr>
                  <a:t> de </a:t>
                </a:r>
                <a:r>
                  <a:rPr lang="en-US" dirty="0" err="1">
                    <a:solidFill>
                      <a:schemeClr val="bg1"/>
                    </a:solidFill>
                  </a:rPr>
                  <a:t>intervención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4.3389622750629381E-2"/>
              <c:y val="0.3006427815682493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ysClr val="window" lastClr="FFFFFF"/>
            </a:solidFill>
            <a:prstDash val="solid"/>
          </a:ln>
        </c:spPr>
        <c:txPr>
          <a:bodyPr rot="0" vert="horz"/>
          <a:lstStyle/>
          <a:p>
            <a: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endParaRPr lang="es-CO"/>
          </a:p>
        </c:txPr>
        <c:crossAx val="1580357360"/>
        <c:crosses val="autoZero"/>
        <c:crossBetween val="between"/>
      </c:valAx>
      <c:valAx>
        <c:axId val="1580359536"/>
        <c:scaling>
          <c:orientation val="minMax"/>
          <c:min val="8"/>
        </c:scaling>
        <c:delete val="0"/>
        <c:axPos val="r"/>
        <c:title>
          <c:tx>
            <c:rich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r>
                  <a:rPr lang="en-US" b="0" i="0" dirty="0" err="1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Tasa</a:t>
                </a:r>
                <a:r>
                  <a:rPr lang="en-US" b="0" i="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de </a:t>
                </a:r>
                <a:r>
                  <a:rPr lang="en-US" b="0" i="0" dirty="0" err="1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colocación</a:t>
                </a:r>
                <a:endParaRPr lang="en-US" b="0" i="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4604283751724472"/>
              <c:y val="0.311199951920110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endParaRPr lang="es-CO"/>
          </a:p>
        </c:txPr>
        <c:crossAx val="1580361712"/>
        <c:crosses val="max"/>
        <c:crossBetween val="between"/>
      </c:valAx>
      <c:dateAx>
        <c:axId val="158036171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80359536"/>
        <c:crosses val="autoZero"/>
        <c:auto val="1"/>
        <c:lblOffset val="100"/>
        <c:baseTimeUnit val="months"/>
      </c:date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712269718676938"/>
          <c:y val="0.85771716495084505"/>
          <c:w val="0.77652285095112528"/>
          <c:h val="8.5714199174129063E-2"/>
        </c:manualLayout>
      </c:layout>
      <c:overlay val="0"/>
      <c:txPr>
        <a:bodyPr/>
        <a:lstStyle/>
        <a:p>
          <a:pPr>
            <a:defRPr sz="1600" b="0" i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+mn-lt"/>
          <a:ea typeface="Verdana"/>
          <a:cs typeface="Verdana"/>
        </a:defRPr>
      </a:pPr>
      <a:endParaRPr lang="es-C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74522272164903"/>
          <c:y val="0.18955336875664866"/>
          <c:w val="0.74697818143286987"/>
          <c:h val="0.55323676013603296"/>
        </c:manualLayout>
      </c:layout>
      <c:barChart>
        <c:barDir val="col"/>
        <c:grouping val="clustered"/>
        <c:varyColors val="0"/>
        <c:ser>
          <c:idx val="3"/>
          <c:order val="1"/>
          <c:tx>
            <c:v>TASA DE INTERVENCIÓN</c:v>
          </c:tx>
          <c:spPr>
            <a:gradFill flip="none" rotWithShape="1">
              <a:gsLst>
                <a:gs pos="23000">
                  <a:srgbClr val="F39F06"/>
                </a:gs>
                <a:gs pos="54000">
                  <a:srgbClr val="F3C12D"/>
                </a:gs>
                <a:gs pos="97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  <a:effectLst>
              <a:outerShdw blurRad="50800" dist="38100" dir="2700000" algn="tl" rotWithShape="0">
                <a:srgbClr val="2D6EBD">
                  <a:alpha val="40000"/>
                </a:srgbClr>
              </a:outerShdw>
            </a:effectLst>
          </c:spPr>
          <c:invertIfNegative val="0"/>
          <c:dLbls>
            <c:dLbl>
              <c:idx val="53"/>
              <c:layout>
                <c:manualLayout>
                  <c:x val="3.0817609554175274E-2"/>
                  <c:y val="2.631959448375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7-504A-B255-9A2369245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i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MENSUAL!$A$425:$A$484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'Tasa intervencion Banrep'!$F$265:$F$318</c:f>
              <c:numCache>
                <c:formatCode>0.00</c:formatCode>
                <c:ptCount val="54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4.75</c:v>
                </c:pt>
                <c:pt idx="9">
                  <c:v>4.75</c:v>
                </c:pt>
                <c:pt idx="10">
                  <c:v>5.25</c:v>
                </c:pt>
                <c:pt idx="11">
                  <c:v>5.75</c:v>
                </c:pt>
                <c:pt idx="12">
                  <c:v>5.75</c:v>
                </c:pt>
                <c:pt idx="13">
                  <c:v>6.25</c:v>
                </c:pt>
                <c:pt idx="14">
                  <c:v>6.5</c:v>
                </c:pt>
                <c:pt idx="15">
                  <c:v>6.5</c:v>
                </c:pt>
                <c:pt idx="16">
                  <c:v>7.0000000000000009</c:v>
                </c:pt>
                <c:pt idx="17">
                  <c:v>7.5</c:v>
                </c:pt>
                <c:pt idx="18">
                  <c:v>7.5</c:v>
                </c:pt>
                <c:pt idx="19">
                  <c:v>7.75</c:v>
                </c:pt>
                <c:pt idx="20">
                  <c:v>7.75</c:v>
                </c:pt>
                <c:pt idx="21">
                  <c:v>7.75</c:v>
                </c:pt>
                <c:pt idx="22">
                  <c:v>7.75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7.0000000000000009</c:v>
                </c:pt>
                <c:pt idx="27">
                  <c:v>7.0000000000000009</c:v>
                </c:pt>
                <c:pt idx="28">
                  <c:v>6.25</c:v>
                </c:pt>
                <c:pt idx="29">
                  <c:v>6.25</c:v>
                </c:pt>
                <c:pt idx="30">
                  <c:v>5.5</c:v>
                </c:pt>
                <c:pt idx="31">
                  <c:v>5.25</c:v>
                </c:pt>
                <c:pt idx="32">
                  <c:v>5.25</c:v>
                </c:pt>
                <c:pt idx="33">
                  <c:v>5.25</c:v>
                </c:pt>
                <c:pt idx="34">
                  <c:v>4.75</c:v>
                </c:pt>
                <c:pt idx="35">
                  <c:v>4.75</c:v>
                </c:pt>
                <c:pt idx="36">
                  <c:v>4.5035150000000002</c:v>
                </c:pt>
                <c:pt idx="37">
                  <c:v>4.5035150000000002</c:v>
                </c:pt>
                <c:pt idx="38">
                  <c:v>4.5035150000000002</c:v>
                </c:pt>
                <c:pt idx="39">
                  <c:v>4.5035150000000002</c:v>
                </c:pt>
                <c:pt idx="40">
                  <c:v>4.25</c:v>
                </c:pt>
                <c:pt idx="41">
                  <c:v>4.25</c:v>
                </c:pt>
                <c:pt idx="42">
                  <c:v>4.25</c:v>
                </c:pt>
                <c:pt idx="43">
                  <c:v>4.25</c:v>
                </c:pt>
                <c:pt idx="44">
                  <c:v>4.25</c:v>
                </c:pt>
                <c:pt idx="45">
                  <c:v>4.25</c:v>
                </c:pt>
                <c:pt idx="46">
                  <c:v>4.25</c:v>
                </c:pt>
                <c:pt idx="47">
                  <c:v>4.25</c:v>
                </c:pt>
                <c:pt idx="48">
                  <c:v>4.25</c:v>
                </c:pt>
                <c:pt idx="49">
                  <c:v>4.25</c:v>
                </c:pt>
                <c:pt idx="50">
                  <c:v>4.25</c:v>
                </c:pt>
                <c:pt idx="51">
                  <c:v>4.25</c:v>
                </c:pt>
                <c:pt idx="52">
                  <c:v>4.25</c:v>
                </c:pt>
                <c:pt idx="53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07-504A-B255-9A2369245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0368784"/>
        <c:axId val="1580355728"/>
      </c:barChart>
      <c:lineChart>
        <c:grouping val="standard"/>
        <c:varyColors val="0"/>
        <c:ser>
          <c:idx val="1"/>
          <c:order val="0"/>
          <c:tx>
            <c:v>DTF</c:v>
          </c:tx>
          <c:spPr>
            <a:ln w="60325">
              <a:solidFill>
                <a:srgbClr val="37CAFF"/>
              </a:solidFill>
            </a:ln>
            <a:effectLst>
              <a:outerShdw dist="38100" sx="1000" sy="1000" algn="t" rotWithShape="0">
                <a:sysClr val="window" lastClr="FFFFFF"/>
              </a:outerShdw>
            </a:effectLst>
          </c:spPr>
          <c:marker>
            <c:symbol val="square"/>
            <c:size val="6"/>
            <c:spPr>
              <a:noFill/>
              <a:ln>
                <a:noFill/>
              </a:ln>
              <a:effectLst>
                <a:outerShdw dist="38100" sx="1000" sy="1000" algn="t" rotWithShape="0">
                  <a:sysClr val="window" lastClr="FFFFFF"/>
                </a:outerShdw>
              </a:effectLst>
            </c:spPr>
          </c:marker>
          <c:cat>
            <c:numRef>
              <c:f>MENSUAL!$A$425:$A$484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MENSUAL!$B$425:$B$478</c:f>
              <c:numCache>
                <c:formatCode>0.00</c:formatCode>
                <c:ptCount val="54"/>
                <c:pt idx="0">
                  <c:v>4.47</c:v>
                </c:pt>
                <c:pt idx="1">
                  <c:v>4.45</c:v>
                </c:pt>
                <c:pt idx="2">
                  <c:v>4.41</c:v>
                </c:pt>
                <c:pt idx="3">
                  <c:v>4.51</c:v>
                </c:pt>
                <c:pt idx="4">
                  <c:v>4.42</c:v>
                </c:pt>
                <c:pt idx="5">
                  <c:v>4.4000000000000004</c:v>
                </c:pt>
                <c:pt idx="6">
                  <c:v>4.5199999999999996</c:v>
                </c:pt>
                <c:pt idx="7">
                  <c:v>4.47</c:v>
                </c:pt>
                <c:pt idx="8">
                  <c:v>4.41</c:v>
                </c:pt>
                <c:pt idx="9">
                  <c:v>4.72</c:v>
                </c:pt>
                <c:pt idx="10">
                  <c:v>4.92</c:v>
                </c:pt>
                <c:pt idx="11">
                  <c:v>5.24</c:v>
                </c:pt>
                <c:pt idx="12">
                  <c:v>5.74</c:v>
                </c:pt>
                <c:pt idx="13">
                  <c:v>6.25</c:v>
                </c:pt>
                <c:pt idx="14">
                  <c:v>6.35</c:v>
                </c:pt>
                <c:pt idx="15">
                  <c:v>6.65</c:v>
                </c:pt>
                <c:pt idx="16">
                  <c:v>6.83</c:v>
                </c:pt>
                <c:pt idx="17">
                  <c:v>6.91</c:v>
                </c:pt>
                <c:pt idx="18">
                  <c:v>7.26</c:v>
                </c:pt>
                <c:pt idx="19">
                  <c:v>7.19</c:v>
                </c:pt>
                <c:pt idx="20">
                  <c:v>7.18</c:v>
                </c:pt>
                <c:pt idx="21">
                  <c:v>7.09</c:v>
                </c:pt>
                <c:pt idx="22">
                  <c:v>7.01</c:v>
                </c:pt>
                <c:pt idx="23">
                  <c:v>6.92</c:v>
                </c:pt>
                <c:pt idx="24">
                  <c:v>6.9384322170530872</c:v>
                </c:pt>
                <c:pt idx="25">
                  <c:v>6.7823181907969028</c:v>
                </c:pt>
                <c:pt idx="26">
                  <c:v>6.6497398764971276</c:v>
                </c:pt>
                <c:pt idx="27">
                  <c:v>6.53</c:v>
                </c:pt>
                <c:pt idx="28">
                  <c:v>6.17</c:v>
                </c:pt>
                <c:pt idx="29">
                  <c:v>5.96</c:v>
                </c:pt>
                <c:pt idx="30">
                  <c:v>5.65</c:v>
                </c:pt>
                <c:pt idx="31">
                  <c:v>5.58</c:v>
                </c:pt>
                <c:pt idx="32">
                  <c:v>5.52</c:v>
                </c:pt>
                <c:pt idx="33">
                  <c:v>5.46</c:v>
                </c:pt>
                <c:pt idx="34">
                  <c:v>5.35</c:v>
                </c:pt>
                <c:pt idx="35">
                  <c:v>5.2825882320000002</c:v>
                </c:pt>
                <c:pt idx="36">
                  <c:v>5.21</c:v>
                </c:pt>
                <c:pt idx="37">
                  <c:v>5.07</c:v>
                </c:pt>
                <c:pt idx="38">
                  <c:v>5.01</c:v>
                </c:pt>
                <c:pt idx="39">
                  <c:v>4.8967463879999995</c:v>
                </c:pt>
                <c:pt idx="40">
                  <c:v>4.7</c:v>
                </c:pt>
                <c:pt idx="41">
                  <c:v>4.5999999999999996</c:v>
                </c:pt>
                <c:pt idx="42">
                  <c:v>4.5702920200000001</c:v>
                </c:pt>
                <c:pt idx="43">
                  <c:v>4.5284711120000001</c:v>
                </c:pt>
                <c:pt idx="44">
                  <c:v>4.5307631299999995</c:v>
                </c:pt>
                <c:pt idx="45">
                  <c:v>4.4322125290000001</c:v>
                </c:pt>
                <c:pt idx="46">
                  <c:v>4.4175070999999999</c:v>
                </c:pt>
                <c:pt idx="47">
                  <c:v>4.54</c:v>
                </c:pt>
                <c:pt idx="48">
                  <c:v>4.5627452023160879</c:v>
                </c:pt>
                <c:pt idx="49">
                  <c:v>4.571872647904863</c:v>
                </c:pt>
                <c:pt idx="50">
                  <c:v>4.5456425750000005</c:v>
                </c:pt>
                <c:pt idx="51">
                  <c:v>4.5400941020000003</c:v>
                </c:pt>
                <c:pt idx="52">
                  <c:v>4.4962805260000005</c:v>
                </c:pt>
                <c:pt idx="53">
                  <c:v>4.5170266039999998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807-504A-B255-9A2369245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368784"/>
        <c:axId val="1580355728"/>
      </c:lineChart>
      <c:dateAx>
        <c:axId val="1580368784"/>
        <c:scaling>
          <c:orientation val="minMax"/>
          <c:max val="4361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ysClr val="window" lastClr="FFFFFF"/>
            </a:solidFill>
            <a:prstDash val="solid"/>
          </a:ln>
        </c:spPr>
        <c:txPr>
          <a:bodyPr rot="-5400000" vert="horz"/>
          <a:lstStyle/>
          <a:p>
            <a: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endParaRPr lang="es-CO"/>
          </a:p>
        </c:txPr>
        <c:crossAx val="1580355728"/>
        <c:crosses val="autoZero"/>
        <c:auto val="0"/>
        <c:lblOffset val="100"/>
        <c:baseTimeUnit val="months"/>
        <c:majorUnit val="6"/>
        <c:majorTimeUnit val="months"/>
      </c:dateAx>
      <c:valAx>
        <c:axId val="1580355728"/>
        <c:scaling>
          <c:orientation val="minMax"/>
          <c:min val="2"/>
        </c:scaling>
        <c:delete val="0"/>
        <c:axPos val="l"/>
        <c:title>
          <c:tx>
            <c:rich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r>
                  <a:rPr lang="en-US" b="0" i="0" dirty="0" err="1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Porcentaje</a:t>
                </a:r>
                <a:endParaRPr lang="en-US" b="0" i="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6002562618806427E-2"/>
              <c:y val="0.3588830569748208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ysClr val="window" lastClr="FFFFFF"/>
            </a:solidFill>
            <a:prstDash val="solid"/>
          </a:ln>
        </c:spPr>
        <c:txPr>
          <a:bodyPr rot="0" vert="horz"/>
          <a:lstStyle/>
          <a:p>
            <a:pPr>
              <a:defRPr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endParaRPr lang="es-CO"/>
          </a:p>
        </c:txPr>
        <c:crossAx val="15803687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378017343235274"/>
          <c:y val="0.88380688480360059"/>
          <c:w val="0.77652285095112528"/>
          <c:h val="9.3812535938362099E-2"/>
        </c:manualLayout>
      </c:layout>
      <c:overlay val="0"/>
      <c:txPr>
        <a:bodyPr/>
        <a:lstStyle/>
        <a:p>
          <a:pPr>
            <a:defRPr sz="1600" b="0" i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+mn-lt"/>
          <a:ea typeface="Verdana"/>
          <a:cs typeface="Verdana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3596004439512"/>
          <c:y val="0.19738988580750408"/>
          <c:w val="0.7669256381798002"/>
          <c:h val="0.6280587275693311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11000">
                  <a:srgbClr val="04C4D9"/>
                </a:gs>
                <a:gs pos="43000">
                  <a:srgbClr val="52CBFF"/>
                </a:gs>
                <a:gs pos="72000">
                  <a:srgbClr val="37CAFF"/>
                </a:gs>
                <a:gs pos="93000">
                  <a:schemeClr val="accent5">
                    <a:lumMod val="40000"/>
                    <a:lumOff val="60000"/>
                  </a:schemeClr>
                </a:gs>
              </a:gsLst>
              <a:lin ang="5400000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53"/>
              <c:layout>
                <c:manualLayout>
                  <c:x val="2.5225224804188939E-2"/>
                  <c:y val="1.095461631844500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0" i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3E-0944-B13F-3431054E0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Datos!$A$52:$A$105</c:f>
              <c:strCache>
                <c:ptCount val="54"/>
                <c:pt idx="0">
                  <c:v>06/I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07/I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08/I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09/I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10/I</c:v>
                </c:pt>
                <c:pt idx="17">
                  <c:v>II</c:v>
                </c:pt>
                <c:pt idx="18">
                  <c:v>III</c:v>
                </c:pt>
                <c:pt idx="19">
                  <c:v>IV</c:v>
                </c:pt>
                <c:pt idx="20">
                  <c:v>11/I</c:v>
                </c:pt>
                <c:pt idx="21">
                  <c:v>II</c:v>
                </c:pt>
                <c:pt idx="22">
                  <c:v>III</c:v>
                </c:pt>
                <c:pt idx="23">
                  <c:v>IV</c:v>
                </c:pt>
                <c:pt idx="24">
                  <c:v>12/I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13/I</c:v>
                </c:pt>
                <c:pt idx="29">
                  <c:v>II</c:v>
                </c:pt>
                <c:pt idx="30">
                  <c:v>III</c:v>
                </c:pt>
                <c:pt idx="31">
                  <c:v>IV</c:v>
                </c:pt>
                <c:pt idx="32">
                  <c:v>14/I</c:v>
                </c:pt>
                <c:pt idx="33">
                  <c:v>II</c:v>
                </c:pt>
                <c:pt idx="34">
                  <c:v>III</c:v>
                </c:pt>
                <c:pt idx="35">
                  <c:v>IV</c:v>
                </c:pt>
                <c:pt idx="36">
                  <c:v>15/I</c:v>
                </c:pt>
                <c:pt idx="37">
                  <c:v>II</c:v>
                </c:pt>
                <c:pt idx="38">
                  <c:v>III</c:v>
                </c:pt>
                <c:pt idx="39">
                  <c:v>IV</c:v>
                </c:pt>
                <c:pt idx="40">
                  <c:v>16/I</c:v>
                </c:pt>
                <c:pt idx="41">
                  <c:v>II</c:v>
                </c:pt>
                <c:pt idx="42">
                  <c:v>III</c:v>
                </c:pt>
                <c:pt idx="43">
                  <c:v>IV</c:v>
                </c:pt>
                <c:pt idx="44">
                  <c:v>17/I</c:v>
                </c:pt>
                <c:pt idx="45">
                  <c:v>II</c:v>
                </c:pt>
                <c:pt idx="46">
                  <c:v>III</c:v>
                </c:pt>
                <c:pt idx="47">
                  <c:v>IV</c:v>
                </c:pt>
                <c:pt idx="48">
                  <c:v>18/I</c:v>
                </c:pt>
                <c:pt idx="49">
                  <c:v>II</c:v>
                </c:pt>
                <c:pt idx="50">
                  <c:v>III</c:v>
                </c:pt>
                <c:pt idx="51">
                  <c:v>IV</c:v>
                </c:pt>
                <c:pt idx="52">
                  <c:v>19/I</c:v>
                </c:pt>
                <c:pt idx="53">
                  <c:v>II</c:v>
                </c:pt>
              </c:strCache>
            </c:strRef>
          </c:cat>
          <c:val>
            <c:numRef>
              <c:f>Datos!$E$52:$E$105</c:f>
              <c:numCache>
                <c:formatCode>0.00_ ;[Red]\-0.00\ </c:formatCode>
                <c:ptCount val="54"/>
                <c:pt idx="0">
                  <c:v>6.2092519964255644</c:v>
                </c:pt>
                <c:pt idx="1">
                  <c:v>5.3109828024084891</c:v>
                </c:pt>
                <c:pt idx="2">
                  <c:v>7.9741093390143618</c:v>
                </c:pt>
                <c:pt idx="3">
                  <c:v>7.4705586124794507</c:v>
                </c:pt>
                <c:pt idx="4">
                  <c:v>6.7324426580282193</c:v>
                </c:pt>
                <c:pt idx="5">
                  <c:v>7.0796679837405634</c:v>
                </c:pt>
                <c:pt idx="6">
                  <c:v>6.9986612596873812</c:v>
                </c:pt>
                <c:pt idx="7">
                  <c:v>6.609751038006479</c:v>
                </c:pt>
                <c:pt idx="8">
                  <c:v>5.3170536736155896</c:v>
                </c:pt>
                <c:pt idx="9">
                  <c:v>4.8368488013738755</c:v>
                </c:pt>
                <c:pt idx="10">
                  <c:v>3.1622705502735613</c:v>
                </c:pt>
                <c:pt idx="11">
                  <c:v>0.26844332236757396</c:v>
                </c:pt>
                <c:pt idx="12">
                  <c:v>0.99916821544232448</c:v>
                </c:pt>
                <c:pt idx="13">
                  <c:v>0.59214966409639658</c:v>
                </c:pt>
                <c:pt idx="14">
                  <c:v>0.23255658913564048</c:v>
                </c:pt>
                <c:pt idx="15">
                  <c:v>2.8507837262039715</c:v>
                </c:pt>
                <c:pt idx="16">
                  <c:v>2.9850508249421637</c:v>
                </c:pt>
                <c:pt idx="17">
                  <c:v>4.3997122281541863</c:v>
                </c:pt>
                <c:pt idx="18">
                  <c:v>4.1278729695365115</c:v>
                </c:pt>
                <c:pt idx="19">
                  <c:v>5.6664427721665618</c:v>
                </c:pt>
                <c:pt idx="20">
                  <c:v>6.7681991310082594</c:v>
                </c:pt>
                <c:pt idx="21">
                  <c:v>7.0128514303402056</c:v>
                </c:pt>
                <c:pt idx="22">
                  <c:v>8.6344317889899003</c:v>
                </c:pt>
                <c:pt idx="23">
                  <c:v>7.0200693342961102</c:v>
                </c:pt>
                <c:pt idx="24">
                  <c:v>5.9913699753252985</c:v>
                </c:pt>
                <c:pt idx="25">
                  <c:v>4.9514222290047769</c:v>
                </c:pt>
                <c:pt idx="26">
                  <c:v>2.5527761981695392</c:v>
                </c:pt>
                <c:pt idx="27">
                  <c:v>2.482694270949608</c:v>
                </c:pt>
                <c:pt idx="28">
                  <c:v>2.4567533666361356</c:v>
                </c:pt>
                <c:pt idx="29">
                  <c:v>4.5612076609771464</c:v>
                </c:pt>
                <c:pt idx="30">
                  <c:v>4.9879120407402269</c:v>
                </c:pt>
                <c:pt idx="31">
                  <c:v>6.001288378842176</c:v>
                </c:pt>
                <c:pt idx="32">
                  <c:v>6.1310629888077699</c:v>
                </c:pt>
                <c:pt idx="33">
                  <c:v>3.8738941136420948</c:v>
                </c:pt>
                <c:pt idx="34">
                  <c:v>4.9314417720920432</c:v>
                </c:pt>
                <c:pt idx="35">
                  <c:v>4.1339963428985982</c:v>
                </c:pt>
                <c:pt idx="36">
                  <c:v>2.8297216659546507</c:v>
                </c:pt>
                <c:pt idx="37">
                  <c:v>3.2405439954380313</c:v>
                </c:pt>
                <c:pt idx="38">
                  <c:v>3.5777847976190174</c:v>
                </c:pt>
                <c:pt idx="39">
                  <c:v>2.2452775397220819</c:v>
                </c:pt>
                <c:pt idx="40">
                  <c:v>2.3130753319697561</c:v>
                </c:pt>
                <c:pt idx="41">
                  <c:v>2.0231573046794722</c:v>
                </c:pt>
                <c:pt idx="42">
                  <c:v>1.707274166271759</c:v>
                </c:pt>
                <c:pt idx="43">
                  <c:v>2.3032712873292809</c:v>
                </c:pt>
                <c:pt idx="44">
                  <c:v>1.3588320153666871</c:v>
                </c:pt>
                <c:pt idx="45">
                  <c:v>1.2815986071015999</c:v>
                </c:pt>
                <c:pt idx="46">
                  <c:v>1.5408829945882303</c:v>
                </c:pt>
                <c:pt idx="47">
                  <c:v>1.2328221499537904</c:v>
                </c:pt>
                <c:pt idx="48">
                  <c:v>1.9775752047994928</c:v>
                </c:pt>
                <c:pt idx="49">
                  <c:v>2.930938030074131</c:v>
                </c:pt>
                <c:pt idx="50">
                  <c:v>2.6457634872067786</c:v>
                </c:pt>
                <c:pt idx="51">
                  <c:v>2.682128109017782</c:v>
                </c:pt>
                <c:pt idx="52">
                  <c:v>3.0522488227587132</c:v>
                </c:pt>
                <c:pt idx="53">
                  <c:v>2.9551010827113799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E-0944-B13F-3431054E0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1392831"/>
        <c:axId val="1"/>
      </c:barChart>
      <c:catAx>
        <c:axId val="1771392831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800" b="0" i="0" u="none" strike="noStrike" baseline="0">
                <a:solidFill>
                  <a:schemeClr val="bg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bg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</a:defRPr>
            </a:pPr>
            <a:endParaRPr lang="es-CO"/>
          </a:p>
        </c:txPr>
        <c:crossAx val="17713928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30518176551489812"/>
          <c:w val="0.73366270585782778"/>
          <c:h val="0.54961627333211804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624348551177821E-3"/>
                  <c:y val="-0.3738074097059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32-4540-AB09-EF63A6788D10}"/>
                </c:ext>
              </c:extLst>
            </c:dLbl>
            <c:dLbl>
              <c:idx val="1"/>
              <c:layout>
                <c:manualLayout>
                  <c:x val="1.5625000000000001E-3"/>
                  <c:y val="-0.23203123572642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32-4540-AB09-EF63A6788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3.6612432966776112</c:v>
                </c:pt>
                <c:pt idx="1">
                  <c:v>1.7126159790918933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32-4540-AB09-EF63A678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45285271095838103"/>
          <c:w val="0.73366270585782778"/>
          <c:h val="0.40192439862542961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Explotación de minas y canteras</c:v>
                </c:pt>
              </c:strCache>
            </c:strRef>
          </c:tx>
          <c:spPr>
            <a:gradFill>
              <a:gsLst>
                <a:gs pos="28000">
                  <a:srgbClr val="FF0000"/>
                </a:gs>
                <a:gs pos="45000">
                  <a:srgbClr val="92C003"/>
                </a:gs>
              </a:gsLst>
              <a:lin ang="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2.1418594955180319E-2"/>
                  <c:y val="0.14542342000459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B8-354B-A761-54FF3787FD7B}"/>
                </c:ext>
              </c:extLst>
            </c:dLbl>
            <c:dLbl>
              <c:idx val="1"/>
              <c:layout>
                <c:manualLayout>
                  <c:x val="1.5625000000000001E-3"/>
                  <c:y val="-0.23203123572642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B8-354B-A761-54FF3787F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-2.0627829022653543</c:v>
                </c:pt>
                <c:pt idx="1">
                  <c:v>3.2289404670371624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8-354B-A761-54FF3787F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42860681557846514"/>
          <c:w val="0.73366270585782778"/>
          <c:h val="0.42617029400534556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Industrias manufactureras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624348551177821E-3"/>
                  <c:y val="-0.24954704020256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80-304B-A5E5-B1C36FA4F55B}"/>
                </c:ext>
              </c:extLst>
            </c:dLbl>
            <c:dLbl>
              <c:idx val="1"/>
              <c:layout>
                <c:manualLayout>
                  <c:x val="-3.8149885345007295E-2"/>
                  <c:y val="-0.33853996861342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80-304B-A5E5-B1C36FA4F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1.0283096399163156</c:v>
                </c:pt>
                <c:pt idx="1">
                  <c:v>1.7452327149090081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80-304B-A5E5-B1C36FA4F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41648386788850711"/>
          <c:w val="0.73366270585782778"/>
          <c:h val="0.43829324169530354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Electricidad, gas y agua</c:v>
                </c:pt>
              </c:strCache>
            </c:strRef>
          </c:tx>
          <c:spPr>
            <a:solidFill>
              <a:srgbClr val="92C00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1811548884719691E-3"/>
                  <c:y val="-0.20073046646909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5-6344-9282-CB2054AB4DFB}"/>
                </c:ext>
              </c:extLst>
            </c:dLbl>
            <c:dLbl>
              <c:idx val="1"/>
              <c:layout>
                <c:manualLayout>
                  <c:x val="-4.4768605378361477E-2"/>
                  <c:y val="-0.31635061691639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5-6344-9282-CB2054AB4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2.5737178133251319</c:v>
                </c:pt>
                <c:pt idx="1">
                  <c:v>2.9062754105782176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5-6344-9282-CB2054AB4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Construcción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4799874921826149E-2"/>
                  <c:y val="0.36287906663549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4-1445-976C-EEA8B704BB76}"/>
                </c:ext>
              </c:extLst>
            </c:dLbl>
            <c:dLbl>
              <c:idx val="1"/>
              <c:layout>
                <c:manualLayout>
                  <c:x val="-2.4912445278298938E-2"/>
                  <c:y val="0.30938910093988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F4-1445-976C-EEA8B704B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-2.9858165086919684</c:v>
                </c:pt>
                <c:pt idx="1">
                  <c:v>-2.4205694183226996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4-1445-976C-EEA8B704B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316864707108608"/>
          <c:y val="0.40436092019854908"/>
          <c:w val="0.73366270585782778"/>
          <c:h val="0.45041618938526162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Comercio y transporte</c:v>
                </c:pt>
              </c:strCache>
            </c:strRef>
          </c:tx>
          <c:spPr>
            <a:solidFill>
              <a:srgbClr val="92C00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1811548884719691E-3"/>
                  <c:y val="-0.22291981816612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F2-024F-A870-2D9B7BBAC4AC}"/>
                </c:ext>
              </c:extLst>
            </c:dLbl>
            <c:dLbl>
              <c:idx val="1"/>
              <c:layout>
                <c:manualLayout>
                  <c:x val="-1.1675005211590577E-2"/>
                  <c:y val="-0.31635061691639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F2-024F-A870-2D9B7BBAC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Hoja1!$B$2:$B$3</c:f>
              <c:numCache>
                <c:formatCode>0.0</c:formatCode>
                <c:ptCount val="2"/>
                <c:pt idx="0">
                  <c:v>3.7912823915696521</c:v>
                </c:pt>
                <c:pt idx="1">
                  <c:v>4.4422323793312586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2-024F-A870-2D9B7BBAC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53663"/>
        <c:axId val="25955327"/>
      </c:areaChart>
      <c:catAx>
        <c:axId val="259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s-CO"/>
          </a:p>
        </c:txPr>
        <c:crossAx val="25955327"/>
        <c:crosses val="autoZero"/>
        <c:auto val="1"/>
        <c:lblAlgn val="ctr"/>
        <c:lblOffset val="100"/>
        <c:noMultiLvlLbl val="0"/>
      </c:catAx>
      <c:valAx>
        <c:axId val="259553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53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Hoja1!$B$2:$B$7</cx:f>
        <cx:lvl ptCount="6">
          <cx:pt idx="0">Materias plásticas y manufacturas</cx:pt>
          <cx:pt idx="1">Combustibles y aceites minerales y sus productos</cx:pt>
          <cx:pt idx="2">Productos químicos</cx:pt>
          <cx:pt idx="3">Manufactura de fundición, hierro o acero</cx:pt>
          <cx:pt idx="4">Papel, cartón y sus manufacturas</cx:pt>
          <cx:pt idx="5">Otros</cx:pt>
        </cx:lvl>
      </cx:strDim>
      <cx:numDim type="size">
        <cx:f>Hoja1!$C$2:$C$7</cx:f>
        <cx:lvl ptCount="6" formatCode="General">
          <cx:pt idx="0">49.600000000000001</cx:pt>
          <cx:pt idx="1">22.899999999999999</cx:pt>
          <cx:pt idx="2">10.800000000000001</cx:pt>
          <cx:pt idx="3">5.2999999999999998</cx:pt>
          <cx:pt idx="4">2.3999999999999999</cx:pt>
          <cx:pt idx="5">6.1999999999999993</cx:pt>
        </cx:lvl>
      </cx:numDim>
    </cx:data>
  </cx:chartData>
  <cx:chart>
    <cx:plotArea>
      <cx:plotAreaRegion>
        <cx:series layoutId="treemap" uniqueId="{80884B32-159C-DA44-ACCB-B70E002ED23A}">
          <cx:dataPt idx="0">
            <cx:spPr>
              <a:solidFill>
                <a:srgbClr val="953FDA">
                  <a:alpha val="71000"/>
                </a:srgbClr>
              </a:solidFill>
              <a:ln>
                <a:noFill/>
              </a:ln>
            </cx:spPr>
          </cx:dataPt>
          <cx:dataPt idx="1">
            <cx:spPr>
              <a:solidFill>
                <a:srgbClr val="E77930">
                  <a:alpha val="70000"/>
                </a:srgbClr>
              </a:solidFill>
              <a:ln>
                <a:noFill/>
              </a:ln>
            </cx:spPr>
          </cx:dataPt>
          <cx:dataPt idx="2">
            <cx:spPr>
              <a:solidFill>
                <a:srgbClr val="B61E63">
                  <a:alpha val="70000"/>
                </a:srgbClr>
              </a:solidFill>
              <a:ln>
                <a:noFill/>
              </a:ln>
            </cx:spPr>
          </cx:dataPt>
          <cx:dataPt idx="3">
            <cx:spPr>
              <a:solidFill>
                <a:srgbClr val="F3C12D">
                  <a:alpha val="70000"/>
                </a:srgbClr>
              </a:solidFill>
              <a:ln>
                <a:noFill/>
              </a:ln>
            </cx:spPr>
          </cx:dataPt>
          <cx:dataPt idx="4">
            <cx:spPr>
              <a:solidFill>
                <a:srgbClr val="37CAFF">
                  <a:alpha val="70000"/>
                </a:srgbClr>
              </a:solidFill>
              <a:ln>
                <a:noFill/>
              </a:ln>
            </cx:spPr>
          </cx:dataPt>
          <cx:dataPt idx="5">
            <cx:spPr>
              <a:solidFill>
                <a:srgbClr val="70AE47">
                  <a:alpha val="70000"/>
                </a:srgbClr>
              </a:solidFill>
              <a:ln>
                <a:noFill/>
              </a:ln>
            </cx:spPr>
          </cx:dataPt>
          <cx:dataId val="0"/>
          <cx:layoutPr>
            <cx:parentLabelLayout val="overlapping"/>
          </cx:layoutPr>
        </cx:series>
      </cx:plotAreaRegion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0.75782</cdr:x>
      <cdr:y>0.9293</cdr:y>
    </cdr:from>
    <cdr:to>
      <cdr:x>1</cdr:x>
      <cdr:y>0.99544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29351" y="3881438"/>
          <a:ext cx="19907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000"/>
            <a:t>Fuente: FMI WEO Abril 2019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0.10127</cdr:x>
      <cdr:y>0.91133</cdr:y>
    </cdr:from>
    <cdr:to>
      <cdr:x>0.29695</cdr:x>
      <cdr:y>0.96915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868102" y="5307123"/>
          <a:ext cx="1677467" cy="336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>
              <a:latin typeface="Calibri" pitchFamily="34" charset="0"/>
              <a:ea typeface="Verdana" pitchFamily="34" charset="0"/>
              <a:cs typeface="Calibri" pitchFamily="34" charset="0"/>
            </a:rPr>
            <a:t>Fuente: DANE</a:t>
          </a:r>
        </a:p>
      </cdr:txBody>
    </cdr:sp>
  </cdr:relSizeAnchor>
  <cdr:relSizeAnchor xmlns:cdr="http://schemas.openxmlformats.org/drawingml/2006/chartDrawing">
    <cdr:from>
      <cdr:x>0.13027</cdr:x>
      <cdr:y>0.18907</cdr:y>
    </cdr:from>
    <cdr:to>
      <cdr:x>0.382</cdr:x>
      <cdr:y>0.41597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162827" y="1224606"/>
          <a:ext cx="2247014" cy="1469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800" b="0" i="0" dirty="0">
              <a:solidFill>
                <a:schemeClr val="bg1"/>
              </a:solidFill>
              <a:latin typeface="Arial Narrow" panose="020B0604020202020204" pitchFamily="34" charset="0"/>
              <a:ea typeface="Verdana" pitchFamily="34" charset="0"/>
              <a:cs typeface="Arial Narrow" panose="020B0604020202020204" pitchFamily="34" charset="0"/>
            </a:rPr>
            <a:t>Año</a:t>
          </a:r>
          <a:r>
            <a:rPr lang="es-CO" sz="1800" b="0" i="0" baseline="0" dirty="0">
              <a:solidFill>
                <a:schemeClr val="bg1"/>
              </a:solidFill>
              <a:latin typeface="Arial Narrow" panose="020B0604020202020204" pitchFamily="34" charset="0"/>
              <a:ea typeface="Verdana" pitchFamily="34" charset="0"/>
              <a:cs typeface="Arial Narrow" panose="020B0604020202020204" pitchFamily="34" charset="0"/>
            </a:rPr>
            <a:t> 2014: 3.66% </a:t>
          </a:r>
        </a:p>
        <a:p xmlns:a="http://schemas.openxmlformats.org/drawingml/2006/main">
          <a:r>
            <a:rPr lang="es-CO" sz="1800" b="0" i="0" dirty="0">
              <a:solidFill>
                <a:schemeClr val="bg1"/>
              </a:solidFill>
              <a:latin typeface="Arial Narrow" panose="020B0604020202020204" pitchFamily="34" charset="0"/>
              <a:ea typeface="Verdana" pitchFamily="34" charset="0"/>
              <a:cs typeface="Arial Narrow" panose="020B0604020202020204" pitchFamily="34" charset="0"/>
            </a:rPr>
            <a:t>Año 2015: 6.77%</a:t>
          </a:r>
        </a:p>
        <a:p xmlns:a="http://schemas.openxmlformats.org/drawingml/2006/main">
          <a:r>
            <a:rPr lang="es-CO" sz="1800" b="0" i="0" dirty="0">
              <a:solidFill>
                <a:schemeClr val="bg1"/>
              </a:solidFill>
              <a:latin typeface="Arial Narrow" panose="020B0604020202020204" pitchFamily="34" charset="0"/>
              <a:ea typeface="Verdana" pitchFamily="34" charset="0"/>
              <a:cs typeface="Arial Narrow" panose="020B0604020202020204" pitchFamily="34" charset="0"/>
            </a:rPr>
            <a:t>Año 2016: 5.75%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b="0" i="0" dirty="0">
              <a:solidFill>
                <a:schemeClr val="bg1"/>
              </a:solidFill>
              <a:effectLst/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Año 2017: 4.09%             </a:t>
          </a:r>
          <a:endParaRPr lang="es-CO" sz="1800" b="0" i="0" dirty="0">
            <a:solidFill>
              <a:schemeClr val="bg1"/>
            </a:solidFill>
            <a:effectLst/>
            <a:latin typeface="Arial Narrow" panose="020B0604020202020204" pitchFamily="34" charset="0"/>
            <a:cs typeface="Arial Narrow" panose="020B0604020202020204" pitchFamily="34" charset="0"/>
          </a:endParaRPr>
        </a:p>
        <a:p xmlns:a="http://schemas.openxmlformats.org/drawingml/2006/main">
          <a:r>
            <a:rPr lang="es-CO" sz="1800" b="0" i="0" dirty="0">
              <a:solidFill>
                <a:schemeClr val="bg1"/>
              </a:solidFill>
              <a:latin typeface="Arial Narrow" panose="020B0604020202020204" pitchFamily="34" charset="0"/>
              <a:ea typeface="Verdana" pitchFamily="34" charset="0"/>
              <a:cs typeface="Arial Narrow" panose="020B0604020202020204" pitchFamily="34" charset="0"/>
            </a:rPr>
            <a:t>Año 2018: 3.18%</a:t>
          </a:r>
        </a:p>
      </cdr:txBody>
    </cdr:sp>
  </cdr:relSizeAnchor>
  <cdr:relSizeAnchor xmlns:cdr="http://schemas.openxmlformats.org/drawingml/2006/chartDrawing">
    <cdr:from>
      <cdr:x>0.75295</cdr:x>
      <cdr:y>0.35229</cdr:y>
    </cdr:from>
    <cdr:to>
      <cdr:x>0.98466</cdr:x>
      <cdr:y>0.46633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6721053" y="2281808"/>
          <a:ext cx="2068310" cy="738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400" b="0" i="0" baseline="0" dirty="0">
              <a:solidFill>
                <a:schemeClr val="bg1"/>
              </a:solidFill>
              <a:latin typeface="Arial Narrow" panose="020B0604020202020204" pitchFamily="34" charset="0"/>
              <a:ea typeface="Verdana" pitchFamily="34" charset="0"/>
              <a:cs typeface="Arial Narrow" panose="020B0604020202020204" pitchFamily="34" charset="0"/>
            </a:rPr>
            <a:t>Julio </a:t>
          </a:r>
          <a:r>
            <a:rPr lang="es-CO" sz="2400" b="0" i="0" dirty="0">
              <a:solidFill>
                <a:schemeClr val="bg1"/>
              </a:solidFill>
              <a:latin typeface="Arial Narrow" panose="020B0604020202020204" pitchFamily="34" charset="0"/>
              <a:ea typeface="Verdana" pitchFamily="34" charset="0"/>
              <a:cs typeface="Arial Narrow" panose="020B0604020202020204" pitchFamily="34" charset="0"/>
            </a:rPr>
            <a:t>2019: 3.79%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37F6-F137-EE43-A050-870D0B8AF1F2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CE9D-3C7A-844B-9310-E9C3D8C2D3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499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ECE9D-3C7A-844B-9310-E9C3D8C2D3C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120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42708-B713-2941-8412-8F91386DC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9722D7-0141-A04F-B268-C462CA9E5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827318-72DC-B64F-87DA-52924102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0558AE-B7E4-1A40-8210-EE45813E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CE61E-1B29-A343-AF00-126A4B0E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8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7665C-77E8-2247-94B9-81819147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ABD63D-335A-AA4A-83BA-A3C8B5753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3C57AA-37DD-F942-815A-351610AF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A407B7-3844-824F-ADCC-F9676673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DFECD-6279-7043-BF4C-9B69C166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29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A9DB65-4289-804E-8162-3D4B933DD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6EE017-0908-4E48-8551-FC0744A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935B6-5915-F942-B3C7-D2007A46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07ADA7-9CAA-784E-93C4-BA412E59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D1CFB7-688B-2843-888B-B0DBC40C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577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9FC0A-56B4-BD40-B02B-3CFA1A31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A96A39-2331-4A4E-BE14-D8701DB82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03C26-2D69-6546-829A-6CE3AB7D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50236F-258A-364E-B964-3509FC69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340BBC-D295-E64F-BC80-2A3D4461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431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384B2-24E0-684B-8599-A7F61FEA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8BE773-AFAB-BC4D-BE1C-F16871CC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5698E-3146-1F46-96BA-8C442EDE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462C4-D82F-164C-8304-2C594499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2CA3-F4A6-D04F-8C98-C9751522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751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A1505-70A6-2E42-AFC6-AB66FB00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F8FDBF-4FE9-4049-BBF4-61D55BB5D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C622A4-733B-5641-9AD7-9C5C301D1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05166-E7C7-1946-82BF-62052AF5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4298D3-4FEB-B848-9C11-9A491EFD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86BB4B-01CE-EF43-90FE-F2E466C0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523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66108-0CC9-3F44-9BEC-6D73493B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C516CA-C2F0-9347-BE27-50D758E5C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47203A-35C2-2544-80E6-99E85D352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B0EE61-E8B5-2E48-B84E-DC020FEB5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D4C019-6441-F546-AACD-B9164B59A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281F16-8C26-D943-8183-46F93C57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40D961-0E1F-F84F-BD9A-B838CFC5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AFB626-ADA7-CE46-87EB-C3B4848C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014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9A60B-CD20-2D41-B821-2AF139EE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6E8304-71D7-6745-8189-5F167CFA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55572A-965E-5148-B753-D2A915E7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06734C-C60D-1F40-A2E2-F293E0B2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47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018DBC-DA54-8644-8C37-F264D2B7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4948CF-E2DA-AC45-8080-169A6321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631DD9-6B9D-0144-ACFF-E4315439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281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70396-3C5F-574A-8FF4-F4029463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FA4E9-4C2B-D548-B85B-3251D9A35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C014AA-8539-5E4E-83BE-FA9E4968A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D51745-E7D1-8946-841A-4269E43D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DAAC50-8B5B-BC41-8129-3612C84D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B28A9E-9EA7-DB4A-9378-4FF2DCBB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812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4F6D8-30F1-0040-BB2B-F900F1EF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0A0965-AC99-4B44-8D97-761CC576C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56BEE9-3CA5-7144-9456-00C5ACE67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F97647-2ABF-4A4E-BCF2-723CDC29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497CEB-0399-C541-A451-8ACAB0B1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AF474C-6ED7-4346-BAAC-ECC7F776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570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8F9A08-AF26-214B-9F30-8F684C15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32EC-6E82-5745-9A72-EB9068940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E2017E-4338-CF41-A763-E62EE9D48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EBC2-6A98-6648-A8A1-A4C110C22736}" type="datetimeFigureOut">
              <a:rPr lang="es-CO" smtClean="0"/>
              <a:t>27/08/19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A7E94B-89EB-A149-8EA9-8A2D0069D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4E4B7D-217C-ED43-AE95-74C717FC9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E7B3-0EFB-F344-9724-418A1EAFFC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7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14/relationships/chartEx" Target="../charts/chartEx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tif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tiff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chart" Target="../charts/chart13.xml"/><Relationship Id="rId3" Type="http://schemas.openxmlformats.org/officeDocument/2006/relationships/image" Target="../media/image3.tiff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5" Type="http://schemas.openxmlformats.org/officeDocument/2006/relationships/chart" Target="../charts/chart1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Relationship Id="rId1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E9C63DD1-19CB-A947-8E87-74306211B8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DA03A33-D47F-894D-9DF7-41EB58C8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5707406"/>
            <a:ext cx="1476375" cy="100837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403D0C7-B688-2449-A377-2DD67A88AF0A}"/>
              </a:ext>
            </a:extLst>
          </p:cNvPr>
          <p:cNvCxnSpPr/>
          <p:nvPr/>
        </p:nvCxnSpPr>
        <p:spPr>
          <a:xfrm>
            <a:off x="8534400" y="1493912"/>
            <a:ext cx="0" cy="3457575"/>
          </a:xfrm>
          <a:prstGeom prst="line">
            <a:avLst/>
          </a:prstGeom>
          <a:ln w="19050">
            <a:solidFill>
              <a:srgbClr val="37C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124224-3A24-D646-ACA0-FE950ED3D5E8}"/>
              </a:ext>
            </a:extLst>
          </p:cNvPr>
          <p:cNvSpPr txBox="1"/>
          <p:nvPr/>
        </p:nvSpPr>
        <p:spPr>
          <a:xfrm>
            <a:off x="9267359" y="5922063"/>
            <a:ext cx="269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38C18D8-CA2E-E940-A772-B17054208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8878132" y="6036367"/>
            <a:ext cx="439446" cy="35472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703E853-484A-DA4B-9230-108F1C9941FD}"/>
              </a:ext>
            </a:extLst>
          </p:cNvPr>
          <p:cNvSpPr txBox="1"/>
          <p:nvPr/>
        </p:nvSpPr>
        <p:spPr>
          <a:xfrm>
            <a:off x="618382" y="1822317"/>
            <a:ext cx="90644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MÁS </a:t>
            </a:r>
            <a:r>
              <a:rPr lang="es-CO" sz="7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inversión</a:t>
            </a:r>
          </a:p>
          <a:p>
            <a:r>
              <a:rPr lang="es-CO" sz="7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CO" sz="8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MAYOR </a:t>
            </a:r>
            <a:r>
              <a:rPr lang="es-CO" sz="7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crecimeinto</a:t>
            </a:r>
            <a:endParaRPr lang="es-CO" sz="88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E4E3BE0-7588-DB43-959F-C228FC549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407" y="2280824"/>
            <a:ext cx="1699079" cy="16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FD6C9F-BEB6-E346-9D7A-1DF52F44C6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4528489" y="-814982"/>
            <a:ext cx="8487964" cy="848796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9ED1B80-0A4F-B448-9BF2-5C672B73E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ABB1F6-9788-3B41-8933-1FA905FD4C23}"/>
              </a:ext>
            </a:extLst>
          </p:cNvPr>
          <p:cNvSpPr txBox="1"/>
          <p:nvPr/>
        </p:nvSpPr>
        <p:spPr>
          <a:xfrm>
            <a:off x="295431" y="220334"/>
            <a:ext cx="726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Evolución de las clases sociales en Colombia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04CB60-AE09-5E41-91F7-C636AAA5D983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14599A-2C1A-1347-85C8-A50E26F99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3FDC355-B6F4-9F40-8565-EC01553BA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13931"/>
              </p:ext>
            </p:extLst>
          </p:nvPr>
        </p:nvGraphicFramePr>
        <p:xfrm>
          <a:off x="1188583" y="607477"/>
          <a:ext cx="8825986" cy="564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9C289AD-958B-5246-9DD1-148AE323FE73}"/>
              </a:ext>
            </a:extLst>
          </p:cNvPr>
          <p:cNvSpPr txBox="1"/>
          <p:nvPr/>
        </p:nvSpPr>
        <p:spPr>
          <a:xfrm>
            <a:off x="419778" y="6458028"/>
            <a:ext cx="153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DNP</a:t>
            </a:r>
          </a:p>
        </p:txBody>
      </p:sp>
    </p:spTree>
    <p:extLst>
      <p:ext uri="{BB962C8B-B14F-4D97-AF65-F5344CB8AC3E}">
        <p14:creationId xmlns:p14="http://schemas.microsoft.com/office/powerpoint/2010/main" val="326384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B5424D-D64C-2345-AFEF-3CEC31EAC49D}"/>
              </a:ext>
            </a:extLst>
          </p:cNvPr>
          <p:cNvSpPr/>
          <p:nvPr/>
        </p:nvSpPr>
        <p:spPr>
          <a:xfrm>
            <a:off x="0" y="-7562"/>
            <a:ext cx="12192000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896464-B5B4-DE4A-96A7-0FF2228A3E52}"/>
              </a:ext>
            </a:extLst>
          </p:cNvPr>
          <p:cNvSpPr txBox="1"/>
          <p:nvPr/>
        </p:nvSpPr>
        <p:spPr>
          <a:xfrm>
            <a:off x="171762" y="190500"/>
            <a:ext cx="398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Inflación al consumidor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90F626-0466-B948-AC71-F8C2722A295E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6ECB9C-6809-0C4B-B5F3-D2987C233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1C93EB3-DC4D-B24D-B978-C4F16A7C0504}"/>
              </a:ext>
            </a:extLst>
          </p:cNvPr>
          <p:cNvSpPr txBox="1"/>
          <p:nvPr/>
        </p:nvSpPr>
        <p:spPr>
          <a:xfrm>
            <a:off x="419778" y="6458028"/>
            <a:ext cx="153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DANE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F8D4E26-9430-2144-AD59-470212BE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67940"/>
              </p:ext>
            </p:extLst>
          </p:nvPr>
        </p:nvGraphicFramePr>
        <p:xfrm>
          <a:off x="1632857" y="190500"/>
          <a:ext cx="8926286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941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528F8CF-7963-CD47-8F1B-236EC2960DDE}"/>
              </a:ext>
            </a:extLst>
          </p:cNvPr>
          <p:cNvSpPr/>
          <p:nvPr/>
        </p:nvSpPr>
        <p:spPr>
          <a:xfrm>
            <a:off x="0" y="-7562"/>
            <a:ext cx="12192000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96925"/>
              </p:ext>
            </p:extLst>
          </p:nvPr>
        </p:nvGraphicFramePr>
        <p:xfrm>
          <a:off x="5757008" y="2386987"/>
          <a:ext cx="6235046" cy="4098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40238"/>
              </p:ext>
            </p:extLst>
          </p:nvPr>
        </p:nvGraphicFramePr>
        <p:xfrm>
          <a:off x="0" y="247073"/>
          <a:ext cx="6356847" cy="433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E6C497C-6FF5-2F41-9A2A-F5741FC0D655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8C505-6957-8E47-9375-4E63C5A84E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7F0A3D-5455-2B4C-B0FF-605F52CCAF8F}"/>
              </a:ext>
            </a:extLst>
          </p:cNvPr>
          <p:cNvSpPr txBox="1"/>
          <p:nvPr/>
        </p:nvSpPr>
        <p:spPr>
          <a:xfrm>
            <a:off x="419777" y="6458028"/>
            <a:ext cx="2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Banco de la República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7B0F01-F077-D441-B3AE-6E35E6EE35C7}"/>
              </a:ext>
            </a:extLst>
          </p:cNvPr>
          <p:cNvSpPr txBox="1"/>
          <p:nvPr/>
        </p:nvSpPr>
        <p:spPr>
          <a:xfrm>
            <a:off x="1175258" y="367289"/>
            <a:ext cx="4113283" cy="84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DTF y tasa de intervención del Banco de la República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508606-5872-3742-875D-7C7018044313}"/>
              </a:ext>
            </a:extLst>
          </p:cNvPr>
          <p:cNvSpPr txBox="1"/>
          <p:nvPr/>
        </p:nvSpPr>
        <p:spPr>
          <a:xfrm>
            <a:off x="6817889" y="2275979"/>
            <a:ext cx="4113283" cy="84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prstClr val="white"/>
                </a:solidFill>
                <a:latin typeface="Arial Narrow" panose="020B0606020202030204" pitchFamily="34" charset="0"/>
              </a:rPr>
              <a:t>T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asa de intervención del Banco de la República vs tasa de colocación</a:t>
            </a:r>
          </a:p>
        </p:txBody>
      </p:sp>
    </p:spTree>
    <p:extLst>
      <p:ext uri="{BB962C8B-B14F-4D97-AF65-F5344CB8AC3E}">
        <p14:creationId xmlns:p14="http://schemas.microsoft.com/office/powerpoint/2010/main" val="96877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10F57-AAB2-5C4C-858C-8B54E306D7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536EC7-510D-D94F-92AE-7A3D355F1B17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74FE61-8C02-8249-85C4-54056C36A0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59BB6E-EDE0-DA4C-9B72-92E927636132}"/>
              </a:ext>
            </a:extLst>
          </p:cNvPr>
          <p:cNvSpPr txBox="1"/>
          <p:nvPr/>
        </p:nvSpPr>
        <p:spPr>
          <a:xfrm>
            <a:off x="419777" y="6458028"/>
            <a:ext cx="2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DANE y DIAN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531559-2FE5-B746-9E3D-BFCB8C834B9C}"/>
              </a:ext>
            </a:extLst>
          </p:cNvPr>
          <p:cNvSpPr txBox="1"/>
          <p:nvPr/>
        </p:nvSpPr>
        <p:spPr>
          <a:xfrm>
            <a:off x="267958" y="194495"/>
            <a:ext cx="676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prstClr val="white"/>
                </a:solidFill>
                <a:latin typeface="Arial Narrow" panose="020B0606020202030204" pitchFamily="34" charset="0"/>
              </a:rPr>
              <a:t>Exportaciones de Bolívar por producto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6414E5EE-B9BB-A145-85D5-451CAD0E8FC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25262336"/>
                  </p:ext>
                </p:extLst>
              </p:nvPr>
            </p:nvGraphicFramePr>
            <p:xfrm>
              <a:off x="419777" y="1378938"/>
              <a:ext cx="7372350" cy="48831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6414E5EE-B9BB-A145-85D5-451CAD0E8F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777" y="1378938"/>
                <a:ext cx="7372350" cy="488315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B4919861-800B-1E41-A3A3-F161EF13CF9F}"/>
              </a:ext>
            </a:extLst>
          </p:cNvPr>
          <p:cNvSpPr txBox="1"/>
          <p:nvPr/>
        </p:nvSpPr>
        <p:spPr>
          <a:xfrm>
            <a:off x="604326" y="1484077"/>
            <a:ext cx="191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Materias plásticas y manufacturas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5130C2-5846-D942-85F1-1ABE4F92413E}"/>
              </a:ext>
            </a:extLst>
          </p:cNvPr>
          <p:cNvSpPr txBox="1"/>
          <p:nvPr/>
        </p:nvSpPr>
        <p:spPr>
          <a:xfrm>
            <a:off x="2400635" y="2084304"/>
            <a:ext cx="106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49,6%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974116-3A26-5B46-B516-C55E70E2A644}"/>
              </a:ext>
            </a:extLst>
          </p:cNvPr>
          <p:cNvSpPr txBox="1"/>
          <p:nvPr/>
        </p:nvSpPr>
        <p:spPr>
          <a:xfrm>
            <a:off x="4235047" y="1478714"/>
            <a:ext cx="286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Combustibles y aceites minerales y sus productos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34D4F4-8C85-9040-806B-8FF00D5B9552}"/>
              </a:ext>
            </a:extLst>
          </p:cNvPr>
          <p:cNvSpPr txBox="1"/>
          <p:nvPr/>
        </p:nvSpPr>
        <p:spPr>
          <a:xfrm>
            <a:off x="6699898" y="2091498"/>
            <a:ext cx="106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22,9%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6ACAEE-508E-6240-953E-1B20517EBEF4}"/>
              </a:ext>
            </a:extLst>
          </p:cNvPr>
          <p:cNvSpPr txBox="1"/>
          <p:nvPr/>
        </p:nvSpPr>
        <p:spPr>
          <a:xfrm>
            <a:off x="4235047" y="3755197"/>
            <a:ext cx="191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Productos químicos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C1F92D-B7B5-5047-BB98-E796B423C30E}"/>
              </a:ext>
            </a:extLst>
          </p:cNvPr>
          <p:cNvSpPr txBox="1"/>
          <p:nvPr/>
        </p:nvSpPr>
        <p:spPr>
          <a:xfrm>
            <a:off x="4843883" y="4400565"/>
            <a:ext cx="106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10,8%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7FB829-BB73-F64C-9F92-C28CFAA9F7B6}"/>
              </a:ext>
            </a:extLst>
          </p:cNvPr>
          <p:cNvSpPr txBox="1"/>
          <p:nvPr/>
        </p:nvSpPr>
        <p:spPr>
          <a:xfrm>
            <a:off x="6774185" y="3779690"/>
            <a:ext cx="1017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Manufactura de fundición, hierro o acero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DDB63F-5A82-E24E-96E5-AB7D95E1CC0D}"/>
              </a:ext>
            </a:extLst>
          </p:cNvPr>
          <p:cNvSpPr txBox="1"/>
          <p:nvPr/>
        </p:nvSpPr>
        <p:spPr>
          <a:xfrm>
            <a:off x="7080009" y="4700250"/>
            <a:ext cx="112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5,3%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8A15F6-137C-904A-9D01-F2D96AAC4905}"/>
              </a:ext>
            </a:extLst>
          </p:cNvPr>
          <p:cNvSpPr txBox="1"/>
          <p:nvPr/>
        </p:nvSpPr>
        <p:spPr>
          <a:xfrm>
            <a:off x="5749081" y="3771526"/>
            <a:ext cx="826810" cy="40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Otros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F0D5D8F-8C7A-504C-BB51-6578BB6A3213}"/>
              </a:ext>
            </a:extLst>
          </p:cNvPr>
          <p:cNvSpPr txBox="1"/>
          <p:nvPr/>
        </p:nvSpPr>
        <p:spPr>
          <a:xfrm>
            <a:off x="6122199" y="4109140"/>
            <a:ext cx="71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6,2%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5B92EE-D31A-454C-8982-EC905C17BE08}"/>
              </a:ext>
            </a:extLst>
          </p:cNvPr>
          <p:cNvSpPr txBox="1"/>
          <p:nvPr/>
        </p:nvSpPr>
        <p:spPr>
          <a:xfrm>
            <a:off x="5741457" y="5747302"/>
            <a:ext cx="13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Papel, cartón y sus manufacturas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9CECD45-3373-AA46-A115-2AEF36B21F34}"/>
              </a:ext>
            </a:extLst>
          </p:cNvPr>
          <p:cNvSpPr txBox="1"/>
          <p:nvPr/>
        </p:nvSpPr>
        <p:spPr>
          <a:xfrm>
            <a:off x="3141415" y="863417"/>
            <a:ext cx="192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prstClr val="white"/>
                </a:solidFill>
                <a:latin typeface="Arial Narrow" panose="020B0606020202030204" pitchFamily="34" charset="0"/>
              </a:rPr>
              <a:t>Participación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47F667E-9E92-DF47-99D1-19BC4879DECD}"/>
              </a:ext>
            </a:extLst>
          </p:cNvPr>
          <p:cNvSpPr/>
          <p:nvPr/>
        </p:nvSpPr>
        <p:spPr>
          <a:xfrm>
            <a:off x="8504037" y="1709983"/>
            <a:ext cx="1064921" cy="1024180"/>
          </a:xfrm>
          <a:prstGeom prst="ellipse">
            <a:avLst/>
          </a:prstGeom>
          <a:noFill/>
          <a:ln w="57150">
            <a:solidFill>
              <a:srgbClr val="953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A674997-734D-F246-9D06-4772C59B8750}"/>
              </a:ext>
            </a:extLst>
          </p:cNvPr>
          <p:cNvSpPr txBox="1"/>
          <p:nvPr/>
        </p:nvSpPr>
        <p:spPr>
          <a:xfrm>
            <a:off x="8081621" y="2844605"/>
            <a:ext cx="191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Materias plásticas y manufacturas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BAA5C1F-2518-6344-8456-7B02F5A4B09E}"/>
              </a:ext>
            </a:extLst>
          </p:cNvPr>
          <p:cNvSpPr txBox="1"/>
          <p:nvPr/>
        </p:nvSpPr>
        <p:spPr>
          <a:xfrm>
            <a:off x="10057900" y="2844605"/>
            <a:ext cx="196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Combustibles y aceites minerales y sus productos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0DC1603-123E-774F-B1A3-CF9891586696}"/>
              </a:ext>
            </a:extLst>
          </p:cNvPr>
          <p:cNvSpPr/>
          <p:nvPr/>
        </p:nvSpPr>
        <p:spPr>
          <a:xfrm>
            <a:off x="10466700" y="1709983"/>
            <a:ext cx="1064921" cy="1024180"/>
          </a:xfrm>
          <a:prstGeom prst="ellipse">
            <a:avLst/>
          </a:prstGeom>
          <a:noFill/>
          <a:ln w="57150">
            <a:solidFill>
              <a:srgbClr val="E77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400EC60-6AFD-084F-A42F-A3098F004BD9}"/>
              </a:ext>
            </a:extLst>
          </p:cNvPr>
          <p:cNvSpPr txBox="1"/>
          <p:nvPr/>
        </p:nvSpPr>
        <p:spPr>
          <a:xfrm>
            <a:off x="7062660" y="5763630"/>
            <a:ext cx="112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2,4%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97C90040-3F94-FA4F-B3A4-65214325FBBB}"/>
              </a:ext>
            </a:extLst>
          </p:cNvPr>
          <p:cNvSpPr/>
          <p:nvPr/>
        </p:nvSpPr>
        <p:spPr>
          <a:xfrm>
            <a:off x="8493147" y="4017758"/>
            <a:ext cx="1064921" cy="1024180"/>
          </a:xfrm>
          <a:prstGeom prst="ellipse">
            <a:avLst/>
          </a:prstGeom>
          <a:noFill/>
          <a:ln w="57150">
            <a:solidFill>
              <a:srgbClr val="B61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3078170-B6CD-2746-A997-659B26120397}"/>
              </a:ext>
            </a:extLst>
          </p:cNvPr>
          <p:cNvSpPr/>
          <p:nvPr/>
        </p:nvSpPr>
        <p:spPr>
          <a:xfrm>
            <a:off x="10512471" y="4017758"/>
            <a:ext cx="1064921" cy="1024180"/>
          </a:xfrm>
          <a:prstGeom prst="ellipse">
            <a:avLst/>
          </a:prstGeom>
          <a:noFill/>
          <a:ln w="57150">
            <a:solidFill>
              <a:srgbClr val="F3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E521A15-D6E1-8540-8D58-9BE906113E81}"/>
              </a:ext>
            </a:extLst>
          </p:cNvPr>
          <p:cNvSpPr txBox="1"/>
          <p:nvPr/>
        </p:nvSpPr>
        <p:spPr>
          <a:xfrm>
            <a:off x="8081621" y="5155449"/>
            <a:ext cx="191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Productos químicos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E274C2D-BF1C-C149-803E-42D99FC3C528}"/>
              </a:ext>
            </a:extLst>
          </p:cNvPr>
          <p:cNvSpPr txBox="1"/>
          <p:nvPr/>
        </p:nvSpPr>
        <p:spPr>
          <a:xfrm>
            <a:off x="10272967" y="5155449"/>
            <a:ext cx="1432169" cy="92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Manufactura de fundición, hierro o acero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14E452A-EEA8-3745-A52D-BBC8D5E7C418}"/>
              </a:ext>
            </a:extLst>
          </p:cNvPr>
          <p:cNvSpPr txBox="1"/>
          <p:nvPr/>
        </p:nvSpPr>
        <p:spPr>
          <a:xfrm>
            <a:off x="9438387" y="1024534"/>
            <a:ext cx="1478616" cy="47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prstClr val="white"/>
                </a:solidFill>
                <a:latin typeface="Arial Narrow" panose="020B0606020202030204" pitchFamily="34" charset="0"/>
              </a:rPr>
              <a:t>Variación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5D3F1B-BC9D-6A44-A2B3-BC95B79B190E}"/>
              </a:ext>
            </a:extLst>
          </p:cNvPr>
          <p:cNvSpPr txBox="1"/>
          <p:nvPr/>
        </p:nvSpPr>
        <p:spPr>
          <a:xfrm>
            <a:off x="8545630" y="1924990"/>
            <a:ext cx="122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-3,6%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D247A43-677E-6E48-BA37-CAF8DC054293}"/>
              </a:ext>
            </a:extLst>
          </p:cNvPr>
          <p:cNvSpPr txBox="1"/>
          <p:nvPr/>
        </p:nvSpPr>
        <p:spPr>
          <a:xfrm>
            <a:off x="10521979" y="1946928"/>
            <a:ext cx="122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64,1%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0A46510-59F7-D541-A9B0-039326F68DBA}"/>
              </a:ext>
            </a:extLst>
          </p:cNvPr>
          <p:cNvSpPr txBox="1"/>
          <p:nvPr/>
        </p:nvSpPr>
        <p:spPr>
          <a:xfrm>
            <a:off x="10525030" y="4256173"/>
            <a:ext cx="122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-18,2%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3E26DD8-B3EB-1E40-A541-DBEE9371A286}"/>
              </a:ext>
            </a:extLst>
          </p:cNvPr>
          <p:cNvSpPr txBox="1"/>
          <p:nvPr/>
        </p:nvSpPr>
        <p:spPr>
          <a:xfrm>
            <a:off x="8755789" y="4256173"/>
            <a:ext cx="122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360903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2E75FA-E9C6-5A46-942B-0000D777A0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8EE7D0-FBD5-4145-B180-7842DDFD3899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4392FC-84B9-C645-A7FE-14277F152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91DD01-5946-9A44-A662-A3C56228367D}"/>
              </a:ext>
            </a:extLst>
          </p:cNvPr>
          <p:cNvSpPr txBox="1"/>
          <p:nvPr/>
        </p:nvSpPr>
        <p:spPr>
          <a:xfrm>
            <a:off x="2498274" y="1909618"/>
            <a:ext cx="5976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Sectores estratégicos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8F44D13-E78B-784C-B6FB-7BFC84076B1B}"/>
              </a:ext>
            </a:extLst>
          </p:cNvPr>
          <p:cNvCxnSpPr>
            <a:cxnSpLocks/>
          </p:cNvCxnSpPr>
          <p:nvPr/>
        </p:nvCxnSpPr>
        <p:spPr>
          <a:xfrm>
            <a:off x="7341739" y="2024742"/>
            <a:ext cx="0" cy="2547257"/>
          </a:xfrm>
          <a:prstGeom prst="line">
            <a:avLst/>
          </a:prstGeom>
          <a:ln w="19050">
            <a:solidFill>
              <a:srgbClr val="37C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3BBD47C2-89CA-284A-99EF-70EA1C95E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342" y="2218474"/>
            <a:ext cx="1945312" cy="19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7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5ABAB84-6C43-3C4B-A336-E0AFC8B4BE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B4D9E0-1668-AC45-9BC9-1012F68EAF22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B7BBCA-263F-224A-9DCF-2E723505C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17F0EB9-28E0-F547-80DD-7D5357B17580}"/>
              </a:ext>
            </a:extLst>
          </p:cNvPr>
          <p:cNvSpPr txBox="1"/>
          <p:nvPr/>
        </p:nvSpPr>
        <p:spPr>
          <a:xfrm>
            <a:off x="295431" y="269319"/>
            <a:ext cx="262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prstClr val="white"/>
                </a:solidFill>
                <a:latin typeface="Arial Narrow" panose="020B0606020202030204" pitchFamily="34" charset="0"/>
              </a:rPr>
              <a:t>Agroindustria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313F9BA-1820-7144-A8BF-54BC37A9EAD0}"/>
              </a:ext>
            </a:extLst>
          </p:cNvPr>
          <p:cNvSpPr/>
          <p:nvPr/>
        </p:nvSpPr>
        <p:spPr>
          <a:xfrm>
            <a:off x="1240452" y="2126439"/>
            <a:ext cx="1519107" cy="1402196"/>
          </a:xfrm>
          <a:prstGeom prst="ellipse">
            <a:avLst/>
          </a:prstGeom>
          <a:solidFill>
            <a:srgbClr val="70AE4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16,8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ABE7A4-35CE-464B-AC08-BCBBEC9821EC}"/>
              </a:ext>
            </a:extLst>
          </p:cNvPr>
          <p:cNvSpPr txBox="1"/>
          <p:nvPr/>
        </p:nvSpPr>
        <p:spPr>
          <a:xfrm>
            <a:off x="1540936" y="3624101"/>
            <a:ext cx="9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1990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909F01-57B9-EC4A-A9D0-3F8269A50520}"/>
              </a:ext>
            </a:extLst>
          </p:cNvPr>
          <p:cNvSpPr/>
          <p:nvPr/>
        </p:nvSpPr>
        <p:spPr>
          <a:xfrm>
            <a:off x="3137478" y="2376507"/>
            <a:ext cx="1104122" cy="1109809"/>
          </a:xfrm>
          <a:prstGeom prst="ellipse">
            <a:avLst/>
          </a:prstGeom>
          <a:solidFill>
            <a:srgbClr val="70AE4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12,0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912026-C73A-984F-8596-7FD775A38C49}"/>
              </a:ext>
            </a:extLst>
          </p:cNvPr>
          <p:cNvSpPr txBox="1"/>
          <p:nvPr/>
        </p:nvSpPr>
        <p:spPr>
          <a:xfrm>
            <a:off x="3223980" y="3630133"/>
            <a:ext cx="9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2000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D7464DB-3089-434C-ADB1-4F3A8988958F}"/>
              </a:ext>
            </a:extLst>
          </p:cNvPr>
          <p:cNvSpPr/>
          <p:nvPr/>
        </p:nvSpPr>
        <p:spPr>
          <a:xfrm>
            <a:off x="4750349" y="2668895"/>
            <a:ext cx="915130" cy="817422"/>
          </a:xfrm>
          <a:prstGeom prst="ellipse">
            <a:avLst/>
          </a:prstGeom>
          <a:solidFill>
            <a:srgbClr val="70AE4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8,9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47FF76-EB6A-5840-9B02-44DBCF45FBD6}"/>
              </a:ext>
            </a:extLst>
          </p:cNvPr>
          <p:cNvSpPr txBox="1"/>
          <p:nvPr/>
        </p:nvSpPr>
        <p:spPr>
          <a:xfrm>
            <a:off x="4743738" y="3606005"/>
            <a:ext cx="9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23989C9-A73C-954E-9DB6-49D10EC3DB1B}"/>
              </a:ext>
            </a:extLst>
          </p:cNvPr>
          <p:cNvSpPr/>
          <p:nvPr/>
        </p:nvSpPr>
        <p:spPr>
          <a:xfrm>
            <a:off x="5895644" y="2556584"/>
            <a:ext cx="1034268" cy="931972"/>
          </a:xfrm>
          <a:prstGeom prst="ellipse">
            <a:avLst/>
          </a:prstGeom>
          <a:solidFill>
            <a:srgbClr val="70AE4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9,4</a:t>
            </a:r>
            <a:endParaRPr kumimoji="0" lang="es-MX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B449EE5-46D4-B945-A02C-BD0DCAB4EDBA}"/>
              </a:ext>
            </a:extLst>
          </p:cNvPr>
          <p:cNvSpPr txBox="1"/>
          <p:nvPr/>
        </p:nvSpPr>
        <p:spPr>
          <a:xfrm>
            <a:off x="5936919" y="3636163"/>
            <a:ext cx="9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2015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3450BD0-3CCA-D044-BFFB-A6CEBCBD7F9A}"/>
              </a:ext>
            </a:extLst>
          </p:cNvPr>
          <p:cNvSpPr/>
          <p:nvPr/>
        </p:nvSpPr>
        <p:spPr>
          <a:xfrm>
            <a:off x="7130962" y="2451820"/>
            <a:ext cx="1188693" cy="1085213"/>
          </a:xfrm>
          <a:prstGeom prst="ellipse">
            <a:avLst/>
          </a:prstGeom>
          <a:solidFill>
            <a:srgbClr val="70AE4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10,1</a:t>
            </a:r>
            <a:endParaRPr kumimoji="0" lang="es-MX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169E7F-65A1-364D-8C19-8B4B9496D1B9}"/>
              </a:ext>
            </a:extLst>
          </p:cNvPr>
          <p:cNvSpPr txBox="1"/>
          <p:nvPr/>
        </p:nvSpPr>
        <p:spPr>
          <a:xfrm>
            <a:off x="7260732" y="3599973"/>
            <a:ext cx="9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2016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5F5212D-3768-5449-A4F8-D6F9FD0CCCEC}"/>
              </a:ext>
            </a:extLst>
          </p:cNvPr>
          <p:cNvSpPr/>
          <p:nvPr/>
        </p:nvSpPr>
        <p:spPr>
          <a:xfrm>
            <a:off x="8517327" y="2479964"/>
            <a:ext cx="1099257" cy="1008593"/>
          </a:xfrm>
          <a:prstGeom prst="ellipse">
            <a:avLst/>
          </a:prstGeom>
          <a:solidFill>
            <a:srgbClr val="70AE4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9,7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079A1B-7C40-794F-AE3A-1685DBCE41AF}"/>
              </a:ext>
            </a:extLst>
          </p:cNvPr>
          <p:cNvSpPr txBox="1"/>
          <p:nvPr/>
        </p:nvSpPr>
        <p:spPr>
          <a:xfrm>
            <a:off x="8633531" y="3612037"/>
            <a:ext cx="9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2017</a:t>
            </a:r>
          </a:p>
        </p:txBody>
      </p:sp>
      <p:sp>
        <p:nvSpPr>
          <p:cNvPr id="19" name="Marcador de contenido 1">
            <a:extLst>
              <a:ext uri="{FF2B5EF4-FFF2-40B4-BE49-F238E27FC236}">
                <a16:creationId xmlns:a16="http://schemas.microsoft.com/office/drawing/2014/main" id="{29472479-F7D6-744B-8A4E-9DD46D38F1AB}"/>
              </a:ext>
            </a:extLst>
          </p:cNvPr>
          <p:cNvSpPr txBox="1">
            <a:spLocks/>
          </p:cNvSpPr>
          <p:nvPr/>
        </p:nvSpPr>
        <p:spPr>
          <a:xfrm>
            <a:off x="1327968" y="1383254"/>
            <a:ext cx="2863182" cy="40360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Participación en el PIB</a:t>
            </a:r>
          </a:p>
          <a:p>
            <a:endParaRPr lang="es-ES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endParaRPr lang="es-ES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93D339E-586C-2B40-8114-38011018160D}"/>
              </a:ext>
            </a:extLst>
          </p:cNvPr>
          <p:cNvSpPr/>
          <p:nvPr/>
        </p:nvSpPr>
        <p:spPr>
          <a:xfrm>
            <a:off x="9785138" y="2479964"/>
            <a:ext cx="1099257" cy="1008593"/>
          </a:xfrm>
          <a:prstGeom prst="ellipse">
            <a:avLst/>
          </a:prstGeom>
          <a:solidFill>
            <a:srgbClr val="70AE4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9,5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A6111D-6105-CA46-A35F-232B0AC9A678}"/>
              </a:ext>
            </a:extLst>
          </p:cNvPr>
          <p:cNvSpPr txBox="1"/>
          <p:nvPr/>
        </p:nvSpPr>
        <p:spPr>
          <a:xfrm>
            <a:off x="9941012" y="3618069"/>
            <a:ext cx="95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24" name="Marcador de contenido 1">
            <a:extLst>
              <a:ext uri="{FF2B5EF4-FFF2-40B4-BE49-F238E27FC236}">
                <a16:creationId xmlns:a16="http://schemas.microsoft.com/office/drawing/2014/main" id="{3D91AA90-5183-7A4B-85E3-DAEEC0399C30}"/>
              </a:ext>
            </a:extLst>
          </p:cNvPr>
          <p:cNvSpPr txBox="1">
            <a:spLocks/>
          </p:cNvSpPr>
          <p:nvPr/>
        </p:nvSpPr>
        <p:spPr>
          <a:xfrm>
            <a:off x="959287" y="4491078"/>
            <a:ext cx="5433139" cy="1865231"/>
          </a:xfrm>
          <a:prstGeom prst="rect">
            <a:avLst/>
          </a:prstGeom>
          <a:noFill/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 el futuro</a:t>
            </a:r>
            <a:r>
              <a:rPr lang="es-ES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365760" lvl="1" indent="0">
              <a:buNone/>
            </a:pPr>
            <a:r>
              <a:rPr lang="es-E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Importante en el posconflicto</a:t>
            </a:r>
          </a:p>
          <a:p>
            <a:pPr marL="365760" lvl="1" indent="0">
              <a:buNone/>
            </a:pPr>
            <a:r>
              <a:rPr lang="es-E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Seguridad alimentaria</a:t>
            </a:r>
          </a:p>
          <a:p>
            <a:pPr marL="365760" lvl="1" indent="0">
              <a:buNone/>
            </a:pPr>
            <a:r>
              <a:rPr lang="es-E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Cadenas agroalimentarias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endParaRPr lang="es-ES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5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481FB2-88DD-8241-B676-407307D42D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BCDE15-B932-C048-9083-F93A931B6FA3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28C130-066B-484A-92CD-5DE2C2FE0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8A9933-5DEC-EB43-AD9B-EB49546B44CA}"/>
              </a:ext>
            </a:extLst>
          </p:cNvPr>
          <p:cNvSpPr txBox="1"/>
          <p:nvPr/>
        </p:nvSpPr>
        <p:spPr>
          <a:xfrm>
            <a:off x="295431" y="269319"/>
            <a:ext cx="404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Industria manufacturera</a:t>
            </a: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20B9403A-F22E-B24A-BDF7-69E79E3FF8EE}"/>
              </a:ext>
            </a:extLst>
          </p:cNvPr>
          <p:cNvSpPr txBox="1">
            <a:spLocks/>
          </p:cNvSpPr>
          <p:nvPr/>
        </p:nvSpPr>
        <p:spPr>
          <a:xfrm>
            <a:off x="749960" y="1419077"/>
            <a:ext cx="3692822" cy="549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Crecimiento del PIB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B0B7EB0-52F4-614C-8B0F-B7D812E8D575}"/>
              </a:ext>
            </a:extLst>
          </p:cNvPr>
          <p:cNvSpPr/>
          <p:nvPr/>
        </p:nvSpPr>
        <p:spPr>
          <a:xfrm>
            <a:off x="2647269" y="2358821"/>
            <a:ext cx="1129279" cy="1025028"/>
          </a:xfrm>
          <a:prstGeom prst="ellipse">
            <a:avLst/>
          </a:prstGeom>
          <a:solidFill>
            <a:srgbClr val="37CA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-1,8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744E74-3C57-B24E-92CE-01E739D4DDDD}"/>
              </a:ext>
            </a:extLst>
          </p:cNvPr>
          <p:cNvSpPr txBox="1"/>
          <p:nvPr/>
        </p:nvSpPr>
        <p:spPr>
          <a:xfrm>
            <a:off x="2861826" y="3401709"/>
            <a:ext cx="77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2017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9E4AD14-B027-D54E-8FE8-E82AF716A6DE}"/>
              </a:ext>
            </a:extLst>
          </p:cNvPr>
          <p:cNvSpPr/>
          <p:nvPr/>
        </p:nvSpPr>
        <p:spPr>
          <a:xfrm>
            <a:off x="907258" y="2108740"/>
            <a:ext cx="1384026" cy="1248156"/>
          </a:xfrm>
          <a:prstGeom prst="ellipse">
            <a:avLst/>
          </a:prstGeom>
          <a:solidFill>
            <a:srgbClr val="37CA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2,3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96997-2CC8-DF48-8132-A5B719A73C7F}"/>
              </a:ext>
            </a:extLst>
          </p:cNvPr>
          <p:cNvSpPr txBox="1"/>
          <p:nvPr/>
        </p:nvSpPr>
        <p:spPr>
          <a:xfrm>
            <a:off x="847353" y="3414181"/>
            <a:ext cx="15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2006-2018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249EC18-E929-7443-9414-ED20F3CF05EA}"/>
              </a:ext>
            </a:extLst>
          </p:cNvPr>
          <p:cNvSpPr/>
          <p:nvPr/>
        </p:nvSpPr>
        <p:spPr>
          <a:xfrm>
            <a:off x="4132533" y="2131144"/>
            <a:ext cx="1231348" cy="1242536"/>
          </a:xfrm>
          <a:prstGeom prst="ellipse">
            <a:avLst/>
          </a:prstGeom>
          <a:solidFill>
            <a:srgbClr val="37CA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2,0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B2778F-D2AD-1E45-99BA-9975CB1D7D90}"/>
              </a:ext>
            </a:extLst>
          </p:cNvPr>
          <p:cNvSpPr txBox="1"/>
          <p:nvPr/>
        </p:nvSpPr>
        <p:spPr>
          <a:xfrm>
            <a:off x="4007525" y="3400375"/>
            <a:ext cx="152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817D6C-56CC-4144-A16E-DB47F0E77419}"/>
              </a:ext>
            </a:extLst>
          </p:cNvPr>
          <p:cNvSpPr txBox="1"/>
          <p:nvPr/>
        </p:nvSpPr>
        <p:spPr>
          <a:xfrm>
            <a:off x="1262477" y="4335382"/>
            <a:ext cx="9612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 el futuro</a:t>
            </a:r>
          </a:p>
          <a:p>
            <a:pPr marL="342900">
              <a:buSzPct val="85000"/>
            </a:pP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Machine </a:t>
            </a:r>
            <a:r>
              <a:rPr lang="es-ES" sz="24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Learning</a:t>
            </a: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en los procesos productivos (Fábricas inteligentes)</a:t>
            </a:r>
          </a:p>
          <a:p>
            <a:pPr marL="342900">
              <a:buSzPct val="85000"/>
            </a:pP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Big Data</a:t>
            </a:r>
          </a:p>
          <a:p>
            <a:pPr marL="342900">
              <a:buSzPct val="85000"/>
            </a:pP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Automatización total de procesos</a:t>
            </a:r>
            <a:endParaRPr lang="es-CO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3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52ECA3-F14E-0F46-A66A-DA79F991A902}"/>
              </a:ext>
            </a:extLst>
          </p:cNvPr>
          <p:cNvSpPr/>
          <p:nvPr/>
        </p:nvSpPr>
        <p:spPr>
          <a:xfrm>
            <a:off x="0" y="0"/>
            <a:ext cx="12223945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DCDDAB-B380-754E-9968-69CD96B7CA9F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8BB993-A298-5446-ADB5-ADA8BB7DD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376303-4864-8B4F-93A2-40B7E7E0051F}"/>
              </a:ext>
            </a:extLst>
          </p:cNvPr>
          <p:cNvSpPr txBox="1"/>
          <p:nvPr/>
        </p:nvSpPr>
        <p:spPr>
          <a:xfrm>
            <a:off x="295431" y="334635"/>
            <a:ext cx="404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Cadena petroquímica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20C6F5A-3A35-5F4B-A790-0D74A8A033FC}"/>
              </a:ext>
            </a:extLst>
          </p:cNvPr>
          <p:cNvSpPr/>
          <p:nvPr/>
        </p:nvSpPr>
        <p:spPr>
          <a:xfrm>
            <a:off x="698815" y="1267285"/>
            <a:ext cx="351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Exportaciones (millones US$)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18FF7F0-13E7-1B46-A05A-26720232FBD9}"/>
              </a:ext>
            </a:extLst>
          </p:cNvPr>
          <p:cNvGrpSpPr/>
          <p:nvPr/>
        </p:nvGrpSpPr>
        <p:grpSpPr>
          <a:xfrm>
            <a:off x="4283532" y="1677678"/>
            <a:ext cx="1959428" cy="2322695"/>
            <a:chOff x="94952" y="1625795"/>
            <a:chExt cx="2098018" cy="2070700"/>
          </a:xfrm>
          <a:solidFill>
            <a:srgbClr val="FFC000"/>
          </a:solidFill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271A3C2-FB92-9449-9E52-6714822536AC}"/>
                </a:ext>
              </a:extLst>
            </p:cNvPr>
            <p:cNvSpPr/>
            <p:nvPr/>
          </p:nvSpPr>
          <p:spPr>
            <a:xfrm>
              <a:off x="94952" y="1625795"/>
              <a:ext cx="2098018" cy="1714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6.609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D391E7E-9923-4F49-ABA1-D68FE0820CAD}"/>
                </a:ext>
              </a:extLst>
            </p:cNvPr>
            <p:cNvSpPr txBox="1"/>
            <p:nvPr/>
          </p:nvSpPr>
          <p:spPr>
            <a:xfrm>
              <a:off x="681562" y="3367233"/>
              <a:ext cx="950797" cy="3292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2018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999CF16-FBA0-9748-ACFB-7A9E15C74310}"/>
              </a:ext>
            </a:extLst>
          </p:cNvPr>
          <p:cNvGrpSpPr/>
          <p:nvPr/>
        </p:nvGrpSpPr>
        <p:grpSpPr>
          <a:xfrm>
            <a:off x="2663244" y="2432635"/>
            <a:ext cx="1259530" cy="1633175"/>
            <a:chOff x="2154562" y="2142013"/>
            <a:chExt cx="1234952" cy="1512910"/>
          </a:xfrm>
          <a:solidFill>
            <a:srgbClr val="FFC000"/>
          </a:solidFill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1C53BB2-A322-CE4D-95D2-DE48F71B5CC5}"/>
                </a:ext>
              </a:extLst>
            </p:cNvPr>
            <p:cNvSpPr/>
            <p:nvPr/>
          </p:nvSpPr>
          <p:spPr>
            <a:xfrm>
              <a:off x="2154562" y="2142013"/>
              <a:ext cx="1234952" cy="1109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5.043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4E8F6B0-CC9A-E241-ABE5-2BD1ADDD7E2F}"/>
                </a:ext>
              </a:extLst>
            </p:cNvPr>
            <p:cNvSpPr txBox="1"/>
            <p:nvPr/>
          </p:nvSpPr>
          <p:spPr>
            <a:xfrm>
              <a:off x="2340545" y="3285591"/>
              <a:ext cx="9507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2010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A638965-4E7A-B941-AA35-D62C48A9A54E}"/>
              </a:ext>
            </a:extLst>
          </p:cNvPr>
          <p:cNvGrpSpPr/>
          <p:nvPr/>
        </p:nvGrpSpPr>
        <p:grpSpPr>
          <a:xfrm>
            <a:off x="1097769" y="2501995"/>
            <a:ext cx="1131960" cy="1498378"/>
            <a:chOff x="2154562" y="2142013"/>
            <a:chExt cx="1234952" cy="1512910"/>
          </a:xfrm>
          <a:solidFill>
            <a:srgbClr val="FFC000"/>
          </a:solidFill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7FFA0AB-2F6C-A24A-83A3-25418D2E68AD}"/>
                </a:ext>
              </a:extLst>
            </p:cNvPr>
            <p:cNvSpPr/>
            <p:nvPr/>
          </p:nvSpPr>
          <p:spPr>
            <a:xfrm>
              <a:off x="2154562" y="2142013"/>
              <a:ext cx="1234952" cy="1109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3.382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CBB24A5-D386-2247-9C95-C42FB216BAEB}"/>
                </a:ext>
              </a:extLst>
            </p:cNvPr>
            <p:cNvSpPr txBox="1"/>
            <p:nvPr/>
          </p:nvSpPr>
          <p:spPr>
            <a:xfrm>
              <a:off x="2324216" y="3285591"/>
              <a:ext cx="9507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2000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268BEA-3F8F-0F4B-A845-D06C000C2DC1}"/>
              </a:ext>
            </a:extLst>
          </p:cNvPr>
          <p:cNvSpPr txBox="1"/>
          <p:nvPr/>
        </p:nvSpPr>
        <p:spPr>
          <a:xfrm>
            <a:off x="421093" y="4727570"/>
            <a:ext cx="361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buSzPct val="85000"/>
            </a:pP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Sector con gran potencial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06DA368-A462-0F4E-8988-68B5B58852E7}"/>
              </a:ext>
            </a:extLst>
          </p:cNvPr>
          <p:cNvSpPr txBox="1"/>
          <p:nvPr/>
        </p:nvSpPr>
        <p:spPr>
          <a:xfrm>
            <a:off x="4278099" y="4581914"/>
            <a:ext cx="3558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Ampliación de la Refinería de Cartagena, una gran oportunidad de desarrollar nuevos productos</a:t>
            </a:r>
          </a:p>
          <a:p>
            <a:endParaRPr lang="es-CO" sz="2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EE1413B-EAE1-4A40-8B50-2847C5067008}"/>
              </a:ext>
            </a:extLst>
          </p:cNvPr>
          <p:cNvSpPr txBox="1"/>
          <p:nvPr/>
        </p:nvSpPr>
        <p:spPr>
          <a:xfrm>
            <a:off x="8137573" y="4624792"/>
            <a:ext cx="3491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 sector disminuye en el 2014, en parte por la parada de la planta de </a:t>
            </a:r>
            <a:r>
              <a:rPr lang="es-ES" sz="24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Reficar</a:t>
            </a:r>
            <a:r>
              <a:rPr lang="es-E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(ampliación)</a:t>
            </a:r>
            <a:endParaRPr lang="es-CO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s-CO" sz="24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E7C4DA7-049D-1C4D-AD9E-C253D0818DB4}"/>
              </a:ext>
            </a:extLst>
          </p:cNvPr>
          <p:cNvSpPr/>
          <p:nvPr/>
        </p:nvSpPr>
        <p:spPr>
          <a:xfrm>
            <a:off x="4154534" y="4559174"/>
            <a:ext cx="3682455" cy="1690659"/>
          </a:xfrm>
          <a:prstGeom prst="rect">
            <a:avLst/>
          </a:prstGeom>
          <a:noFill/>
          <a:ln>
            <a:solidFill>
              <a:srgbClr val="F3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E730FEB-6090-F24A-A497-DC32D57A210C}"/>
              </a:ext>
            </a:extLst>
          </p:cNvPr>
          <p:cNvSpPr/>
          <p:nvPr/>
        </p:nvSpPr>
        <p:spPr>
          <a:xfrm>
            <a:off x="660945" y="4559174"/>
            <a:ext cx="3271182" cy="1690659"/>
          </a:xfrm>
          <a:prstGeom prst="rect">
            <a:avLst/>
          </a:prstGeom>
          <a:noFill/>
          <a:ln>
            <a:solidFill>
              <a:srgbClr val="F3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80B43DB-3164-FA4C-A119-D7B0B84D2D2F}"/>
              </a:ext>
            </a:extLst>
          </p:cNvPr>
          <p:cNvSpPr/>
          <p:nvPr/>
        </p:nvSpPr>
        <p:spPr>
          <a:xfrm>
            <a:off x="8059396" y="4559336"/>
            <a:ext cx="3682455" cy="1690659"/>
          </a:xfrm>
          <a:prstGeom prst="rect">
            <a:avLst/>
          </a:prstGeom>
          <a:noFill/>
          <a:ln>
            <a:solidFill>
              <a:srgbClr val="F3C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037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DB5CD93-0558-294C-9E2B-D8BC5C29FCA6}"/>
              </a:ext>
            </a:extLst>
          </p:cNvPr>
          <p:cNvSpPr/>
          <p:nvPr/>
        </p:nvSpPr>
        <p:spPr>
          <a:xfrm>
            <a:off x="-31945" y="0"/>
            <a:ext cx="12223945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B276E9-3056-3446-8B6A-D8DC4086AC76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C920C8-FC70-6B4D-B9E2-0D548503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7BCA2A-E6E2-F44B-A57A-05A975FF6765}"/>
              </a:ext>
            </a:extLst>
          </p:cNvPr>
          <p:cNvSpPr txBox="1"/>
          <p:nvPr/>
        </p:nvSpPr>
        <p:spPr>
          <a:xfrm>
            <a:off x="295431" y="334635"/>
            <a:ext cx="404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prstClr val="white"/>
                </a:solidFill>
                <a:latin typeface="Arial Narrow" panose="020B0606020202030204" pitchFamily="34" charset="0"/>
              </a:rPr>
              <a:t>Economía naranja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2CCFE3-8712-FE49-B3CF-EA6F4282A979}"/>
              </a:ext>
            </a:extLst>
          </p:cNvPr>
          <p:cNvSpPr txBox="1"/>
          <p:nvPr/>
        </p:nvSpPr>
        <p:spPr>
          <a:xfrm>
            <a:off x="532312" y="3711677"/>
            <a:ext cx="2822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Valor Agregado 2018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484B910-2954-B94F-9AB7-ED043F1065EC}"/>
              </a:ext>
            </a:extLst>
          </p:cNvPr>
          <p:cNvSpPr/>
          <p:nvPr/>
        </p:nvSpPr>
        <p:spPr>
          <a:xfrm>
            <a:off x="728256" y="1975473"/>
            <a:ext cx="1561012" cy="155137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19AD6D-46AE-EC48-90F1-09CE4990AA24}"/>
              </a:ext>
            </a:extLst>
          </p:cNvPr>
          <p:cNvSpPr txBox="1"/>
          <p:nvPr/>
        </p:nvSpPr>
        <p:spPr>
          <a:xfrm>
            <a:off x="819696" y="2268028"/>
            <a:ext cx="137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15.6</a:t>
            </a:r>
          </a:p>
          <a:p>
            <a:pPr algn="ctr"/>
            <a:r>
              <a:rPr lang="es-CO" sz="24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Billones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722170-FDC8-0946-BB53-FDB6957CB272}"/>
              </a:ext>
            </a:extLst>
          </p:cNvPr>
          <p:cNvSpPr txBox="1"/>
          <p:nvPr/>
        </p:nvSpPr>
        <p:spPr>
          <a:xfrm>
            <a:off x="757646" y="1213267"/>
            <a:ext cx="993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 los últimos 4 años: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830695-23B5-9940-957C-ADC56F11364A}"/>
              </a:ext>
            </a:extLst>
          </p:cNvPr>
          <p:cNvSpPr txBox="1"/>
          <p:nvPr/>
        </p:nvSpPr>
        <p:spPr>
          <a:xfrm>
            <a:off x="2372337" y="2144917"/>
            <a:ext cx="1378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17,0%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Crecimiento 2014-2018</a:t>
            </a:r>
            <a:endParaRPr lang="es-CO" sz="1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0D082C-D827-7246-9972-120361440863}"/>
              </a:ext>
            </a:extLst>
          </p:cNvPr>
          <p:cNvSpPr txBox="1"/>
          <p:nvPr/>
        </p:nvSpPr>
        <p:spPr>
          <a:xfrm>
            <a:off x="4289320" y="3728006"/>
            <a:ext cx="2822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Consumo intermedio 2018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3B7166D-2B2D-EB4C-B397-F1E8B6F8FA1D}"/>
              </a:ext>
            </a:extLst>
          </p:cNvPr>
          <p:cNvSpPr/>
          <p:nvPr/>
        </p:nvSpPr>
        <p:spPr>
          <a:xfrm>
            <a:off x="4704646" y="2042206"/>
            <a:ext cx="1561012" cy="155137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DE2F81-0639-674D-B816-8F1EB9176720}"/>
              </a:ext>
            </a:extLst>
          </p:cNvPr>
          <p:cNvSpPr txBox="1"/>
          <p:nvPr/>
        </p:nvSpPr>
        <p:spPr>
          <a:xfrm>
            <a:off x="4796086" y="2331419"/>
            <a:ext cx="137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10.9</a:t>
            </a:r>
          </a:p>
          <a:p>
            <a:pPr algn="ctr"/>
            <a:r>
              <a:rPr lang="es-CO" sz="24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Billones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378A22-8AE8-174D-8A5A-D8C16CA9DEF3}"/>
              </a:ext>
            </a:extLst>
          </p:cNvPr>
          <p:cNvSpPr txBox="1"/>
          <p:nvPr/>
        </p:nvSpPr>
        <p:spPr>
          <a:xfrm>
            <a:off x="6357098" y="2174500"/>
            <a:ext cx="1378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19,6%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Crecimiento 2014-2018</a:t>
            </a:r>
            <a:endParaRPr lang="es-CO" sz="1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77261AA-B6E4-9943-BB9A-4F947335A95E}"/>
              </a:ext>
            </a:extLst>
          </p:cNvPr>
          <p:cNvSpPr txBox="1"/>
          <p:nvPr/>
        </p:nvSpPr>
        <p:spPr>
          <a:xfrm>
            <a:off x="8451751" y="3781231"/>
            <a:ext cx="2822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Producción 2018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3AAA156-A63B-C24E-9E1D-D3FEC10A130A}"/>
              </a:ext>
            </a:extLst>
          </p:cNvPr>
          <p:cNvSpPr/>
          <p:nvPr/>
        </p:nvSpPr>
        <p:spPr>
          <a:xfrm>
            <a:off x="8425714" y="2042206"/>
            <a:ext cx="1561012" cy="155137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DDA05A-C675-3248-9E72-DFA86B569B0F}"/>
              </a:ext>
            </a:extLst>
          </p:cNvPr>
          <p:cNvSpPr txBox="1"/>
          <p:nvPr/>
        </p:nvSpPr>
        <p:spPr>
          <a:xfrm>
            <a:off x="8549812" y="2315090"/>
            <a:ext cx="137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26.6</a:t>
            </a:r>
          </a:p>
          <a:p>
            <a:pPr algn="ctr"/>
            <a:r>
              <a:rPr lang="es-CO" sz="24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Billones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B73429-A7AE-404C-AC1A-BD6D76170FD8}"/>
              </a:ext>
            </a:extLst>
          </p:cNvPr>
          <p:cNvSpPr txBox="1"/>
          <p:nvPr/>
        </p:nvSpPr>
        <p:spPr>
          <a:xfrm>
            <a:off x="10110824" y="2253534"/>
            <a:ext cx="1378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18,1%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Crecimiento 2014-2018</a:t>
            </a:r>
            <a:endParaRPr lang="es-CO" sz="1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1C8AA2B-7A86-1F4F-B2A2-AFACF79639BF}"/>
              </a:ext>
            </a:extLst>
          </p:cNvPr>
          <p:cNvSpPr/>
          <p:nvPr/>
        </p:nvSpPr>
        <p:spPr>
          <a:xfrm>
            <a:off x="4630946" y="4358899"/>
            <a:ext cx="1619794" cy="150024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F9F2A7-46AB-3A43-A623-EE4352DAE9F4}"/>
              </a:ext>
            </a:extLst>
          </p:cNvPr>
          <p:cNvSpPr txBox="1"/>
          <p:nvPr/>
        </p:nvSpPr>
        <p:spPr>
          <a:xfrm>
            <a:off x="3363848" y="5898590"/>
            <a:ext cx="463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Participación de la economía naranja en el total del valor agregado de la economía colombiana (2018)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14994CE-6719-8C47-84ED-5BB779EFD4D1}"/>
              </a:ext>
            </a:extLst>
          </p:cNvPr>
          <p:cNvSpPr txBox="1"/>
          <p:nvPr/>
        </p:nvSpPr>
        <p:spPr>
          <a:xfrm>
            <a:off x="4990174" y="4785857"/>
            <a:ext cx="137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</a:rPr>
              <a:t>1,8%</a:t>
            </a:r>
          </a:p>
        </p:txBody>
      </p:sp>
    </p:spTree>
    <p:extLst>
      <p:ext uri="{BB962C8B-B14F-4D97-AF65-F5344CB8AC3E}">
        <p14:creationId xmlns:p14="http://schemas.microsoft.com/office/powerpoint/2010/main" val="86942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E84A5BD-00A0-DC4C-B640-E7BC809825CC}"/>
              </a:ext>
            </a:extLst>
          </p:cNvPr>
          <p:cNvSpPr/>
          <p:nvPr/>
        </p:nvSpPr>
        <p:spPr>
          <a:xfrm>
            <a:off x="-31945" y="0"/>
            <a:ext cx="12223945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9660CD-E82D-1C4D-A73D-28802AD5DCAE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37CD34-9E9F-754A-938E-B5B83907F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58D7D8-D4CC-EB4D-956B-E7AB51C74984}"/>
              </a:ext>
            </a:extLst>
          </p:cNvPr>
          <p:cNvSpPr txBox="1"/>
          <p:nvPr/>
        </p:nvSpPr>
        <p:spPr>
          <a:xfrm>
            <a:off x="295431" y="334635"/>
            <a:ext cx="404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>
                <a:solidFill>
                  <a:prstClr val="white"/>
                </a:solidFill>
                <a:latin typeface="Arial Narrow" panose="020B0606020202030204" pitchFamily="34" charset="0"/>
              </a:rPr>
              <a:t>Turismo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B7355-73BB-B743-8AF0-155724444687}"/>
              </a:ext>
            </a:extLst>
          </p:cNvPr>
          <p:cNvSpPr txBox="1"/>
          <p:nvPr/>
        </p:nvSpPr>
        <p:spPr>
          <a:xfrm>
            <a:off x="689150" y="3089279"/>
            <a:ext cx="236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Variación de los ingresos hoteleros en 2018 frente a 2017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E1FB981-94E3-FD41-AC20-B287D274C146}"/>
              </a:ext>
            </a:extLst>
          </p:cNvPr>
          <p:cNvSpPr/>
          <p:nvPr/>
        </p:nvSpPr>
        <p:spPr>
          <a:xfrm>
            <a:off x="1089745" y="1436518"/>
            <a:ext cx="1561012" cy="1551374"/>
          </a:xfrm>
          <a:prstGeom prst="ellipse">
            <a:avLst/>
          </a:prstGeom>
          <a:noFill/>
          <a:ln w="76200">
            <a:solidFill>
              <a:srgbClr val="953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37318C-43A1-2646-BC63-2B734F22357D}"/>
              </a:ext>
            </a:extLst>
          </p:cNvPr>
          <p:cNvSpPr txBox="1"/>
          <p:nvPr/>
        </p:nvSpPr>
        <p:spPr>
          <a:xfrm>
            <a:off x="1181185" y="1876459"/>
            <a:ext cx="137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953FD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7,7%</a:t>
            </a:r>
          </a:p>
          <a:p>
            <a:pPr algn="ctr"/>
            <a:endParaRPr lang="es-CO" sz="2400" dirty="0">
              <a:solidFill>
                <a:srgbClr val="953FDA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2D7517-B371-7B49-8C2C-AA3B01579E3B}"/>
              </a:ext>
            </a:extLst>
          </p:cNvPr>
          <p:cNvSpPr txBox="1"/>
          <p:nvPr/>
        </p:nvSpPr>
        <p:spPr>
          <a:xfrm>
            <a:off x="3866104" y="3089279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Porcentaje de ocupación hotelera en 2018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88578-6416-614A-B408-7A04F481A899}"/>
              </a:ext>
            </a:extLst>
          </p:cNvPr>
          <p:cNvSpPr/>
          <p:nvPr/>
        </p:nvSpPr>
        <p:spPr>
          <a:xfrm>
            <a:off x="4266699" y="1436518"/>
            <a:ext cx="1561012" cy="1551374"/>
          </a:xfrm>
          <a:prstGeom prst="ellipse">
            <a:avLst/>
          </a:prstGeom>
          <a:noFill/>
          <a:ln w="76200">
            <a:solidFill>
              <a:srgbClr val="953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031864-4FBB-C842-8F05-0F03DBDFB956}"/>
              </a:ext>
            </a:extLst>
          </p:cNvPr>
          <p:cNvSpPr txBox="1"/>
          <p:nvPr/>
        </p:nvSpPr>
        <p:spPr>
          <a:xfrm>
            <a:off x="4358139" y="1876459"/>
            <a:ext cx="137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953FD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56,6%</a:t>
            </a:r>
          </a:p>
          <a:p>
            <a:pPr algn="ctr"/>
            <a:endParaRPr lang="es-CO" sz="2400" dirty="0">
              <a:solidFill>
                <a:srgbClr val="953FDA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063270-B30A-7443-9A72-A772F0A6DD3B}"/>
              </a:ext>
            </a:extLst>
          </p:cNvPr>
          <p:cNvSpPr txBox="1"/>
          <p:nvPr/>
        </p:nvSpPr>
        <p:spPr>
          <a:xfrm>
            <a:off x="6629402" y="3089279"/>
            <a:ext cx="236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Crecimiento de los visitantes no residentes en Colombia en 2018 frente a 2017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BC02B2B-AAC2-3244-8E99-9A380073DD7D}"/>
              </a:ext>
            </a:extLst>
          </p:cNvPr>
          <p:cNvSpPr/>
          <p:nvPr/>
        </p:nvSpPr>
        <p:spPr>
          <a:xfrm>
            <a:off x="6968868" y="1436518"/>
            <a:ext cx="1561012" cy="1551374"/>
          </a:xfrm>
          <a:prstGeom prst="ellipse">
            <a:avLst/>
          </a:prstGeom>
          <a:noFill/>
          <a:ln w="76200">
            <a:solidFill>
              <a:srgbClr val="953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56B51FF-7BFA-BD4A-9EEF-6A620DD792FD}"/>
              </a:ext>
            </a:extLst>
          </p:cNvPr>
          <p:cNvSpPr txBox="1"/>
          <p:nvPr/>
        </p:nvSpPr>
        <p:spPr>
          <a:xfrm>
            <a:off x="7060308" y="1876459"/>
            <a:ext cx="137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953FD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7,6%</a:t>
            </a:r>
          </a:p>
          <a:p>
            <a:pPr algn="ctr"/>
            <a:endParaRPr lang="es-CO" sz="2400" dirty="0">
              <a:solidFill>
                <a:srgbClr val="953FDA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02D14E-6730-5D48-835F-F9C2B9E1F7AA}"/>
              </a:ext>
            </a:extLst>
          </p:cNvPr>
          <p:cNvSpPr txBox="1"/>
          <p:nvPr/>
        </p:nvSpPr>
        <p:spPr>
          <a:xfrm>
            <a:off x="8636391" y="1134987"/>
            <a:ext cx="13781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953FD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4.2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Millones de visitantes no residentes</a:t>
            </a:r>
            <a:endParaRPr lang="es-CO" sz="1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EF390EC-F71B-DF40-8662-CC3A847E8DE8}"/>
              </a:ext>
            </a:extLst>
          </p:cNvPr>
          <p:cNvSpPr txBox="1"/>
          <p:nvPr/>
        </p:nvSpPr>
        <p:spPr>
          <a:xfrm>
            <a:off x="2499777" y="4819751"/>
            <a:ext cx="763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Cartagena fue la segunda ciudad, después de Bogotá, que más visitantes recibió en 2018</a:t>
            </a:r>
          </a:p>
        </p:txBody>
      </p:sp>
    </p:spTree>
    <p:extLst>
      <p:ext uri="{BB962C8B-B14F-4D97-AF65-F5344CB8AC3E}">
        <p14:creationId xmlns:p14="http://schemas.microsoft.com/office/powerpoint/2010/main" val="287324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FB3E72-5E59-1240-8322-D8E09F6C67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837AF3-D61D-CD41-8034-D6B85D6E5C26}"/>
              </a:ext>
            </a:extLst>
          </p:cNvPr>
          <p:cNvSpPr txBox="1"/>
          <p:nvPr/>
        </p:nvSpPr>
        <p:spPr>
          <a:xfrm>
            <a:off x="300039" y="228600"/>
            <a:ext cx="3957637" cy="60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Crecimiento económico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B63991A-06D1-A540-AF78-57B7D7D0F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926059"/>
              </p:ext>
            </p:extLst>
          </p:nvPr>
        </p:nvGraphicFramePr>
        <p:xfrm>
          <a:off x="505606" y="1022534"/>
          <a:ext cx="7638269" cy="475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B6990E3-7F48-0A49-94DA-D94F01ACE543}"/>
              </a:ext>
            </a:extLst>
          </p:cNvPr>
          <p:cNvSpPr txBox="1"/>
          <p:nvPr/>
        </p:nvSpPr>
        <p:spPr>
          <a:xfrm>
            <a:off x="5804399" y="5905132"/>
            <a:ext cx="1919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Economías Emergentes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96A840-F38C-B646-BB0D-29770D8BB7D7}"/>
              </a:ext>
            </a:extLst>
          </p:cNvPr>
          <p:cNvSpPr txBox="1"/>
          <p:nvPr/>
        </p:nvSpPr>
        <p:spPr>
          <a:xfrm>
            <a:off x="1806716" y="6221377"/>
            <a:ext cx="167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Economías Avanzadas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CD38F86-41D6-074F-B29E-18508C1043D2}"/>
              </a:ext>
            </a:extLst>
          </p:cNvPr>
          <p:cNvSpPr/>
          <p:nvPr/>
        </p:nvSpPr>
        <p:spPr>
          <a:xfrm>
            <a:off x="5611792" y="5967606"/>
            <a:ext cx="180000" cy="180000"/>
          </a:xfrm>
          <a:prstGeom prst="ellipse">
            <a:avLst/>
          </a:prstGeom>
          <a:solidFill>
            <a:srgbClr val="36C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7CD731-D008-674E-BDB7-620CED67ED27}"/>
              </a:ext>
            </a:extLst>
          </p:cNvPr>
          <p:cNvSpPr txBox="1"/>
          <p:nvPr/>
        </p:nvSpPr>
        <p:spPr>
          <a:xfrm>
            <a:off x="4033283" y="5903718"/>
            <a:ext cx="1278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América Latina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4A7A98-20F7-504A-9E17-E973D865B118}"/>
              </a:ext>
            </a:extLst>
          </p:cNvPr>
          <p:cNvSpPr txBox="1"/>
          <p:nvPr/>
        </p:nvSpPr>
        <p:spPr>
          <a:xfrm>
            <a:off x="4043031" y="6221377"/>
            <a:ext cx="82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Colombia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0F3359-F172-7C4D-B73E-1F9E675DE049}"/>
              </a:ext>
            </a:extLst>
          </p:cNvPr>
          <p:cNvSpPr/>
          <p:nvPr/>
        </p:nvSpPr>
        <p:spPr>
          <a:xfrm>
            <a:off x="3743387" y="5969687"/>
            <a:ext cx="180000" cy="180000"/>
          </a:xfrm>
          <a:prstGeom prst="ellipse">
            <a:avLst/>
          </a:prstGeom>
          <a:solidFill>
            <a:srgbClr val="953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8682837-5802-AB4A-88F0-2630697DE18E}"/>
              </a:ext>
            </a:extLst>
          </p:cNvPr>
          <p:cNvSpPr/>
          <p:nvPr/>
        </p:nvSpPr>
        <p:spPr>
          <a:xfrm>
            <a:off x="3753135" y="6300832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065744-E51E-AA4F-9A86-98F00A1A5625}"/>
              </a:ext>
            </a:extLst>
          </p:cNvPr>
          <p:cNvSpPr txBox="1"/>
          <p:nvPr/>
        </p:nvSpPr>
        <p:spPr>
          <a:xfrm>
            <a:off x="1824390" y="5903719"/>
            <a:ext cx="1422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Economía Mundial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E21815F-38E2-6F4D-A6CA-AB6ADC757B9F}"/>
              </a:ext>
            </a:extLst>
          </p:cNvPr>
          <p:cNvSpPr/>
          <p:nvPr/>
        </p:nvSpPr>
        <p:spPr>
          <a:xfrm>
            <a:off x="1531108" y="597049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63FD06B-203A-7640-ABED-5070D859DBCE}"/>
              </a:ext>
            </a:extLst>
          </p:cNvPr>
          <p:cNvSpPr/>
          <p:nvPr/>
        </p:nvSpPr>
        <p:spPr>
          <a:xfrm>
            <a:off x="1516820" y="6303437"/>
            <a:ext cx="180000" cy="180000"/>
          </a:xfrm>
          <a:prstGeom prst="ellipse">
            <a:avLst/>
          </a:prstGeom>
          <a:solidFill>
            <a:srgbClr val="37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FB8584F-6125-2F4A-8F55-F6F09E679FD6}"/>
              </a:ext>
            </a:extLst>
          </p:cNvPr>
          <p:cNvSpPr/>
          <p:nvPr/>
        </p:nvSpPr>
        <p:spPr>
          <a:xfrm>
            <a:off x="8143875" y="2081992"/>
            <a:ext cx="3683331" cy="2304264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6F56C8F7-7BAB-A945-9379-45762E2CBE54}"/>
              </a:ext>
            </a:extLst>
          </p:cNvPr>
          <p:cNvSpPr txBox="1"/>
          <p:nvPr/>
        </p:nvSpPr>
        <p:spPr>
          <a:xfrm>
            <a:off x="10337638" y="2081991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17" name="CuadroTexto 3">
            <a:extLst>
              <a:ext uri="{FF2B5EF4-FFF2-40B4-BE49-F238E27FC236}">
                <a16:creationId xmlns:a16="http://schemas.microsoft.com/office/drawing/2014/main" id="{44BC333C-C72E-CD40-945D-E723DE765493}"/>
              </a:ext>
            </a:extLst>
          </p:cNvPr>
          <p:cNvSpPr txBox="1"/>
          <p:nvPr/>
        </p:nvSpPr>
        <p:spPr>
          <a:xfrm>
            <a:off x="11000110" y="2436430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3,9%</a:t>
            </a:r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FC9D1007-662F-F346-9BB7-5D838E5D80A6}"/>
              </a:ext>
            </a:extLst>
          </p:cNvPr>
          <p:cNvSpPr txBox="1"/>
          <p:nvPr/>
        </p:nvSpPr>
        <p:spPr>
          <a:xfrm>
            <a:off x="10337638" y="2751070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2,4%</a:t>
            </a:r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8B4D0E85-C234-8741-BD7D-5F92C65ED592}"/>
              </a:ext>
            </a:extLst>
          </p:cNvPr>
          <p:cNvSpPr txBox="1"/>
          <p:nvPr/>
        </p:nvSpPr>
        <p:spPr>
          <a:xfrm>
            <a:off x="11000110" y="2743254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2,2%</a:t>
            </a:r>
          </a:p>
        </p:txBody>
      </p:sp>
      <p:sp>
        <p:nvSpPr>
          <p:cNvPr id="20" name="CuadroTexto 6">
            <a:extLst>
              <a:ext uri="{FF2B5EF4-FFF2-40B4-BE49-F238E27FC236}">
                <a16:creationId xmlns:a16="http://schemas.microsoft.com/office/drawing/2014/main" id="{88229840-8EEC-D643-9F5C-D0B518D229D8}"/>
              </a:ext>
            </a:extLst>
          </p:cNvPr>
          <p:cNvSpPr txBox="1"/>
          <p:nvPr/>
        </p:nvSpPr>
        <p:spPr>
          <a:xfrm>
            <a:off x="11000110" y="2074232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2019</a:t>
            </a:r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5E8D02AE-6166-D347-81A0-0AA7F550CB39}"/>
              </a:ext>
            </a:extLst>
          </p:cNvPr>
          <p:cNvSpPr txBox="1"/>
          <p:nvPr/>
        </p:nvSpPr>
        <p:spPr>
          <a:xfrm>
            <a:off x="10337638" y="2423946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3,9%</a:t>
            </a:r>
          </a:p>
        </p:txBody>
      </p:sp>
      <p:sp>
        <p:nvSpPr>
          <p:cNvPr id="24" name="CuadroTexto 10">
            <a:extLst>
              <a:ext uri="{FF2B5EF4-FFF2-40B4-BE49-F238E27FC236}">
                <a16:creationId xmlns:a16="http://schemas.microsoft.com/office/drawing/2014/main" id="{9E41231B-F66E-3343-815C-690004F92D91}"/>
              </a:ext>
            </a:extLst>
          </p:cNvPr>
          <p:cNvSpPr txBox="1"/>
          <p:nvPr/>
        </p:nvSpPr>
        <p:spPr>
          <a:xfrm>
            <a:off x="10337638" y="3138938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4,9%</a:t>
            </a:r>
          </a:p>
        </p:txBody>
      </p:sp>
      <p:sp>
        <p:nvSpPr>
          <p:cNvPr id="25" name="CuadroTexto 11">
            <a:extLst>
              <a:ext uri="{FF2B5EF4-FFF2-40B4-BE49-F238E27FC236}">
                <a16:creationId xmlns:a16="http://schemas.microsoft.com/office/drawing/2014/main" id="{3CAEF723-FA78-AB4D-8692-8C0B65E57679}"/>
              </a:ext>
            </a:extLst>
          </p:cNvPr>
          <p:cNvSpPr txBox="1"/>
          <p:nvPr/>
        </p:nvSpPr>
        <p:spPr>
          <a:xfrm>
            <a:off x="11000110" y="3103473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5,1%</a:t>
            </a:r>
          </a:p>
        </p:txBody>
      </p:sp>
      <p:sp>
        <p:nvSpPr>
          <p:cNvPr id="27" name="CuadroTexto 13">
            <a:extLst>
              <a:ext uri="{FF2B5EF4-FFF2-40B4-BE49-F238E27FC236}">
                <a16:creationId xmlns:a16="http://schemas.microsoft.com/office/drawing/2014/main" id="{59A33D7D-485C-D149-AFB3-D927F460C85B}"/>
              </a:ext>
            </a:extLst>
          </p:cNvPr>
          <p:cNvSpPr txBox="1"/>
          <p:nvPr/>
        </p:nvSpPr>
        <p:spPr>
          <a:xfrm>
            <a:off x="10337638" y="3499214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1,6%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F261F49B-5777-DA4C-A26F-F3949794184E}"/>
              </a:ext>
            </a:extLst>
          </p:cNvPr>
          <p:cNvSpPr txBox="1"/>
          <p:nvPr/>
        </p:nvSpPr>
        <p:spPr>
          <a:xfrm>
            <a:off x="11000110" y="3491398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Roboto" panose="02000000000000000000" pitchFamily="2" charset="0"/>
                <a:cs typeface="Arial Narrow" panose="020B0604020202020204" pitchFamily="34" charset="0"/>
              </a:rPr>
              <a:t>2,6%</a:t>
            </a:r>
          </a:p>
        </p:txBody>
      </p:sp>
      <p:sp>
        <p:nvSpPr>
          <p:cNvPr id="30" name="CuadroTexto 16">
            <a:extLst>
              <a:ext uri="{FF2B5EF4-FFF2-40B4-BE49-F238E27FC236}">
                <a16:creationId xmlns:a16="http://schemas.microsoft.com/office/drawing/2014/main" id="{4F706914-C293-204C-B165-B7DDDF343589}"/>
              </a:ext>
            </a:extLst>
          </p:cNvPr>
          <p:cNvSpPr txBox="1"/>
          <p:nvPr/>
        </p:nvSpPr>
        <p:spPr>
          <a:xfrm>
            <a:off x="10337638" y="3873582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2,7%</a:t>
            </a:r>
          </a:p>
        </p:txBody>
      </p:sp>
      <p:sp>
        <p:nvSpPr>
          <p:cNvPr id="31" name="CuadroTexto 17">
            <a:extLst>
              <a:ext uri="{FF2B5EF4-FFF2-40B4-BE49-F238E27FC236}">
                <a16:creationId xmlns:a16="http://schemas.microsoft.com/office/drawing/2014/main" id="{540B475C-9A88-7545-8AA0-5D99FDB6EEB7}"/>
              </a:ext>
            </a:extLst>
          </p:cNvPr>
          <p:cNvSpPr txBox="1"/>
          <p:nvPr/>
        </p:nvSpPr>
        <p:spPr>
          <a:xfrm>
            <a:off x="11000110" y="3837768"/>
            <a:ext cx="72000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3,5%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6EB046-8472-3D45-A571-0313265AD647}"/>
              </a:ext>
            </a:extLst>
          </p:cNvPr>
          <p:cNvSpPr txBox="1"/>
          <p:nvPr/>
        </p:nvSpPr>
        <p:spPr>
          <a:xfrm>
            <a:off x="8342352" y="2444189"/>
            <a:ext cx="163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Economía Mundial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275CBC-CF61-1844-8843-AF76284857D6}"/>
              </a:ext>
            </a:extLst>
          </p:cNvPr>
          <p:cNvSpPr txBox="1"/>
          <p:nvPr/>
        </p:nvSpPr>
        <p:spPr>
          <a:xfrm>
            <a:off x="8342352" y="2772281"/>
            <a:ext cx="205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Economías Avanzadas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0C6FA0D-BBB9-1D4D-9473-8F9EA1B80383}"/>
              </a:ext>
            </a:extLst>
          </p:cNvPr>
          <p:cNvSpPr txBox="1"/>
          <p:nvPr/>
        </p:nvSpPr>
        <p:spPr>
          <a:xfrm>
            <a:off x="8342352" y="3142845"/>
            <a:ext cx="2209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Economías Emergentes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057E4E1-6023-9D44-B367-D219EADDDCD5}"/>
              </a:ext>
            </a:extLst>
          </p:cNvPr>
          <p:cNvSpPr txBox="1"/>
          <p:nvPr/>
        </p:nvSpPr>
        <p:spPr>
          <a:xfrm>
            <a:off x="8342352" y="3499157"/>
            <a:ext cx="1419477" cy="34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América Latina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389C9EB-3A11-A04B-BC1E-16F5D8392422}"/>
              </a:ext>
            </a:extLst>
          </p:cNvPr>
          <p:cNvSpPr txBox="1"/>
          <p:nvPr/>
        </p:nvSpPr>
        <p:spPr>
          <a:xfrm>
            <a:off x="8342352" y="3882259"/>
            <a:ext cx="903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Colombia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14BA8F5-4D87-2E4B-A193-1D93E85433AC}"/>
              </a:ext>
            </a:extLst>
          </p:cNvPr>
          <p:cNvSpPr>
            <a:spLocks noChangeAspect="1"/>
          </p:cNvSpPr>
          <p:nvPr/>
        </p:nvSpPr>
        <p:spPr>
          <a:xfrm>
            <a:off x="8233687" y="253675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3ECE7CFE-20A4-794A-837B-2D1FF5DC031A}"/>
              </a:ext>
            </a:extLst>
          </p:cNvPr>
          <p:cNvSpPr>
            <a:spLocks noChangeAspect="1"/>
          </p:cNvSpPr>
          <p:nvPr/>
        </p:nvSpPr>
        <p:spPr>
          <a:xfrm>
            <a:off x="8228920" y="2874900"/>
            <a:ext cx="144000" cy="144000"/>
          </a:xfrm>
          <a:prstGeom prst="ellipse">
            <a:avLst/>
          </a:prstGeom>
          <a:solidFill>
            <a:srgbClr val="37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760CA2F-14D0-B740-9CB5-E1386969FAD9}"/>
              </a:ext>
            </a:extLst>
          </p:cNvPr>
          <p:cNvSpPr>
            <a:spLocks noChangeAspect="1"/>
          </p:cNvSpPr>
          <p:nvPr/>
        </p:nvSpPr>
        <p:spPr>
          <a:xfrm>
            <a:off x="8228923" y="3232088"/>
            <a:ext cx="144000" cy="144000"/>
          </a:xfrm>
          <a:prstGeom prst="ellipse">
            <a:avLst/>
          </a:prstGeom>
          <a:solidFill>
            <a:srgbClr val="36C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D94CF18-1D92-E243-8A19-BE7571C61761}"/>
              </a:ext>
            </a:extLst>
          </p:cNvPr>
          <p:cNvSpPr>
            <a:spLocks noChangeAspect="1"/>
          </p:cNvSpPr>
          <p:nvPr/>
        </p:nvSpPr>
        <p:spPr>
          <a:xfrm>
            <a:off x="8224156" y="3570229"/>
            <a:ext cx="144000" cy="144000"/>
          </a:xfrm>
          <a:prstGeom prst="ellipse">
            <a:avLst/>
          </a:prstGeom>
          <a:solidFill>
            <a:srgbClr val="953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21DE73E-B420-1440-9520-140538C3E9E7}"/>
              </a:ext>
            </a:extLst>
          </p:cNvPr>
          <p:cNvSpPr>
            <a:spLocks noChangeAspect="1"/>
          </p:cNvSpPr>
          <p:nvPr/>
        </p:nvSpPr>
        <p:spPr>
          <a:xfrm>
            <a:off x="8233677" y="3965524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FBA0DD2-FFE7-9E46-BD1A-052D6174322D}"/>
              </a:ext>
            </a:extLst>
          </p:cNvPr>
          <p:cNvSpPr txBox="1"/>
          <p:nvPr/>
        </p:nvSpPr>
        <p:spPr>
          <a:xfrm>
            <a:off x="10284392" y="6397161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0B43617C-BF4C-E743-ABC3-1605A99572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061985" y="6481855"/>
            <a:ext cx="279088" cy="225284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312F40F-ABF5-C141-A00E-BEC863838EFB}"/>
              </a:ext>
            </a:extLst>
          </p:cNvPr>
          <p:cNvSpPr txBox="1"/>
          <p:nvPr/>
        </p:nvSpPr>
        <p:spPr>
          <a:xfrm>
            <a:off x="419778" y="6458028"/>
            <a:ext cx="1175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FMI</a:t>
            </a:r>
          </a:p>
        </p:txBody>
      </p:sp>
    </p:spTree>
    <p:extLst>
      <p:ext uri="{BB962C8B-B14F-4D97-AF65-F5344CB8AC3E}">
        <p14:creationId xmlns:p14="http://schemas.microsoft.com/office/powerpoint/2010/main" val="757372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E9C63DD1-19CB-A947-8E87-74306211B8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DA03A33-D47F-894D-9DF7-41EB58C8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5707406"/>
            <a:ext cx="1476375" cy="100837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403D0C7-B688-2449-A377-2DD67A88AF0A}"/>
              </a:ext>
            </a:extLst>
          </p:cNvPr>
          <p:cNvCxnSpPr/>
          <p:nvPr/>
        </p:nvCxnSpPr>
        <p:spPr>
          <a:xfrm>
            <a:off x="8534400" y="1493912"/>
            <a:ext cx="0" cy="3457575"/>
          </a:xfrm>
          <a:prstGeom prst="line">
            <a:avLst/>
          </a:prstGeom>
          <a:ln w="19050">
            <a:solidFill>
              <a:srgbClr val="37C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124224-3A24-D646-ACA0-FE950ED3D5E8}"/>
              </a:ext>
            </a:extLst>
          </p:cNvPr>
          <p:cNvSpPr txBox="1"/>
          <p:nvPr/>
        </p:nvSpPr>
        <p:spPr>
          <a:xfrm>
            <a:off x="9267359" y="5922063"/>
            <a:ext cx="269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38C18D8-CA2E-E940-A772-B17054208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8878132" y="6036367"/>
            <a:ext cx="439446" cy="35472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703E853-484A-DA4B-9230-108F1C9941FD}"/>
              </a:ext>
            </a:extLst>
          </p:cNvPr>
          <p:cNvSpPr txBox="1"/>
          <p:nvPr/>
        </p:nvSpPr>
        <p:spPr>
          <a:xfrm>
            <a:off x="618382" y="1822317"/>
            <a:ext cx="90644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MÁS </a:t>
            </a:r>
            <a:r>
              <a:rPr lang="es-CO" sz="7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inversión</a:t>
            </a:r>
          </a:p>
          <a:p>
            <a:r>
              <a:rPr lang="es-CO" sz="7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s-CO" sz="8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MAYOR </a:t>
            </a:r>
            <a:r>
              <a:rPr lang="es-CO" sz="7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crecimeinto</a:t>
            </a:r>
            <a:endParaRPr lang="es-CO" sz="88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E4E3BE0-7588-DB43-959F-C228FC549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407" y="2280824"/>
            <a:ext cx="1699079" cy="16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BCA42D-9F37-624F-8E18-87414D167A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0E0EF6-7B68-1541-AEDF-E6FBC2999A33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B693C7-52BC-8745-80FE-FF2C19BBF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A01207-43FD-DE49-B693-CCFDF68F5A4B}"/>
              </a:ext>
            </a:extLst>
          </p:cNvPr>
          <p:cNvSpPr txBox="1"/>
          <p:nvPr/>
        </p:nvSpPr>
        <p:spPr>
          <a:xfrm>
            <a:off x="419778" y="6458028"/>
            <a:ext cx="1175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FMI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F73A34-7D69-C140-B334-8BD5D1D4E012}"/>
              </a:ext>
            </a:extLst>
          </p:cNvPr>
          <p:cNvSpPr txBox="1"/>
          <p:nvPr/>
        </p:nvSpPr>
        <p:spPr>
          <a:xfrm>
            <a:off x="195264" y="252413"/>
            <a:ext cx="840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Inversión en Colombia vs inversión en América Latina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317217-0FDD-0A49-A53D-AF384A4011A3}"/>
              </a:ext>
            </a:extLst>
          </p:cNvPr>
          <p:cNvSpPr txBox="1"/>
          <p:nvPr/>
        </p:nvSpPr>
        <p:spPr>
          <a:xfrm>
            <a:off x="323856" y="827992"/>
            <a:ext cx="186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37CA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% PIB 2018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E8089F6-2034-E645-85BB-0DCFDA9FB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967367"/>
              </p:ext>
            </p:extLst>
          </p:nvPr>
        </p:nvGraphicFramePr>
        <p:xfrm>
          <a:off x="1594934" y="1594071"/>
          <a:ext cx="9868187" cy="45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34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33F2E6-B14E-AA4F-A00E-42767842E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034E2119-3035-744B-B96F-5C7EF34C9552}"/>
              </a:ext>
            </a:extLst>
          </p:cNvPr>
          <p:cNvSpPr/>
          <p:nvPr/>
        </p:nvSpPr>
        <p:spPr>
          <a:xfrm>
            <a:off x="1158130" y="1204663"/>
            <a:ext cx="3361605" cy="822816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1C2AC37-2C8B-DD4D-8182-0508A91C29E3}"/>
              </a:ext>
            </a:extLst>
          </p:cNvPr>
          <p:cNvSpPr/>
          <p:nvPr/>
        </p:nvSpPr>
        <p:spPr>
          <a:xfrm>
            <a:off x="7082848" y="1174632"/>
            <a:ext cx="3826272" cy="825891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BF7A8BF-F43B-8043-B3DC-096087C8605B}"/>
              </a:ext>
            </a:extLst>
          </p:cNvPr>
          <p:cNvSpPr/>
          <p:nvPr/>
        </p:nvSpPr>
        <p:spPr>
          <a:xfrm>
            <a:off x="7082848" y="3690530"/>
            <a:ext cx="3826272" cy="55694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8E8368A-7000-8B40-B1D4-00AE1432E716}"/>
              </a:ext>
            </a:extLst>
          </p:cNvPr>
          <p:cNvSpPr/>
          <p:nvPr/>
        </p:nvSpPr>
        <p:spPr>
          <a:xfrm>
            <a:off x="7082848" y="2197124"/>
            <a:ext cx="3826272" cy="55694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C3DAB22-5E1D-5942-B3A8-D76C7184F336}"/>
              </a:ext>
            </a:extLst>
          </p:cNvPr>
          <p:cNvSpPr/>
          <p:nvPr/>
        </p:nvSpPr>
        <p:spPr>
          <a:xfrm>
            <a:off x="7082848" y="2943214"/>
            <a:ext cx="3826272" cy="55694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476B5FF8-5CAA-D640-AB74-2BE9891344AE}"/>
              </a:ext>
            </a:extLst>
          </p:cNvPr>
          <p:cNvSpPr/>
          <p:nvPr/>
        </p:nvSpPr>
        <p:spPr>
          <a:xfrm>
            <a:off x="7082848" y="4443583"/>
            <a:ext cx="3826272" cy="55694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1E0AD871-0976-FF46-AFC5-13EE4E6D0D7A}"/>
              </a:ext>
            </a:extLst>
          </p:cNvPr>
          <p:cNvSpPr/>
          <p:nvPr/>
        </p:nvSpPr>
        <p:spPr>
          <a:xfrm>
            <a:off x="7082848" y="5151421"/>
            <a:ext cx="3826272" cy="55694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25A1A9A-408D-D149-9C3B-6273544F77D4}"/>
              </a:ext>
            </a:extLst>
          </p:cNvPr>
          <p:cNvSpPr/>
          <p:nvPr/>
        </p:nvSpPr>
        <p:spPr>
          <a:xfrm>
            <a:off x="7110465" y="5887317"/>
            <a:ext cx="3826272" cy="55694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E1AE65D-BCC9-984E-BA21-72B9699C7683}"/>
              </a:ext>
            </a:extLst>
          </p:cNvPr>
          <p:cNvSpPr/>
          <p:nvPr/>
        </p:nvSpPr>
        <p:spPr>
          <a:xfrm>
            <a:off x="1189640" y="2175265"/>
            <a:ext cx="3361605" cy="998414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930F5D7-CCBF-E24B-8AB4-176CC0F2C8A5}"/>
              </a:ext>
            </a:extLst>
          </p:cNvPr>
          <p:cNvSpPr/>
          <p:nvPr/>
        </p:nvSpPr>
        <p:spPr>
          <a:xfrm>
            <a:off x="1197833" y="3254270"/>
            <a:ext cx="3353411" cy="556392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BB117C0-7BBA-9A43-AE3C-637BEA700A84}"/>
              </a:ext>
            </a:extLst>
          </p:cNvPr>
          <p:cNvSpPr/>
          <p:nvPr/>
        </p:nvSpPr>
        <p:spPr>
          <a:xfrm>
            <a:off x="1189640" y="3947748"/>
            <a:ext cx="3353411" cy="556392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6B57719-4659-2848-A236-D4C1A5718800}"/>
              </a:ext>
            </a:extLst>
          </p:cNvPr>
          <p:cNvSpPr/>
          <p:nvPr/>
        </p:nvSpPr>
        <p:spPr>
          <a:xfrm>
            <a:off x="1197833" y="4594664"/>
            <a:ext cx="3353411" cy="556392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3BB9E841-0907-6040-81DF-4F4C0DDA58FE}"/>
              </a:ext>
            </a:extLst>
          </p:cNvPr>
          <p:cNvSpPr/>
          <p:nvPr/>
        </p:nvSpPr>
        <p:spPr>
          <a:xfrm>
            <a:off x="1197833" y="5278209"/>
            <a:ext cx="3353411" cy="556392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7815493-A516-AD44-8759-EDA7CF4EB0CA}"/>
              </a:ext>
            </a:extLst>
          </p:cNvPr>
          <p:cNvSpPr/>
          <p:nvPr/>
        </p:nvSpPr>
        <p:spPr>
          <a:xfrm>
            <a:off x="1197833" y="5978712"/>
            <a:ext cx="3353411" cy="556392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FED9F0-E0E7-8749-98DF-EE183B90C081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987E59-0F50-7143-AA33-E4ACFFF5C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2145D9-BDDC-3348-9CD0-4A027A95BCD2}"/>
              </a:ext>
            </a:extLst>
          </p:cNvPr>
          <p:cNvSpPr txBox="1"/>
          <p:nvPr/>
        </p:nvSpPr>
        <p:spPr>
          <a:xfrm>
            <a:off x="409576" y="323851"/>
            <a:ext cx="171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Colombia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EC8C2F-F2DB-8B43-86A1-7021C852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18961" y="1307856"/>
            <a:ext cx="616430" cy="6164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E33192-41EA-744C-ADB8-85C21F284B29}"/>
              </a:ext>
            </a:extLst>
          </p:cNvPr>
          <p:cNvSpPr txBox="1"/>
          <p:nvPr/>
        </p:nvSpPr>
        <p:spPr>
          <a:xfrm>
            <a:off x="1896222" y="1365670"/>
            <a:ext cx="147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Positivo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6568F-9879-144B-BCF2-6F86B786AB89}"/>
              </a:ext>
            </a:extLst>
          </p:cNvPr>
          <p:cNvSpPr txBox="1"/>
          <p:nvPr/>
        </p:nvSpPr>
        <p:spPr>
          <a:xfrm>
            <a:off x="7948491" y="1252157"/>
            <a:ext cx="212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Incierto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3EF51F-8033-7843-8239-0D762C1B61E0}"/>
              </a:ext>
            </a:extLst>
          </p:cNvPr>
          <p:cNvSpPr txBox="1"/>
          <p:nvPr/>
        </p:nvSpPr>
        <p:spPr>
          <a:xfrm>
            <a:off x="1866182" y="2185022"/>
            <a:ext cx="218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Incentivos Inversión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5AF86A-7D3E-384F-B232-868668A8BFD2}"/>
              </a:ext>
            </a:extLst>
          </p:cNvPr>
          <p:cNvSpPr txBox="1"/>
          <p:nvPr/>
        </p:nvSpPr>
        <p:spPr>
          <a:xfrm>
            <a:off x="1835391" y="3321465"/>
            <a:ext cx="325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Recuperación económica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73983C-1CDB-194F-8BB5-3F4EE08521C8}"/>
              </a:ext>
            </a:extLst>
          </p:cNvPr>
          <p:cNvSpPr txBox="1"/>
          <p:nvPr/>
        </p:nvSpPr>
        <p:spPr>
          <a:xfrm>
            <a:off x="1866182" y="4010717"/>
            <a:ext cx="228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Precio del petróleo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058E44-88F9-7F4D-81BC-86091450BA03}"/>
              </a:ext>
            </a:extLst>
          </p:cNvPr>
          <p:cNvSpPr txBox="1"/>
          <p:nvPr/>
        </p:nvSpPr>
        <p:spPr>
          <a:xfrm>
            <a:off x="1866182" y="2553376"/>
            <a:ext cx="268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Descuentos IVA bienes de capital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Menor tarifa corporativa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59C151B-A9A8-0D43-93F4-2D489D413460}"/>
              </a:ext>
            </a:extLst>
          </p:cNvPr>
          <p:cNvSpPr txBox="1"/>
          <p:nvPr/>
        </p:nvSpPr>
        <p:spPr>
          <a:xfrm>
            <a:off x="1866182" y="4648199"/>
            <a:ext cx="1597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Baja inflación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F58296-203F-7E43-9FB0-57186160CAC9}"/>
              </a:ext>
            </a:extLst>
          </p:cNvPr>
          <p:cNvSpPr txBox="1"/>
          <p:nvPr/>
        </p:nvSpPr>
        <p:spPr>
          <a:xfrm>
            <a:off x="1866182" y="5337451"/>
            <a:ext cx="166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Infraestructura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48AFB2C-6CD7-514A-B7EB-A5F226D69565}"/>
              </a:ext>
            </a:extLst>
          </p:cNvPr>
          <p:cNvSpPr txBox="1"/>
          <p:nvPr/>
        </p:nvSpPr>
        <p:spPr>
          <a:xfrm>
            <a:off x="1806750" y="5994616"/>
            <a:ext cx="296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Oportunidades pos-conflicto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73E9430-D5C5-DC49-8C49-45C94B15B4D8}"/>
              </a:ext>
            </a:extLst>
          </p:cNvPr>
          <p:cNvSpPr txBox="1"/>
          <p:nvPr/>
        </p:nvSpPr>
        <p:spPr>
          <a:xfrm>
            <a:off x="7634162" y="3059962"/>
            <a:ext cx="321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Bajas tasas crecimiento mundial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C35095-C8D7-BC43-9A4B-8F260271B8DE}"/>
              </a:ext>
            </a:extLst>
          </p:cNvPr>
          <p:cNvSpPr txBox="1"/>
          <p:nvPr/>
        </p:nvSpPr>
        <p:spPr>
          <a:xfrm>
            <a:off x="7634162" y="3810662"/>
            <a:ext cx="1665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Situación fiscal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690944-D190-B148-8014-19D0C6DF95AD}"/>
              </a:ext>
            </a:extLst>
          </p:cNvPr>
          <p:cNvSpPr txBox="1"/>
          <p:nvPr/>
        </p:nvSpPr>
        <p:spPr>
          <a:xfrm>
            <a:off x="7634162" y="4518524"/>
            <a:ext cx="2821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Volatilidad en los mercados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B943F0-EC8D-CA48-B685-F9FF9DA06BDA}"/>
              </a:ext>
            </a:extLst>
          </p:cNvPr>
          <p:cNvSpPr txBox="1"/>
          <p:nvPr/>
        </p:nvSpPr>
        <p:spPr>
          <a:xfrm>
            <a:off x="7674092" y="5269224"/>
            <a:ext cx="1626022" cy="40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Venezuela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5AFA76-5199-B84B-849A-A6C0109220A7}"/>
              </a:ext>
            </a:extLst>
          </p:cNvPr>
          <p:cNvSpPr txBox="1"/>
          <p:nvPr/>
        </p:nvSpPr>
        <p:spPr>
          <a:xfrm>
            <a:off x="7735345" y="5945157"/>
            <a:ext cx="1344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Corrupción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A5F108D-1AF6-6C45-8652-9F0C68A275F6}"/>
              </a:ext>
            </a:extLst>
          </p:cNvPr>
          <p:cNvSpPr txBox="1"/>
          <p:nvPr/>
        </p:nvSpPr>
        <p:spPr>
          <a:xfrm>
            <a:off x="7634162" y="2324272"/>
            <a:ext cx="178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Guerra comercial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4A83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040621B-8986-D24D-A15A-5EA9BC43B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076" y="5956434"/>
            <a:ext cx="400016" cy="40001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D90AA44-E65C-5441-A6B1-5A9994046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076" y="5236553"/>
            <a:ext cx="375565" cy="3755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78902B9-2108-B44D-B1C9-86ADA939F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76" y="4516671"/>
            <a:ext cx="375565" cy="37556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99017C9-480C-3947-BA5E-6A4808CFF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076" y="3772338"/>
            <a:ext cx="400016" cy="4000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9A0EE23-F552-C047-B6BF-A48DE40105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0076" y="2308123"/>
            <a:ext cx="375565" cy="37556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C45D260-BE59-5C4F-9656-AA6A69403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3618" y="5999154"/>
            <a:ext cx="400016" cy="40001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930A366-6A77-A34F-8626-2852374B9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3618" y="5331690"/>
            <a:ext cx="375565" cy="37556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B8B6C86-5192-4D46-81EB-5221FFBB71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3618" y="4635636"/>
            <a:ext cx="400016" cy="40001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7283E7B-28D5-BD45-9C41-8A15B7B410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3618" y="3996861"/>
            <a:ext cx="375565" cy="37556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DA9DF24-B906-F64D-B920-093DC79833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3618" y="3308973"/>
            <a:ext cx="375565" cy="37556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634336E-BD97-644C-AEAF-4DCCD34F37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0076" y="3028005"/>
            <a:ext cx="400016" cy="40001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5A2866E-ABC6-724C-AB35-D694EDF73E5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2138" y="2281949"/>
            <a:ext cx="400016" cy="40001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AB024C2-7778-CB44-A797-BE3922F3B9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>
            <a:off x="7183028" y="1323041"/>
            <a:ext cx="483532" cy="4835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B3DA68C-2B65-3044-8C12-CE54FC36E5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20965" y="1257441"/>
            <a:ext cx="528709" cy="5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EF1A3E-12AD-4C4C-A402-21E19613B7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B3ECC2-A76C-AF49-8E37-A7541AE02A62}"/>
              </a:ext>
            </a:extLst>
          </p:cNvPr>
          <p:cNvSpPr txBox="1"/>
          <p:nvPr/>
        </p:nvSpPr>
        <p:spPr>
          <a:xfrm>
            <a:off x="211986" y="151043"/>
            <a:ext cx="374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Indicadores Colombia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B3030D-1C78-5D4D-BB27-001D917B99AF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89E35F-3DA6-204B-8549-60C814B47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C13062C-629E-694A-83FA-1BC66F33ED0A}"/>
              </a:ext>
            </a:extLst>
          </p:cNvPr>
          <p:cNvSpPr/>
          <p:nvPr/>
        </p:nvSpPr>
        <p:spPr>
          <a:xfrm>
            <a:off x="6738008" y="1829447"/>
            <a:ext cx="11352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US$99.899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437C07A-9B1C-DF49-AB94-4153B8C3C662}"/>
              </a:ext>
            </a:extLst>
          </p:cNvPr>
          <p:cNvSpPr/>
          <p:nvPr/>
        </p:nvSpPr>
        <p:spPr>
          <a:xfrm>
            <a:off x="9711862" y="907991"/>
            <a:ext cx="13548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US$330.952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6CBA9D-3DC4-2A48-A547-7D6AB14A93A9}"/>
              </a:ext>
            </a:extLst>
          </p:cNvPr>
          <p:cNvSpPr txBox="1"/>
          <p:nvPr/>
        </p:nvSpPr>
        <p:spPr>
          <a:xfrm>
            <a:off x="8060155" y="2917405"/>
            <a:ext cx="190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Exportaciones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8840B30-57C2-F645-B2EF-592D8A8B9FF4}"/>
              </a:ext>
            </a:extLst>
          </p:cNvPr>
          <p:cNvCxnSpPr/>
          <p:nvPr/>
        </p:nvCxnSpPr>
        <p:spPr>
          <a:xfrm flipV="1">
            <a:off x="8241479" y="3396450"/>
            <a:ext cx="1616859" cy="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B0F1B5-274F-1B4E-A025-6EDA611E9F49}"/>
              </a:ext>
            </a:extLst>
          </p:cNvPr>
          <p:cNvSpPr/>
          <p:nvPr/>
        </p:nvSpPr>
        <p:spPr>
          <a:xfrm>
            <a:off x="6902040" y="3744744"/>
            <a:ext cx="11352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US$13.158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085142-B61D-C844-BD6C-96BD3C42B1EE}"/>
              </a:ext>
            </a:extLst>
          </p:cNvPr>
          <p:cNvSpPr/>
          <p:nvPr/>
        </p:nvSpPr>
        <p:spPr>
          <a:xfrm>
            <a:off x="8543484" y="3495859"/>
            <a:ext cx="8386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 x3.2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E46A8C-68F8-2149-8986-67CED3A58372}"/>
              </a:ext>
            </a:extLst>
          </p:cNvPr>
          <p:cNvSpPr txBox="1"/>
          <p:nvPr/>
        </p:nvSpPr>
        <p:spPr>
          <a:xfrm>
            <a:off x="6366702" y="973188"/>
            <a:ext cx="132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PIB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54C9BB-9E14-FA44-94CA-337D9D7D46DE}"/>
              </a:ext>
            </a:extLst>
          </p:cNvPr>
          <p:cNvSpPr/>
          <p:nvPr/>
        </p:nvSpPr>
        <p:spPr>
          <a:xfrm>
            <a:off x="199305" y="593921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14,5%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DA66BB0-90C6-E243-BD9D-92CDB746D712}"/>
              </a:ext>
            </a:extLst>
          </p:cNvPr>
          <p:cNvSpPr/>
          <p:nvPr/>
        </p:nvSpPr>
        <p:spPr>
          <a:xfrm>
            <a:off x="2213839" y="5129385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22,4%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273A7CB-4FE9-3D42-B4DA-0B4A3333D9CA}"/>
              </a:ext>
            </a:extLst>
          </p:cNvPr>
          <p:cNvSpPr/>
          <p:nvPr/>
        </p:nvSpPr>
        <p:spPr>
          <a:xfrm>
            <a:off x="188689" y="4647141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Inversión  (% PIB)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2A34C64-FE19-2C45-A980-B5DE75C901BA}"/>
              </a:ext>
            </a:extLst>
          </p:cNvPr>
          <p:cNvSpPr/>
          <p:nvPr/>
        </p:nvSpPr>
        <p:spPr>
          <a:xfrm>
            <a:off x="2564334" y="4648714"/>
            <a:ext cx="2368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IED US$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E1535DF-D31D-FF43-A7F3-24500F7E9E3A}"/>
              </a:ext>
            </a:extLst>
          </p:cNvPr>
          <p:cNvSpPr/>
          <p:nvPr/>
        </p:nvSpPr>
        <p:spPr>
          <a:xfrm>
            <a:off x="4983681" y="4766447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US$11.010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42EA5D-884C-374B-AB02-FDEF4A4C1E31}"/>
              </a:ext>
            </a:extLst>
          </p:cNvPr>
          <p:cNvSpPr/>
          <p:nvPr/>
        </p:nvSpPr>
        <p:spPr>
          <a:xfrm>
            <a:off x="3009287" y="5796787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US$2.436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861DF97-60F4-6248-9C3E-AE68D20F6E59}"/>
              </a:ext>
            </a:extLst>
          </p:cNvPr>
          <p:cNvSpPr/>
          <p:nvPr/>
        </p:nvSpPr>
        <p:spPr>
          <a:xfrm>
            <a:off x="8940913" y="1924345"/>
            <a:ext cx="8386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 x3.3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5CF455E-9461-5A4A-9B95-E16C5544DA8A}"/>
              </a:ext>
            </a:extLst>
          </p:cNvPr>
          <p:cNvSpPr/>
          <p:nvPr/>
        </p:nvSpPr>
        <p:spPr>
          <a:xfrm>
            <a:off x="3836279" y="4966724"/>
            <a:ext cx="8386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 x4,5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2C59E27-A3C5-1045-903D-AA45DA159FB0}"/>
              </a:ext>
            </a:extLst>
          </p:cNvPr>
          <p:cNvSpPr/>
          <p:nvPr/>
        </p:nvSpPr>
        <p:spPr>
          <a:xfrm>
            <a:off x="7187374" y="5333810"/>
            <a:ext cx="5645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55%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8CA1356-742F-4844-81AA-D404B4397613}"/>
              </a:ext>
            </a:extLst>
          </p:cNvPr>
          <p:cNvSpPr/>
          <p:nvPr/>
        </p:nvSpPr>
        <p:spPr>
          <a:xfrm>
            <a:off x="8659701" y="5874947"/>
            <a:ext cx="60625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27%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3B721F4-BBEB-0742-91FD-2A62959C96B5}"/>
              </a:ext>
            </a:extLst>
          </p:cNvPr>
          <p:cNvCxnSpPr/>
          <p:nvPr/>
        </p:nvCxnSpPr>
        <p:spPr>
          <a:xfrm>
            <a:off x="7952976" y="5707978"/>
            <a:ext cx="498023" cy="46246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63BCFB2-8687-594C-A64D-9072F60745D6}"/>
              </a:ext>
            </a:extLst>
          </p:cNvPr>
          <p:cNvSpPr/>
          <p:nvPr/>
        </p:nvSpPr>
        <p:spPr>
          <a:xfrm>
            <a:off x="360831" y="1796256"/>
            <a:ext cx="10294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US$2.479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8AB8B9E-A8BC-DE47-9E50-77ED780F8494}"/>
              </a:ext>
            </a:extLst>
          </p:cNvPr>
          <p:cNvSpPr/>
          <p:nvPr/>
        </p:nvSpPr>
        <p:spPr>
          <a:xfrm>
            <a:off x="3582787" y="876627"/>
            <a:ext cx="11208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US$6.641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3FB0FC1-E4E4-3A42-9553-606ED974754F}"/>
              </a:ext>
            </a:extLst>
          </p:cNvPr>
          <p:cNvSpPr txBox="1"/>
          <p:nvPr/>
        </p:nvSpPr>
        <p:spPr>
          <a:xfrm>
            <a:off x="2298830" y="2686353"/>
            <a:ext cx="190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Desempleo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BDB63119-CCF0-B84B-88A9-9F373EB05613}"/>
              </a:ext>
            </a:extLst>
          </p:cNvPr>
          <p:cNvCxnSpPr/>
          <p:nvPr/>
        </p:nvCxnSpPr>
        <p:spPr>
          <a:xfrm>
            <a:off x="1390280" y="3011912"/>
            <a:ext cx="1331333" cy="852689"/>
          </a:xfrm>
          <a:prstGeom prst="straightConnector1">
            <a:avLst/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54ED7E3-62CF-F948-81E9-3F9EBDD8E467}"/>
              </a:ext>
            </a:extLst>
          </p:cNvPr>
          <p:cNvSpPr/>
          <p:nvPr/>
        </p:nvSpPr>
        <p:spPr>
          <a:xfrm>
            <a:off x="667735" y="2777812"/>
            <a:ext cx="5645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15%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93F2270-5A90-CF44-9F0D-F688966B55F1}"/>
              </a:ext>
            </a:extLst>
          </p:cNvPr>
          <p:cNvSpPr txBox="1"/>
          <p:nvPr/>
        </p:nvSpPr>
        <p:spPr>
          <a:xfrm>
            <a:off x="267680" y="956372"/>
            <a:ext cx="167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PIB - cápita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68504D8-4D56-D64E-9817-F31596632CB4}"/>
              </a:ext>
            </a:extLst>
          </p:cNvPr>
          <p:cNvCxnSpPr/>
          <p:nvPr/>
        </p:nvCxnSpPr>
        <p:spPr>
          <a:xfrm>
            <a:off x="-29356" y="2636012"/>
            <a:ext cx="5400000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9089D99-07E3-964C-90B7-8087989601AE}"/>
              </a:ext>
            </a:extLst>
          </p:cNvPr>
          <p:cNvCxnSpPr/>
          <p:nvPr/>
        </p:nvCxnSpPr>
        <p:spPr>
          <a:xfrm>
            <a:off x="0" y="4552475"/>
            <a:ext cx="5400000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6455CF7-1740-2741-A35E-3D560CA13EC2}"/>
              </a:ext>
            </a:extLst>
          </p:cNvPr>
          <p:cNvSpPr/>
          <p:nvPr/>
        </p:nvSpPr>
        <p:spPr>
          <a:xfrm>
            <a:off x="2690466" y="1903978"/>
            <a:ext cx="8386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 x2.7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8B73206-0536-8041-8072-F41CB1410B61}"/>
              </a:ext>
            </a:extLst>
          </p:cNvPr>
          <p:cNvSpPr/>
          <p:nvPr/>
        </p:nvSpPr>
        <p:spPr>
          <a:xfrm>
            <a:off x="2895828" y="3686698"/>
            <a:ext cx="66396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9.7%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4927475-5A5E-C041-B4EB-7B477E0B1CD7}"/>
              </a:ext>
            </a:extLst>
          </p:cNvPr>
          <p:cNvSpPr/>
          <p:nvPr/>
        </p:nvSpPr>
        <p:spPr>
          <a:xfrm>
            <a:off x="3840565" y="1347711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Avenir Roman" panose="02000503020000020003" pitchFamily="2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D2F628D-E81E-3042-B275-4D3221F43A8B}"/>
              </a:ext>
            </a:extLst>
          </p:cNvPr>
          <p:cNvSpPr/>
          <p:nvPr/>
        </p:nvSpPr>
        <p:spPr>
          <a:xfrm>
            <a:off x="503429" y="2178062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A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3305A36-F577-6140-AE61-26217C1BE01C}"/>
              </a:ext>
            </a:extLst>
          </p:cNvPr>
          <p:cNvSpPr/>
          <p:nvPr/>
        </p:nvSpPr>
        <p:spPr>
          <a:xfrm>
            <a:off x="3874192" y="1346546"/>
            <a:ext cx="6527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10C56459-8F62-9842-A8F7-6CD43B5144E5}"/>
              </a:ext>
            </a:extLst>
          </p:cNvPr>
          <p:cNvSpPr/>
          <p:nvPr/>
        </p:nvSpPr>
        <p:spPr>
          <a:xfrm>
            <a:off x="590024" y="2186858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2000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0B3F704-A40F-4F46-B1DB-332F4CA14CD6}"/>
              </a:ext>
            </a:extLst>
          </p:cNvPr>
          <p:cNvSpPr/>
          <p:nvPr/>
        </p:nvSpPr>
        <p:spPr>
          <a:xfrm>
            <a:off x="10092772" y="1383155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996357-27CC-D04F-8421-FB2A4FCECC19}"/>
              </a:ext>
            </a:extLst>
          </p:cNvPr>
          <p:cNvSpPr/>
          <p:nvPr/>
        </p:nvSpPr>
        <p:spPr>
          <a:xfrm>
            <a:off x="10137198" y="1379999"/>
            <a:ext cx="6527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DA43F9D-E6D8-0042-894C-B8B85E9ABD63}"/>
              </a:ext>
            </a:extLst>
          </p:cNvPr>
          <p:cNvSpPr/>
          <p:nvPr/>
        </p:nvSpPr>
        <p:spPr>
          <a:xfrm>
            <a:off x="6945633" y="2180480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Avenir Roman" panose="02000503020000020003" pitchFamily="2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95B4FDB-48FC-094B-A745-62DAC396C5C9}"/>
              </a:ext>
            </a:extLst>
          </p:cNvPr>
          <p:cNvSpPr/>
          <p:nvPr/>
        </p:nvSpPr>
        <p:spPr>
          <a:xfrm>
            <a:off x="7011797" y="2206078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2000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15DB4E1-281B-C544-88EC-DBAAEAF27046}"/>
              </a:ext>
            </a:extLst>
          </p:cNvPr>
          <p:cNvSpPr/>
          <p:nvPr/>
        </p:nvSpPr>
        <p:spPr>
          <a:xfrm>
            <a:off x="2872629" y="4111775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FCA2C41-929E-5449-97F2-93F12B8163A5}"/>
              </a:ext>
            </a:extLst>
          </p:cNvPr>
          <p:cNvSpPr/>
          <p:nvPr/>
        </p:nvSpPr>
        <p:spPr>
          <a:xfrm>
            <a:off x="2919466" y="4110381"/>
            <a:ext cx="6527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7F159AA-2F8D-D946-A581-09393FCAFB80}"/>
              </a:ext>
            </a:extLst>
          </p:cNvPr>
          <p:cNvSpPr/>
          <p:nvPr/>
        </p:nvSpPr>
        <p:spPr>
          <a:xfrm>
            <a:off x="590024" y="3120453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B70ECE3-53F3-6F4D-A3BE-2C5C59C798B7}"/>
              </a:ext>
            </a:extLst>
          </p:cNvPr>
          <p:cNvSpPr/>
          <p:nvPr/>
        </p:nvSpPr>
        <p:spPr>
          <a:xfrm>
            <a:off x="633209" y="3126961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2000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E0E8D68-0DCD-AA41-B8C4-C4458C1AEEBE}"/>
              </a:ext>
            </a:extLst>
          </p:cNvPr>
          <p:cNvSpPr/>
          <p:nvPr/>
        </p:nvSpPr>
        <p:spPr>
          <a:xfrm>
            <a:off x="7121088" y="4110381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30EC41E-3F3A-5748-BF5D-7940DF40F3EB}"/>
              </a:ext>
            </a:extLst>
          </p:cNvPr>
          <p:cNvSpPr/>
          <p:nvPr/>
        </p:nvSpPr>
        <p:spPr>
          <a:xfrm>
            <a:off x="7177158" y="4133075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2000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90D29564-CE27-474B-A14B-6C4368079B83}"/>
              </a:ext>
            </a:extLst>
          </p:cNvPr>
          <p:cNvSpPr/>
          <p:nvPr/>
        </p:nvSpPr>
        <p:spPr>
          <a:xfrm>
            <a:off x="10033124" y="3726835"/>
            <a:ext cx="12378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 panose="020B0604020202020204" pitchFamily="34" charset="0"/>
              </a:rPr>
              <a:t>US$41.831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99DF1A6-9498-BF46-8B78-C33EDC5B1C4F}"/>
              </a:ext>
            </a:extLst>
          </p:cNvPr>
          <p:cNvSpPr/>
          <p:nvPr/>
        </p:nvSpPr>
        <p:spPr>
          <a:xfrm>
            <a:off x="10389292" y="4126945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E8E56849-7739-D84E-BF4D-E2EAA9B3D073}"/>
              </a:ext>
            </a:extLst>
          </p:cNvPr>
          <p:cNvSpPr/>
          <p:nvPr/>
        </p:nvSpPr>
        <p:spPr>
          <a:xfrm>
            <a:off x="10422920" y="4106552"/>
            <a:ext cx="6527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134F50F-7C0C-F44A-BCC2-6BE76364E7FB}"/>
              </a:ext>
            </a:extLst>
          </p:cNvPr>
          <p:cNvSpPr/>
          <p:nvPr/>
        </p:nvSpPr>
        <p:spPr>
          <a:xfrm>
            <a:off x="188689" y="6315567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4956D6F-317B-F540-A6DD-23837F8BFA60}"/>
              </a:ext>
            </a:extLst>
          </p:cNvPr>
          <p:cNvSpPr/>
          <p:nvPr/>
        </p:nvSpPr>
        <p:spPr>
          <a:xfrm>
            <a:off x="245212" y="6326838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2000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A6D5477-B4D4-6F47-9345-9298B25324BA}"/>
              </a:ext>
            </a:extLst>
          </p:cNvPr>
          <p:cNvSpPr/>
          <p:nvPr/>
        </p:nvSpPr>
        <p:spPr>
          <a:xfrm>
            <a:off x="2219500" y="5484199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36D3397-08E0-EE42-9B5E-91954D6F54D3}"/>
              </a:ext>
            </a:extLst>
          </p:cNvPr>
          <p:cNvSpPr/>
          <p:nvPr/>
        </p:nvSpPr>
        <p:spPr>
          <a:xfrm>
            <a:off x="2280129" y="5465474"/>
            <a:ext cx="6527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9953329-B64C-864B-88B6-1CC3EAB292FD}"/>
              </a:ext>
            </a:extLst>
          </p:cNvPr>
          <p:cNvSpPr/>
          <p:nvPr/>
        </p:nvSpPr>
        <p:spPr>
          <a:xfrm>
            <a:off x="5239794" y="5135779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Avenir Roman" panose="02000503020000020003" pitchFamily="2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99D11DF-47D4-A74A-BC18-DBAEFD0B1CAE}"/>
              </a:ext>
            </a:extLst>
          </p:cNvPr>
          <p:cNvSpPr/>
          <p:nvPr/>
        </p:nvSpPr>
        <p:spPr>
          <a:xfrm>
            <a:off x="5278253" y="5115724"/>
            <a:ext cx="6527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31C5BC08-EE18-274D-A369-348B6935D2FF}"/>
              </a:ext>
            </a:extLst>
          </p:cNvPr>
          <p:cNvSpPr/>
          <p:nvPr/>
        </p:nvSpPr>
        <p:spPr>
          <a:xfrm>
            <a:off x="3161143" y="6126724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39FCB5BA-1712-7F40-965D-E221122B6CC4}"/>
              </a:ext>
            </a:extLst>
          </p:cNvPr>
          <p:cNvSpPr/>
          <p:nvPr/>
        </p:nvSpPr>
        <p:spPr>
          <a:xfrm>
            <a:off x="3255862" y="6148235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2000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B49CC5A-0E33-2F47-BFA2-DA4FAD378BF2}"/>
              </a:ext>
            </a:extLst>
          </p:cNvPr>
          <p:cNvSpPr/>
          <p:nvPr/>
        </p:nvSpPr>
        <p:spPr>
          <a:xfrm>
            <a:off x="8568913" y="6271682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6FE2AAF5-13DC-404E-BE1E-412B1DAE28DA}"/>
              </a:ext>
            </a:extLst>
          </p:cNvPr>
          <p:cNvSpPr/>
          <p:nvPr/>
        </p:nvSpPr>
        <p:spPr>
          <a:xfrm>
            <a:off x="8600871" y="6243984"/>
            <a:ext cx="6527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40869FC-AAC8-AD42-B558-79F412CD8787}"/>
              </a:ext>
            </a:extLst>
          </p:cNvPr>
          <p:cNvSpPr/>
          <p:nvPr/>
        </p:nvSpPr>
        <p:spPr>
          <a:xfrm>
            <a:off x="7080345" y="5696888"/>
            <a:ext cx="720000" cy="360000"/>
          </a:xfrm>
          <a:prstGeom prst="rect">
            <a:avLst/>
          </a:prstGeom>
          <a:solidFill>
            <a:srgbClr val="52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7B8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E7466A0B-014F-9D44-ABB2-A8D2B253941B}"/>
              </a:ext>
            </a:extLst>
          </p:cNvPr>
          <p:cNvSpPr/>
          <p:nvPr/>
        </p:nvSpPr>
        <p:spPr>
          <a:xfrm>
            <a:off x="7136415" y="5693770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2000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6FE7D1FC-9D1C-9540-91B2-E5B32346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011" y="2900681"/>
            <a:ext cx="821120" cy="82112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91791392-D8C5-054B-92CD-C1CCE761E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635" y="3137995"/>
            <a:ext cx="516910" cy="51691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37D3F725-F339-144C-A45C-3737B8CCC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874" y="5259631"/>
            <a:ext cx="1124776" cy="1124776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35368934-384C-9E4C-B64A-F350809BA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1170" y="5133781"/>
            <a:ext cx="1081602" cy="1081602"/>
          </a:xfrm>
          <a:prstGeom prst="rect">
            <a:avLst/>
          </a:prstGeom>
        </p:spPr>
      </p:pic>
      <p:sp>
        <p:nvSpPr>
          <p:cNvPr id="67" name="Forma libre 66">
            <a:extLst>
              <a:ext uri="{FF2B5EF4-FFF2-40B4-BE49-F238E27FC236}">
                <a16:creationId xmlns:a16="http://schemas.microsoft.com/office/drawing/2014/main" id="{EF98B613-F8DF-844D-B245-6772FD6457C2}"/>
              </a:ext>
            </a:extLst>
          </p:cNvPr>
          <p:cNvSpPr/>
          <p:nvPr/>
        </p:nvSpPr>
        <p:spPr>
          <a:xfrm>
            <a:off x="1516638" y="1248119"/>
            <a:ext cx="1909600" cy="876762"/>
          </a:xfrm>
          <a:custGeom>
            <a:avLst/>
            <a:gdLst>
              <a:gd name="connsiteX0" fmla="*/ 0 w 1737360"/>
              <a:gd name="connsiteY0" fmla="*/ 522514 h 574765"/>
              <a:gd name="connsiteX1" fmla="*/ 391886 w 1737360"/>
              <a:gd name="connsiteY1" fmla="*/ 574765 h 574765"/>
              <a:gd name="connsiteX2" fmla="*/ 836023 w 1737360"/>
              <a:gd name="connsiteY2" fmla="*/ 522514 h 574765"/>
              <a:gd name="connsiteX3" fmla="*/ 1293223 w 1737360"/>
              <a:gd name="connsiteY3" fmla="*/ 339634 h 574765"/>
              <a:gd name="connsiteX4" fmla="*/ 1737360 w 1737360"/>
              <a:gd name="connsiteY4" fmla="*/ 0 h 5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" h="574765">
                <a:moveTo>
                  <a:pt x="0" y="522514"/>
                </a:moveTo>
                <a:cubicBezTo>
                  <a:pt x="126274" y="548639"/>
                  <a:pt x="252549" y="574765"/>
                  <a:pt x="391886" y="574765"/>
                </a:cubicBezTo>
                <a:cubicBezTo>
                  <a:pt x="531223" y="574765"/>
                  <a:pt x="685800" y="561702"/>
                  <a:pt x="836023" y="522514"/>
                </a:cubicBezTo>
                <a:cubicBezTo>
                  <a:pt x="986246" y="483326"/>
                  <a:pt x="1143000" y="426720"/>
                  <a:pt x="1293223" y="339634"/>
                </a:cubicBezTo>
                <a:cubicBezTo>
                  <a:pt x="1443446" y="252548"/>
                  <a:pt x="1639389" y="89263"/>
                  <a:pt x="1737360" y="0"/>
                </a:cubicBezTo>
              </a:path>
            </a:pathLst>
          </a:custGeom>
          <a:noFill/>
          <a:ln w="88900">
            <a:solidFill>
              <a:schemeClr val="bg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orma libre 67">
            <a:extLst>
              <a:ext uri="{FF2B5EF4-FFF2-40B4-BE49-F238E27FC236}">
                <a16:creationId xmlns:a16="http://schemas.microsoft.com/office/drawing/2014/main" id="{9D53F7EB-1069-CA47-96DD-0AC4D0F0D013}"/>
              </a:ext>
            </a:extLst>
          </p:cNvPr>
          <p:cNvSpPr/>
          <p:nvPr/>
        </p:nvSpPr>
        <p:spPr>
          <a:xfrm>
            <a:off x="7860803" y="1336679"/>
            <a:ext cx="1692940" cy="835108"/>
          </a:xfrm>
          <a:custGeom>
            <a:avLst/>
            <a:gdLst>
              <a:gd name="connsiteX0" fmla="*/ 0 w 1737360"/>
              <a:gd name="connsiteY0" fmla="*/ 522514 h 574765"/>
              <a:gd name="connsiteX1" fmla="*/ 391886 w 1737360"/>
              <a:gd name="connsiteY1" fmla="*/ 574765 h 574765"/>
              <a:gd name="connsiteX2" fmla="*/ 836023 w 1737360"/>
              <a:gd name="connsiteY2" fmla="*/ 522514 h 574765"/>
              <a:gd name="connsiteX3" fmla="*/ 1293223 w 1737360"/>
              <a:gd name="connsiteY3" fmla="*/ 339634 h 574765"/>
              <a:gd name="connsiteX4" fmla="*/ 1737360 w 1737360"/>
              <a:gd name="connsiteY4" fmla="*/ 0 h 5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60" h="574765">
                <a:moveTo>
                  <a:pt x="0" y="522514"/>
                </a:moveTo>
                <a:cubicBezTo>
                  <a:pt x="126274" y="548639"/>
                  <a:pt x="252549" y="574765"/>
                  <a:pt x="391886" y="574765"/>
                </a:cubicBezTo>
                <a:cubicBezTo>
                  <a:pt x="531223" y="574765"/>
                  <a:pt x="685800" y="561702"/>
                  <a:pt x="836023" y="522514"/>
                </a:cubicBezTo>
                <a:cubicBezTo>
                  <a:pt x="986246" y="483326"/>
                  <a:pt x="1143000" y="426720"/>
                  <a:pt x="1293223" y="339634"/>
                </a:cubicBezTo>
                <a:cubicBezTo>
                  <a:pt x="1443446" y="252548"/>
                  <a:pt x="1639389" y="89263"/>
                  <a:pt x="1737360" y="0"/>
                </a:cubicBezTo>
              </a:path>
            </a:pathLst>
          </a:custGeom>
          <a:noFill/>
          <a:ln w="88900">
            <a:solidFill>
              <a:schemeClr val="bg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F226D0EA-B293-DD4C-9C9C-1B28E9F4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362" y="2743164"/>
            <a:ext cx="1046432" cy="1046432"/>
          </a:xfrm>
          <a:prstGeom prst="rect">
            <a:avLst/>
          </a:prstGeom>
        </p:spPr>
      </p:pic>
      <p:pic>
        <p:nvPicPr>
          <p:cNvPr id="70" name="Picture 4" descr="Image result for PNG ODS">
            <a:extLst>
              <a:ext uri="{FF2B5EF4-FFF2-40B4-BE49-F238E27FC236}">
                <a16:creationId xmlns:a16="http://schemas.microsoft.com/office/drawing/2014/main" id="{3664BA66-7A31-C147-8660-86A495FC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686" y="4798542"/>
            <a:ext cx="896881" cy="8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EF74DE72-28FD-4C44-90A6-BDD093124C9E}"/>
              </a:ext>
            </a:extLst>
          </p:cNvPr>
          <p:cNvCxnSpPr/>
          <p:nvPr/>
        </p:nvCxnSpPr>
        <p:spPr>
          <a:xfrm>
            <a:off x="6822127" y="2636012"/>
            <a:ext cx="536987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590DEF0B-7B86-1B49-88AB-AFEA2131393D}"/>
              </a:ext>
            </a:extLst>
          </p:cNvPr>
          <p:cNvCxnSpPr/>
          <p:nvPr/>
        </p:nvCxnSpPr>
        <p:spPr>
          <a:xfrm>
            <a:off x="6945633" y="4629212"/>
            <a:ext cx="524636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4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FA77CB0-3C1D-E242-B5C4-0AA663FB6D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01476EC-6BE7-294E-8643-8E42C2A46458}"/>
              </a:ext>
            </a:extLst>
          </p:cNvPr>
          <p:cNvSpPr txBox="1"/>
          <p:nvPr/>
        </p:nvSpPr>
        <p:spPr>
          <a:xfrm>
            <a:off x="323856" y="242536"/>
            <a:ext cx="574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Colombia: Crecimiento económico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5FBF7F-D030-584B-9FA8-3A9EE804B1DF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8C823E-6A7B-DA4E-8178-E397C23D3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A06809-3B9D-E547-8EFB-0F797C70B5FE}"/>
              </a:ext>
            </a:extLst>
          </p:cNvPr>
          <p:cNvSpPr txBox="1"/>
          <p:nvPr/>
        </p:nvSpPr>
        <p:spPr>
          <a:xfrm>
            <a:off x="419778" y="6458028"/>
            <a:ext cx="153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DANE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627106-293D-0545-BF1E-E7ED1756FB24}"/>
              </a:ext>
            </a:extLst>
          </p:cNvPr>
          <p:cNvSpPr txBox="1"/>
          <p:nvPr/>
        </p:nvSpPr>
        <p:spPr>
          <a:xfrm>
            <a:off x="323856" y="827993"/>
            <a:ext cx="214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37CA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PIB trimestral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A980069-134B-384A-8C08-DB5764C86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9113"/>
              </p:ext>
            </p:extLst>
          </p:nvPr>
        </p:nvGraphicFramePr>
        <p:xfrm>
          <a:off x="1790311" y="530678"/>
          <a:ext cx="8558893" cy="579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6063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B53B1E-62B0-A742-9639-241E2BD22B99}"/>
              </a:ext>
            </a:extLst>
          </p:cNvPr>
          <p:cNvSpPr/>
          <p:nvPr/>
        </p:nvSpPr>
        <p:spPr>
          <a:xfrm>
            <a:off x="-28420" y="2737"/>
            <a:ext cx="12192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030516-A71F-6446-8CF9-8B8D29A16CBE}"/>
              </a:ext>
            </a:extLst>
          </p:cNvPr>
          <p:cNvSpPr txBox="1"/>
          <p:nvPr/>
        </p:nvSpPr>
        <p:spPr>
          <a:xfrm>
            <a:off x="323856" y="242536"/>
            <a:ext cx="574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PIB: semáforo económico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20FCA3-B17D-4843-A54A-CACFF52E1349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E2BA07-57D5-ED45-A30B-2554D5CB3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99E8FB-6BC5-6F40-BE9D-239DC00D0340}"/>
              </a:ext>
            </a:extLst>
          </p:cNvPr>
          <p:cNvSpPr txBox="1"/>
          <p:nvPr/>
        </p:nvSpPr>
        <p:spPr>
          <a:xfrm>
            <a:off x="419778" y="6458028"/>
            <a:ext cx="153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DANE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CDDFF3-1DB3-5244-9537-76CC51CC44F3}"/>
              </a:ext>
            </a:extLst>
          </p:cNvPr>
          <p:cNvSpPr txBox="1"/>
          <p:nvPr/>
        </p:nvSpPr>
        <p:spPr>
          <a:xfrm>
            <a:off x="323856" y="744274"/>
            <a:ext cx="250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37CA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Primer trimestre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45ABECB-989E-3942-B418-64905535F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595806"/>
              </p:ext>
            </p:extLst>
          </p:nvPr>
        </p:nvGraphicFramePr>
        <p:xfrm>
          <a:off x="380069" y="1539818"/>
          <a:ext cx="1918800" cy="209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F0385E8-C4FF-BC4F-97C1-ABFFC3D0A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857167"/>
              </p:ext>
            </p:extLst>
          </p:nvPr>
        </p:nvGraphicFramePr>
        <p:xfrm>
          <a:off x="2290927" y="1537897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39BF500-4501-6D43-89BA-0B3240D99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763013"/>
              </p:ext>
            </p:extLst>
          </p:nvPr>
        </p:nvGraphicFramePr>
        <p:xfrm>
          <a:off x="4201785" y="1534059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0924E20-B01C-444D-9785-C8C98876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753211"/>
              </p:ext>
            </p:extLst>
          </p:nvPr>
        </p:nvGraphicFramePr>
        <p:xfrm>
          <a:off x="6112643" y="1532140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5A0C5F0-AB22-3345-96F4-322635E0A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887255"/>
              </p:ext>
            </p:extLst>
          </p:nvPr>
        </p:nvGraphicFramePr>
        <p:xfrm>
          <a:off x="8023501" y="1530221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7284BB2-E02B-9F4F-9DC9-B59CF57B1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485341"/>
              </p:ext>
            </p:extLst>
          </p:nvPr>
        </p:nvGraphicFramePr>
        <p:xfrm>
          <a:off x="9934360" y="1535978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4FA62F2-3531-3643-953E-BD0D94000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586743"/>
              </p:ext>
            </p:extLst>
          </p:nvPr>
        </p:nvGraphicFramePr>
        <p:xfrm>
          <a:off x="356244" y="4075503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E5A5DEE-0B14-1347-99BB-83038D35B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00620"/>
              </p:ext>
            </p:extLst>
          </p:nvPr>
        </p:nvGraphicFramePr>
        <p:xfrm>
          <a:off x="2271867" y="4067359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9015435-194A-0F41-B910-899DA16E3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047183"/>
              </p:ext>
            </p:extLst>
          </p:nvPr>
        </p:nvGraphicFramePr>
        <p:xfrm>
          <a:off x="4187490" y="4091791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49E72E5-2F08-054D-8008-B300FA18D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448169"/>
              </p:ext>
            </p:extLst>
          </p:nvPr>
        </p:nvGraphicFramePr>
        <p:xfrm>
          <a:off x="6103113" y="4083647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1BE8883-3142-284A-945F-469BDAC1C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055535"/>
              </p:ext>
            </p:extLst>
          </p:nvPr>
        </p:nvGraphicFramePr>
        <p:xfrm>
          <a:off x="8018736" y="4099934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97FBF8EF-593C-384B-94E8-211211657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507156"/>
              </p:ext>
            </p:extLst>
          </p:nvPr>
        </p:nvGraphicFramePr>
        <p:xfrm>
          <a:off x="9934360" y="4059215"/>
          <a:ext cx="1918800" cy="20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5DB6591-38BD-974F-9FAB-6AB385FE22FC}"/>
              </a:ext>
            </a:extLst>
          </p:cNvPr>
          <p:cNvCxnSpPr>
            <a:cxnSpLocks/>
          </p:cNvCxnSpPr>
          <p:nvPr/>
        </p:nvCxnSpPr>
        <p:spPr>
          <a:xfrm flipV="1">
            <a:off x="420309" y="1351897"/>
            <a:ext cx="11402918" cy="780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AA0F03C-0E39-D04E-8860-0B0C134D230D}"/>
              </a:ext>
            </a:extLst>
          </p:cNvPr>
          <p:cNvCxnSpPr>
            <a:cxnSpLocks/>
          </p:cNvCxnSpPr>
          <p:nvPr/>
        </p:nvCxnSpPr>
        <p:spPr>
          <a:xfrm>
            <a:off x="419778" y="6404303"/>
            <a:ext cx="114119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8791E0B-1540-8C4A-AF73-925F2A51369A}"/>
              </a:ext>
            </a:extLst>
          </p:cNvPr>
          <p:cNvCxnSpPr>
            <a:cxnSpLocks/>
          </p:cNvCxnSpPr>
          <p:nvPr/>
        </p:nvCxnSpPr>
        <p:spPr>
          <a:xfrm>
            <a:off x="419778" y="3877758"/>
            <a:ext cx="114063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81FDEB6-42DA-854D-A7B5-F10864957D47}"/>
              </a:ext>
            </a:extLst>
          </p:cNvPr>
          <p:cNvCxnSpPr>
            <a:cxnSpLocks/>
          </p:cNvCxnSpPr>
          <p:nvPr/>
        </p:nvCxnSpPr>
        <p:spPr>
          <a:xfrm>
            <a:off x="419778" y="1351214"/>
            <a:ext cx="8482" cy="50530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88E5AA2-A375-AC40-9F4B-727C7456DE52}"/>
              </a:ext>
            </a:extLst>
          </p:cNvPr>
          <p:cNvCxnSpPr>
            <a:cxnSpLocks/>
          </p:cNvCxnSpPr>
          <p:nvPr/>
        </p:nvCxnSpPr>
        <p:spPr>
          <a:xfrm>
            <a:off x="2281795" y="1354394"/>
            <a:ext cx="8482" cy="50530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5E0B4DC-A9F7-F845-8C9A-43FFB6C771C6}"/>
              </a:ext>
            </a:extLst>
          </p:cNvPr>
          <p:cNvCxnSpPr>
            <a:cxnSpLocks/>
          </p:cNvCxnSpPr>
          <p:nvPr/>
        </p:nvCxnSpPr>
        <p:spPr>
          <a:xfrm>
            <a:off x="4210251" y="1359554"/>
            <a:ext cx="8482" cy="50530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6E566B13-E88C-A94E-B400-E64BC3EC2243}"/>
              </a:ext>
            </a:extLst>
          </p:cNvPr>
          <p:cNvCxnSpPr>
            <a:cxnSpLocks/>
          </p:cNvCxnSpPr>
          <p:nvPr/>
        </p:nvCxnSpPr>
        <p:spPr>
          <a:xfrm>
            <a:off x="6059098" y="1368033"/>
            <a:ext cx="8482" cy="50530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2FF695A-1CB8-7B46-8B91-A2A057AE6617}"/>
              </a:ext>
            </a:extLst>
          </p:cNvPr>
          <p:cNvCxnSpPr>
            <a:cxnSpLocks/>
          </p:cNvCxnSpPr>
          <p:nvPr/>
        </p:nvCxnSpPr>
        <p:spPr>
          <a:xfrm>
            <a:off x="7980026" y="1355459"/>
            <a:ext cx="8482" cy="50530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FE9222DE-D390-BB46-8C72-AE294B2BF7FB}"/>
              </a:ext>
            </a:extLst>
          </p:cNvPr>
          <p:cNvCxnSpPr>
            <a:cxnSpLocks/>
          </p:cNvCxnSpPr>
          <p:nvPr/>
        </p:nvCxnSpPr>
        <p:spPr>
          <a:xfrm>
            <a:off x="9901715" y="1349522"/>
            <a:ext cx="8482" cy="50530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95F2E8B-FF28-8E4D-9882-62EB7066C2B2}"/>
              </a:ext>
            </a:extLst>
          </p:cNvPr>
          <p:cNvCxnSpPr>
            <a:cxnSpLocks/>
          </p:cNvCxnSpPr>
          <p:nvPr/>
        </p:nvCxnSpPr>
        <p:spPr>
          <a:xfrm>
            <a:off x="11823227" y="1352397"/>
            <a:ext cx="8482" cy="50530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8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6F6EBF0-832E-FA46-94B9-079B7855D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D65E3B-EB6B-594B-88BE-88DFABB3F83F}"/>
              </a:ext>
            </a:extLst>
          </p:cNvPr>
          <p:cNvSpPr txBox="1"/>
          <p:nvPr/>
        </p:nvSpPr>
        <p:spPr>
          <a:xfrm>
            <a:off x="197698" y="236768"/>
            <a:ext cx="5074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Colombia: PIB Total e Inversión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A632BC-10B5-EB42-BB37-FC5CB195BFBC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6461D5-6EFE-D248-8CE9-5F4283EE4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992FF4F-6C61-E048-8DF8-A0D680E04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655897"/>
              </p:ext>
            </p:extLst>
          </p:nvPr>
        </p:nvGraphicFramePr>
        <p:xfrm>
          <a:off x="809625" y="13684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3985FB6-5710-F34A-9964-990EB8E5B651}"/>
              </a:ext>
            </a:extLst>
          </p:cNvPr>
          <p:cNvSpPr txBox="1"/>
          <p:nvPr/>
        </p:nvSpPr>
        <p:spPr>
          <a:xfrm>
            <a:off x="419778" y="6458028"/>
            <a:ext cx="153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DANE</a:t>
            </a:r>
          </a:p>
        </p:txBody>
      </p:sp>
    </p:spTree>
    <p:extLst>
      <p:ext uri="{BB962C8B-B14F-4D97-AF65-F5344CB8AC3E}">
        <p14:creationId xmlns:p14="http://schemas.microsoft.com/office/powerpoint/2010/main" val="71519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F61453-A449-9D47-B522-7C9E855AA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1FCA6F-6B36-AD47-A934-4BD7170D0D1B}"/>
              </a:ext>
            </a:extLst>
          </p:cNvPr>
          <p:cNvSpPr txBox="1"/>
          <p:nvPr/>
        </p:nvSpPr>
        <p:spPr>
          <a:xfrm>
            <a:off x="197698" y="236768"/>
            <a:ext cx="821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Inversión juega un papel importante en el crecimiento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D026B2-9FD7-2146-AC6D-F704AB442206}"/>
              </a:ext>
            </a:extLst>
          </p:cNvPr>
          <p:cNvSpPr txBox="1"/>
          <p:nvPr/>
        </p:nvSpPr>
        <p:spPr>
          <a:xfrm>
            <a:off x="10355830" y="6429452"/>
            <a:ext cx="166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@BruceMacMaster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9EBD64-435A-014F-97BF-554DC1583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58" t="6459" r="9357" b="24855"/>
          <a:stretch/>
        </p:blipFill>
        <p:spPr>
          <a:xfrm>
            <a:off x="10133423" y="6514146"/>
            <a:ext cx="279088" cy="2252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8EF266-BD7E-E543-9FB9-23051FCE02BB}"/>
              </a:ext>
            </a:extLst>
          </p:cNvPr>
          <p:cNvSpPr txBox="1"/>
          <p:nvPr/>
        </p:nvSpPr>
        <p:spPr>
          <a:xfrm>
            <a:off x="419778" y="6458028"/>
            <a:ext cx="153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Fuente: EOIC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C3BD0B1-95DE-2D41-A429-655C5FBFE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564431"/>
              </p:ext>
            </p:extLst>
          </p:nvPr>
        </p:nvGraphicFramePr>
        <p:xfrm>
          <a:off x="1438413" y="872647"/>
          <a:ext cx="8974098" cy="551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706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720</Words>
  <Application>Microsoft Macintosh PowerPoint</Application>
  <PresentationFormat>Panorámica</PresentationFormat>
  <Paragraphs>286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Avenir Roman</vt:lpstr>
      <vt:lpstr>Calibri</vt:lpstr>
      <vt:lpstr>Calibri Light</vt:lpstr>
      <vt:lpstr>Roboto</vt:lpstr>
      <vt:lpstr>Verdana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Pelaez Campo</dc:creator>
  <cp:lastModifiedBy>Camila Pelaez Campo</cp:lastModifiedBy>
  <cp:revision>63</cp:revision>
  <dcterms:created xsi:type="dcterms:W3CDTF">2019-08-27T12:23:29Z</dcterms:created>
  <dcterms:modified xsi:type="dcterms:W3CDTF">2019-08-27T21:55:04Z</dcterms:modified>
</cp:coreProperties>
</file>