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363" r:id="rId5"/>
    <p:sldId id="287" r:id="rId6"/>
    <p:sldId id="495" r:id="rId7"/>
    <p:sldId id="488" r:id="rId8"/>
    <p:sldId id="489" r:id="rId9"/>
    <p:sldId id="288" r:id="rId10"/>
    <p:sldId id="492" r:id="rId11"/>
    <p:sldId id="494" r:id="rId12"/>
    <p:sldId id="394" r:id="rId13"/>
    <p:sldId id="496" r:id="rId14"/>
    <p:sldId id="350" r:id="rId15"/>
    <p:sldId id="497" r:id="rId16"/>
    <p:sldId id="493" r:id="rId17"/>
  </p:sldIdLst>
  <p:sldSz cx="12192000" cy="6858000"/>
  <p:notesSz cx="7010400" cy="92964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2"/>
    <a:srgbClr val="009368"/>
    <a:srgbClr val="A9A9A7"/>
    <a:srgbClr val="E3E3E0"/>
    <a:srgbClr val="A4A59F"/>
    <a:srgbClr val="6F9856"/>
    <a:srgbClr val="395F9B"/>
    <a:srgbClr val="239368"/>
    <a:srgbClr val="6699FF"/>
    <a:srgbClr val="CBD7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01" autoAdjust="0"/>
    <p:restoredTop sz="94483" autoAdjust="0"/>
  </p:normalViewPr>
  <p:slideViewPr>
    <p:cSldViewPr snapToGrid="0" snapToObjects="1">
      <p:cViewPr varScale="1">
        <p:scale>
          <a:sx n="82" d="100"/>
          <a:sy n="82" d="100"/>
        </p:scale>
        <p:origin x="39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enny\Downloads\20200809%20Departamento%20de%20Bol&#237;va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inagriculturaco-my.sharepoint.com/personal/jenny_parra_minagricultura_gov_co/Documents/Unidad%20de%20An&#225;lisis%20Sectoriales/20200809%20Departamento%20de%20Bol&#237;va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enny\Downloads\BOLIVA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enny\Downloads\BOLIVAR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enny\Downloads\BOLIVAR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enny\Downloads\BOLIVAR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minagriculturaco-my.sharepoint.com/personal/jenny_parra_minagricultura_gov_co/Documents/Unidad%20de%20An&#225;lisis%20Sectoriales/BOLIVAR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minagriculturaco-my.sharepoint.com/personal/jenny_parra_minagricultura_gov_co/Documents/Unidad%20de%20An&#225;lisis%20Sectoriales/20200809%20Departamento%20de%20Bol&#237;var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192212984549108E-2"/>
          <c:y val="4.8916718564448382E-2"/>
          <c:w val="0.94280778701545087"/>
          <c:h val="0.895445810169910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Actividades!$C$2</c:f>
              <c:strCache>
                <c:ptCount val="1"/>
                <c:pt idx="0">
                  <c:v>Actividades artísticas, de entretenimiento, recreacíón y dentro de los hogares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Actividades!$D$1:$E$1</c:f>
              <c:strCache>
                <c:ptCount val="2"/>
                <c:pt idx="0">
                  <c:v>Total nacional</c:v>
                </c:pt>
                <c:pt idx="1">
                  <c:v>Bolívar</c:v>
                </c:pt>
              </c:strCache>
            </c:strRef>
          </c:cat>
          <c:val>
            <c:numRef>
              <c:f>Actividades!$D$2:$E$2</c:f>
              <c:numCache>
                <c:formatCode>0.00</c:formatCode>
                <c:ptCount val="2"/>
                <c:pt idx="0" formatCode="General">
                  <c:v>2.4500000000000002</c:v>
                </c:pt>
                <c:pt idx="1">
                  <c:v>1.4422190071272916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77-457F-8C5E-360567575BBF}"/>
            </c:ext>
          </c:extLst>
        </c:ser>
        <c:ser>
          <c:idx val="1"/>
          <c:order val="1"/>
          <c:tx>
            <c:strRef>
              <c:f>Actividades!$C$3</c:f>
              <c:strCache>
                <c:ptCount val="1"/>
                <c:pt idx="0">
                  <c:v>Información y comunicaciones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Actividades!$D$1:$E$1</c:f>
              <c:strCache>
                <c:ptCount val="2"/>
                <c:pt idx="0">
                  <c:v>Total nacional</c:v>
                </c:pt>
                <c:pt idx="1">
                  <c:v>Bolívar</c:v>
                </c:pt>
              </c:strCache>
            </c:strRef>
          </c:cat>
          <c:val>
            <c:numRef>
              <c:f>Actividades!$D$3:$E$3</c:f>
              <c:numCache>
                <c:formatCode>0.00</c:formatCode>
                <c:ptCount val="2"/>
                <c:pt idx="0" formatCode="General">
                  <c:v>2.86</c:v>
                </c:pt>
                <c:pt idx="1">
                  <c:v>1.9113507978278992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77-457F-8C5E-360567575BBF}"/>
            </c:ext>
          </c:extLst>
        </c:ser>
        <c:ser>
          <c:idx val="2"/>
          <c:order val="2"/>
          <c:tx>
            <c:strRef>
              <c:f>Actividades!$C$4</c:f>
              <c:strCache>
                <c:ptCount val="1"/>
                <c:pt idx="0">
                  <c:v>Actividades financieras y de seguros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Actividades!$D$1:$E$1</c:f>
              <c:strCache>
                <c:ptCount val="2"/>
                <c:pt idx="0">
                  <c:v>Total nacional</c:v>
                </c:pt>
                <c:pt idx="1">
                  <c:v>Bolívar</c:v>
                </c:pt>
              </c:strCache>
            </c:strRef>
          </c:cat>
          <c:val>
            <c:numRef>
              <c:f>Actividades!$D$4:$E$4</c:f>
              <c:numCache>
                <c:formatCode>0.00</c:formatCode>
                <c:ptCount val="2"/>
                <c:pt idx="0" formatCode="General">
                  <c:v>4.57</c:v>
                </c:pt>
                <c:pt idx="1">
                  <c:v>2.3373544191705302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77-457F-8C5E-360567575BBF}"/>
            </c:ext>
          </c:extLst>
        </c:ser>
        <c:ser>
          <c:idx val="3"/>
          <c:order val="3"/>
          <c:tx>
            <c:strRef>
              <c:f>Actividades!$C$5</c:f>
              <c:strCache>
                <c:ptCount val="1"/>
                <c:pt idx="0">
                  <c:v>Explotación de minas y canteras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Actividades!$D$1:$E$1</c:f>
              <c:strCache>
                <c:ptCount val="2"/>
                <c:pt idx="0">
                  <c:v>Total nacional</c:v>
                </c:pt>
                <c:pt idx="1">
                  <c:v>Bolívar</c:v>
                </c:pt>
              </c:strCache>
            </c:strRef>
          </c:cat>
          <c:val>
            <c:numRef>
              <c:f>Actividades!$D$5:$E$5</c:f>
              <c:numCache>
                <c:formatCode>0.00</c:formatCode>
                <c:ptCount val="2"/>
                <c:pt idx="0" formatCode="General">
                  <c:v>5.01</c:v>
                </c:pt>
                <c:pt idx="1">
                  <c:v>2.3431525630320067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177-457F-8C5E-360567575BBF}"/>
            </c:ext>
          </c:extLst>
        </c:ser>
        <c:ser>
          <c:idx val="4"/>
          <c:order val="4"/>
          <c:tx>
            <c:strRef>
              <c:f>Actividades!$C$6</c:f>
              <c:strCache>
                <c:ptCount val="1"/>
                <c:pt idx="0">
                  <c:v>Servicios públicos y saneamiento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Actividades!$D$1:$E$1</c:f>
              <c:strCache>
                <c:ptCount val="2"/>
                <c:pt idx="0">
                  <c:v>Total nacional</c:v>
                </c:pt>
                <c:pt idx="1">
                  <c:v>Bolívar</c:v>
                </c:pt>
              </c:strCache>
            </c:strRef>
          </c:cat>
          <c:val>
            <c:numRef>
              <c:f>Actividades!$D$6:$E$6</c:f>
              <c:numCache>
                <c:formatCode>0.00</c:formatCode>
                <c:ptCount val="2"/>
                <c:pt idx="0" formatCode="General">
                  <c:v>3.04</c:v>
                </c:pt>
                <c:pt idx="1">
                  <c:v>2.7131461619528254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77-457F-8C5E-360567575BBF}"/>
            </c:ext>
          </c:extLst>
        </c:ser>
        <c:ser>
          <c:idx val="5"/>
          <c:order val="5"/>
          <c:tx>
            <c:strRef>
              <c:f>Actividades!$C$7</c:f>
              <c:strCache>
                <c:ptCount val="1"/>
                <c:pt idx="0">
                  <c:v>Agricultura, ganadería, caza, silvicultura y pesca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Actividades!$D$1:$E$1</c:f>
              <c:strCache>
                <c:ptCount val="2"/>
                <c:pt idx="0">
                  <c:v>Total nacional</c:v>
                </c:pt>
                <c:pt idx="1">
                  <c:v>Bolívar</c:v>
                </c:pt>
              </c:strCache>
            </c:strRef>
          </c:cat>
          <c:val>
            <c:numRef>
              <c:f>Actividades!$D$7:$E$7</c:f>
              <c:numCache>
                <c:formatCode>0.00</c:formatCode>
                <c:ptCount val="2"/>
                <c:pt idx="0" formatCode="General">
                  <c:v>6.26</c:v>
                </c:pt>
                <c:pt idx="1">
                  <c:v>4.3605837917287831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177-457F-8C5E-360567575BBF}"/>
            </c:ext>
          </c:extLst>
        </c:ser>
        <c:ser>
          <c:idx val="6"/>
          <c:order val="6"/>
          <c:tx>
            <c:strRef>
              <c:f>Actividades!$C$8</c:f>
              <c:strCache>
                <c:ptCount val="1"/>
                <c:pt idx="0">
                  <c:v>Actividades inmobiliarias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Actividades!$D$1:$E$1</c:f>
              <c:strCache>
                <c:ptCount val="2"/>
                <c:pt idx="0">
                  <c:v>Total nacional</c:v>
                </c:pt>
                <c:pt idx="1">
                  <c:v>Bolívar</c:v>
                </c:pt>
              </c:strCache>
            </c:strRef>
          </c:cat>
          <c:val>
            <c:numRef>
              <c:f>Actividades!$D$8:$E$8</c:f>
              <c:numCache>
                <c:formatCode>0.00</c:formatCode>
                <c:ptCount val="2"/>
                <c:pt idx="0" formatCode="General">
                  <c:v>8.9600000000000009</c:v>
                </c:pt>
                <c:pt idx="1">
                  <c:v>6.5071543103418561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177-457F-8C5E-360567575BBF}"/>
            </c:ext>
          </c:extLst>
        </c:ser>
        <c:ser>
          <c:idx val="7"/>
          <c:order val="7"/>
          <c:tx>
            <c:strRef>
              <c:f>Actividades!$C$9</c:f>
              <c:strCache>
                <c:ptCount val="1"/>
                <c:pt idx="0">
                  <c:v>Actividades profesionales y servicios de apoyo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Actividades!$D$1:$E$1</c:f>
              <c:strCache>
                <c:ptCount val="2"/>
                <c:pt idx="0">
                  <c:v>Total nacional</c:v>
                </c:pt>
                <c:pt idx="1">
                  <c:v>Bolívar</c:v>
                </c:pt>
              </c:strCache>
            </c:strRef>
          </c:cat>
          <c:val>
            <c:numRef>
              <c:f>Actividades!$D$9:$E$9</c:f>
              <c:numCache>
                <c:formatCode>0.00</c:formatCode>
                <c:ptCount val="2"/>
                <c:pt idx="0" formatCode="General">
                  <c:v>6.91</c:v>
                </c:pt>
                <c:pt idx="1">
                  <c:v>6.7893128439202712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177-457F-8C5E-360567575BBF}"/>
            </c:ext>
          </c:extLst>
        </c:ser>
        <c:ser>
          <c:idx val="8"/>
          <c:order val="8"/>
          <c:tx>
            <c:strRef>
              <c:f>Actividades!$C$10</c:f>
              <c:strCache>
                <c:ptCount val="1"/>
                <c:pt idx="0">
                  <c:v>Construcción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Actividades!$D$1:$E$1</c:f>
              <c:strCache>
                <c:ptCount val="2"/>
                <c:pt idx="0">
                  <c:v>Total nacional</c:v>
                </c:pt>
                <c:pt idx="1">
                  <c:v>Bolívar</c:v>
                </c:pt>
              </c:strCache>
            </c:strRef>
          </c:cat>
          <c:val>
            <c:numRef>
              <c:f>Actividades!$D$10:$E$10</c:f>
              <c:numCache>
                <c:formatCode>0.00</c:formatCode>
                <c:ptCount val="2"/>
                <c:pt idx="0" formatCode="General">
                  <c:v>6.87</c:v>
                </c:pt>
                <c:pt idx="1">
                  <c:v>10.320385730526588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77-457F-8C5E-360567575BBF}"/>
            </c:ext>
          </c:extLst>
        </c:ser>
        <c:ser>
          <c:idx val="9"/>
          <c:order val="9"/>
          <c:tx>
            <c:strRef>
              <c:f>Actividades!$C$11</c:f>
              <c:strCache>
                <c:ptCount val="1"/>
                <c:pt idx="0">
                  <c:v>Impuestos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Actividades!$D$1:$E$1</c:f>
              <c:strCache>
                <c:ptCount val="2"/>
                <c:pt idx="0">
                  <c:v>Total nacional</c:v>
                </c:pt>
                <c:pt idx="1">
                  <c:v>Bolívar</c:v>
                </c:pt>
              </c:strCache>
            </c:strRef>
          </c:cat>
          <c:val>
            <c:numRef>
              <c:f>Actividades!$D$11:$E$11</c:f>
              <c:numCache>
                <c:formatCode>0.00</c:formatCode>
                <c:ptCount val="2"/>
                <c:pt idx="0" formatCode="General">
                  <c:v>9.23</c:v>
                </c:pt>
                <c:pt idx="1">
                  <c:v>11.156034121980511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177-457F-8C5E-360567575BBF}"/>
            </c:ext>
          </c:extLst>
        </c:ser>
        <c:ser>
          <c:idx val="10"/>
          <c:order val="10"/>
          <c:tx>
            <c:strRef>
              <c:f>Actividades!$C$12</c:f>
              <c:strCache>
                <c:ptCount val="1"/>
                <c:pt idx="0">
                  <c:v>Industria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Actividades!$D$1:$E$1</c:f>
              <c:strCache>
                <c:ptCount val="2"/>
                <c:pt idx="0">
                  <c:v>Total nacional</c:v>
                </c:pt>
                <c:pt idx="1">
                  <c:v>Bolívar</c:v>
                </c:pt>
              </c:strCache>
            </c:strRef>
          </c:cat>
          <c:val>
            <c:numRef>
              <c:f>Actividades!$D$12:$E$12</c:f>
              <c:numCache>
                <c:formatCode>0.00</c:formatCode>
                <c:ptCount val="2"/>
                <c:pt idx="0" formatCode="General">
                  <c:v>12.06</c:v>
                </c:pt>
                <c:pt idx="1">
                  <c:v>15.781622329582859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177-457F-8C5E-360567575BBF}"/>
            </c:ext>
          </c:extLst>
        </c:ser>
        <c:ser>
          <c:idx val="11"/>
          <c:order val="11"/>
          <c:tx>
            <c:strRef>
              <c:f>Actividades!$C$13</c:f>
              <c:strCache>
                <c:ptCount val="1"/>
                <c:pt idx="0">
                  <c:v>Adminsitración pública, educación, salud y servicios sociales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Actividades!$D$1:$E$1</c:f>
              <c:strCache>
                <c:ptCount val="2"/>
                <c:pt idx="0">
                  <c:v>Total nacional</c:v>
                </c:pt>
                <c:pt idx="1">
                  <c:v>Bolívar</c:v>
                </c:pt>
              </c:strCache>
            </c:strRef>
          </c:cat>
          <c:val>
            <c:numRef>
              <c:f>Actividades!$D$13:$E$13</c:f>
              <c:numCache>
                <c:formatCode>0.00</c:formatCode>
                <c:ptCount val="2"/>
                <c:pt idx="0" formatCode="General">
                  <c:v>14.73</c:v>
                </c:pt>
                <c:pt idx="1">
                  <c:v>17.115653899109535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177-457F-8C5E-360567575BBF}"/>
            </c:ext>
          </c:extLst>
        </c:ser>
        <c:ser>
          <c:idx val="12"/>
          <c:order val="12"/>
          <c:tx>
            <c:strRef>
              <c:f>Actividades!$C$14</c:f>
              <c:strCache>
                <c:ptCount val="1"/>
                <c:pt idx="0">
                  <c:v>Comercio, transporte, reparación y alojamiento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Actividades!$D$1:$E$1</c:f>
              <c:strCache>
                <c:ptCount val="2"/>
                <c:pt idx="0">
                  <c:v>Total nacional</c:v>
                </c:pt>
                <c:pt idx="1">
                  <c:v>Bolívar</c:v>
                </c:pt>
              </c:strCache>
            </c:strRef>
          </c:cat>
          <c:val>
            <c:numRef>
              <c:f>Actividades!$D$14:$E$14</c:f>
              <c:numCache>
                <c:formatCode>0.00</c:formatCode>
                <c:ptCount val="2"/>
                <c:pt idx="0" formatCode="General">
                  <c:v>17.05</c:v>
                </c:pt>
                <c:pt idx="1">
                  <c:v>17.223811054723431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177-457F-8C5E-360567575BB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74265840"/>
        <c:axId val="174266400"/>
      </c:barChart>
      <c:catAx>
        <c:axId val="17426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74266400"/>
        <c:crosses val="autoZero"/>
        <c:auto val="1"/>
        <c:lblAlgn val="ctr"/>
        <c:lblOffset val="100"/>
        <c:noMultiLvlLbl val="0"/>
      </c:catAx>
      <c:valAx>
        <c:axId val="174266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7426584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Gráfica!$D$1</c:f>
              <c:strCache>
                <c:ptCount val="1"/>
                <c:pt idx="0">
                  <c:v>Bolívar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Gráfica!$C$2:$C$8</c:f>
              <c:strCache>
                <c:ptCount val="7"/>
                <c:pt idx="0">
                  <c:v>Total</c:v>
                </c:pt>
                <c:pt idx="1">
                  <c:v>Infraestructura</c:v>
                </c:pt>
                <c:pt idx="2">
                  <c:v>Adopción TIC</c:v>
                </c:pt>
                <c:pt idx="3">
                  <c:v>Sostenibilidad ambiental</c:v>
                </c:pt>
                <c:pt idx="4">
                  <c:v>Entorno para los negocios</c:v>
                </c:pt>
                <c:pt idx="5">
                  <c:v>Tamaño del mercado</c:v>
                </c:pt>
                <c:pt idx="6">
                  <c:v>Innovación  y dinámica empresarial</c:v>
                </c:pt>
              </c:strCache>
            </c:strRef>
          </c:cat>
          <c:val>
            <c:numRef>
              <c:f>Gráfica!$D$2:$D$8</c:f>
              <c:numCache>
                <c:formatCode>0.00</c:formatCode>
                <c:ptCount val="7"/>
                <c:pt idx="0">
                  <c:v>5.0599999999999996</c:v>
                </c:pt>
                <c:pt idx="1">
                  <c:v>5.08</c:v>
                </c:pt>
                <c:pt idx="2">
                  <c:v>4.29</c:v>
                </c:pt>
                <c:pt idx="3">
                  <c:v>3.66</c:v>
                </c:pt>
                <c:pt idx="4">
                  <c:v>6.73</c:v>
                </c:pt>
                <c:pt idx="5">
                  <c:v>7.03</c:v>
                </c:pt>
                <c:pt idx="6">
                  <c:v>2.68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68-481C-B9A2-EE5D9752C47E}"/>
            </c:ext>
          </c:extLst>
        </c:ser>
        <c:ser>
          <c:idx val="1"/>
          <c:order val="1"/>
          <c:tx>
            <c:strRef>
              <c:f>Gráfica!$E$1</c:f>
              <c:strCache>
                <c:ptCount val="1"/>
                <c:pt idx="0">
                  <c:v>Región Caribe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Gráfica!$C$2:$C$8</c:f>
              <c:strCache>
                <c:ptCount val="7"/>
                <c:pt idx="0">
                  <c:v>Total</c:v>
                </c:pt>
                <c:pt idx="1">
                  <c:v>Infraestructura</c:v>
                </c:pt>
                <c:pt idx="2">
                  <c:v>Adopción TIC</c:v>
                </c:pt>
                <c:pt idx="3">
                  <c:v>Sostenibilidad ambiental</c:v>
                </c:pt>
                <c:pt idx="4">
                  <c:v>Entorno para los negocios</c:v>
                </c:pt>
                <c:pt idx="5">
                  <c:v>Tamaño del mercado</c:v>
                </c:pt>
                <c:pt idx="6">
                  <c:v>Innovación  y dinámica empresarial</c:v>
                </c:pt>
              </c:strCache>
            </c:strRef>
          </c:cat>
          <c:val>
            <c:numRef>
              <c:f>Gráfica!$E$2:$E$8</c:f>
              <c:numCache>
                <c:formatCode>0.00</c:formatCode>
                <c:ptCount val="7"/>
                <c:pt idx="0">
                  <c:v>4.6500000000000004</c:v>
                </c:pt>
                <c:pt idx="1">
                  <c:v>4.97</c:v>
                </c:pt>
                <c:pt idx="2">
                  <c:v>4.1100000000000003</c:v>
                </c:pt>
                <c:pt idx="3">
                  <c:v>4.17</c:v>
                </c:pt>
                <c:pt idx="4">
                  <c:v>6.81</c:v>
                </c:pt>
                <c:pt idx="5">
                  <c:v>6.31</c:v>
                </c:pt>
                <c:pt idx="6">
                  <c:v>1.81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68-481C-B9A2-EE5D9752C47E}"/>
            </c:ext>
          </c:extLst>
        </c:ser>
        <c:ser>
          <c:idx val="2"/>
          <c:order val="2"/>
          <c:tx>
            <c:strRef>
              <c:f>Gráfica!$F$1</c:f>
              <c:strCache>
                <c:ptCount val="1"/>
                <c:pt idx="0">
                  <c:v>Promedio nacional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Gráfica!$C$2:$C$8</c:f>
              <c:strCache>
                <c:ptCount val="7"/>
                <c:pt idx="0">
                  <c:v>Total</c:v>
                </c:pt>
                <c:pt idx="1">
                  <c:v>Infraestructura</c:v>
                </c:pt>
                <c:pt idx="2">
                  <c:v>Adopción TIC</c:v>
                </c:pt>
                <c:pt idx="3">
                  <c:v>Sostenibilidad ambiental</c:v>
                </c:pt>
                <c:pt idx="4">
                  <c:v>Entorno para los negocios</c:v>
                </c:pt>
                <c:pt idx="5">
                  <c:v>Tamaño del mercado</c:v>
                </c:pt>
                <c:pt idx="6">
                  <c:v>Innovación  y dinámica empresarial</c:v>
                </c:pt>
              </c:strCache>
            </c:strRef>
          </c:cat>
          <c:val>
            <c:numRef>
              <c:f>Gráfica!$F$2:$F$8</c:f>
              <c:numCache>
                <c:formatCode>0.00</c:formatCode>
                <c:ptCount val="7"/>
                <c:pt idx="0">
                  <c:v>4.668181818181818</c:v>
                </c:pt>
                <c:pt idx="1">
                  <c:v>4.3024242424242409</c:v>
                </c:pt>
                <c:pt idx="2">
                  <c:v>4.1375757575757586</c:v>
                </c:pt>
                <c:pt idx="3">
                  <c:v>4.8209090909090913</c:v>
                </c:pt>
                <c:pt idx="4">
                  <c:v>6.7703030303030305</c:v>
                </c:pt>
                <c:pt idx="5">
                  <c:v>4.9812121212121223</c:v>
                </c:pt>
                <c:pt idx="6">
                  <c:v>2.2196969696969697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68-481C-B9A2-EE5D9752C4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6273328"/>
        <c:axId val="216273888"/>
      </c:barChart>
      <c:catAx>
        <c:axId val="216273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6273888"/>
        <c:crosses val="autoZero"/>
        <c:auto val="0"/>
        <c:lblAlgn val="ctr"/>
        <c:lblOffset val="100"/>
        <c:noMultiLvlLbl val="0"/>
      </c:catAx>
      <c:valAx>
        <c:axId val="216273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Índice departamental de competitividad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bg2">
                      <a:lumMod val="1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6273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639369683408629"/>
          <c:y val="0.88627581417528589"/>
          <c:w val="0.52801707493353844"/>
          <c:h val="5.52934398606376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bg2">
              <a:lumMod val="1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b="1"/>
              <a:t>Grupo de Tubérculos en Bolívar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4266502844094031"/>
          <c:y val="0.11246794871794871"/>
          <c:w val="0.83477087263947125"/>
          <c:h val="0.694989147991116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Hoja2!$B$49</c:f>
              <c:strCache>
                <c:ptCount val="1"/>
                <c:pt idx="0">
                  <c:v>YUCA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Hoja2!$C$5:$E$5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Hoja2!$C$49:$E$49</c:f>
              <c:numCache>
                <c:formatCode>_(* #,##0_);_(* \(#,##0\);_(* "-"_);_(@_)</c:formatCode>
                <c:ptCount val="3"/>
                <c:pt idx="0">
                  <c:v>343623</c:v>
                </c:pt>
                <c:pt idx="1">
                  <c:v>341575.5</c:v>
                </c:pt>
                <c:pt idx="2">
                  <c:v>411735.22504579887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98-4F5E-8D52-DEAB2A630051}"/>
            </c:ext>
          </c:extLst>
        </c:ser>
        <c:ser>
          <c:idx val="1"/>
          <c:order val="1"/>
          <c:tx>
            <c:strRef>
              <c:f>Hoja2!$B$47</c:f>
              <c:strCache>
                <c:ptCount val="1"/>
                <c:pt idx="0">
                  <c:v>ÑAME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Hoja2!$C$5:$E$5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Hoja2!$C$47:$E$47</c:f>
              <c:numCache>
                <c:formatCode>_(* #,##0_);_(* \(#,##0\);_(* "-"_);_(@_)</c:formatCode>
                <c:ptCount val="3"/>
                <c:pt idx="0">
                  <c:v>159336</c:v>
                </c:pt>
                <c:pt idx="1">
                  <c:v>136624</c:v>
                </c:pt>
                <c:pt idx="2">
                  <c:v>159368.30094464988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98-4F5E-8D52-DEAB2A630051}"/>
            </c:ext>
          </c:extLst>
        </c:ser>
        <c:ser>
          <c:idx val="2"/>
          <c:order val="2"/>
          <c:tx>
            <c:strRef>
              <c:f>Hoja2!$B$48</c:f>
              <c:strCache>
                <c:ptCount val="1"/>
                <c:pt idx="0">
                  <c:v>PLATANO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Hoja2!$C$5:$E$5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Hoja2!$C$48:$E$48</c:f>
              <c:numCache>
                <c:formatCode>_(* #,##0_);_(* \(#,##0\);_(* "-"_);_(@_)</c:formatCode>
                <c:ptCount val="3"/>
                <c:pt idx="0">
                  <c:v>65721.5</c:v>
                </c:pt>
                <c:pt idx="1">
                  <c:v>64310</c:v>
                </c:pt>
                <c:pt idx="2">
                  <c:v>68732.176982243196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98-4F5E-8D52-DEAB2A6300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16276688"/>
        <c:axId val="216277248"/>
      </c:barChart>
      <c:catAx>
        <c:axId val="21627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6277248"/>
        <c:crosses val="autoZero"/>
        <c:auto val="1"/>
        <c:lblAlgn val="ctr"/>
        <c:lblOffset val="100"/>
        <c:noMultiLvlLbl val="0"/>
      </c:catAx>
      <c:valAx>
        <c:axId val="216277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Toneladas</a:t>
                </a:r>
              </a:p>
              <a:p>
                <a:pPr>
                  <a:defRPr/>
                </a:pPr>
                <a:endParaRPr lang="es-CO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6276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379166504475429"/>
          <c:y val="0.90664950535029276"/>
          <c:w val="0.41232361601879813"/>
          <c:h val="5.40869170199878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b="1"/>
              <a:t>Grupo de Cereales en Bolívar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4266502844094031"/>
          <c:y val="0.11246794871794871"/>
          <c:w val="0.83477087263947125"/>
          <c:h val="0.694989147991116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Hoja2!$B$6</c:f>
              <c:strCache>
                <c:ptCount val="1"/>
                <c:pt idx="0">
                  <c:v>ARROZ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Hoja2!$C$5:$E$5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Hoja2!$C$6:$E$6</c:f>
              <c:numCache>
                <c:formatCode>_(* #,##0_);_(* \(#,##0\);_(* "-"_);_(@_)</c:formatCode>
                <c:ptCount val="3"/>
                <c:pt idx="0">
                  <c:v>120748.43766518256</c:v>
                </c:pt>
                <c:pt idx="1">
                  <c:v>127194.97532921343</c:v>
                </c:pt>
                <c:pt idx="2">
                  <c:v>189624.3881498533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F8-447E-A662-3109A3DFE18D}"/>
            </c:ext>
          </c:extLst>
        </c:ser>
        <c:ser>
          <c:idx val="1"/>
          <c:order val="1"/>
          <c:tx>
            <c:strRef>
              <c:f>Hoja2!$B$7</c:f>
              <c:strCache>
                <c:ptCount val="1"/>
                <c:pt idx="0">
                  <c:v>MAIZ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Hoja2!$C$5:$E$5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Hoja2!$C$7:$E$7</c:f>
              <c:numCache>
                <c:formatCode>_(* #,##0_);_(* \(#,##0\);_(* "-"_);_(@_)</c:formatCode>
                <c:ptCount val="3"/>
                <c:pt idx="0">
                  <c:v>108615.25220338983</c:v>
                </c:pt>
                <c:pt idx="1">
                  <c:v>111507.16250000001</c:v>
                </c:pt>
                <c:pt idx="2">
                  <c:v>142008.89070183842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F8-447E-A662-3109A3DFE1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16280048"/>
        <c:axId val="216280608"/>
      </c:barChart>
      <c:catAx>
        <c:axId val="21628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6280608"/>
        <c:crosses val="autoZero"/>
        <c:auto val="1"/>
        <c:lblAlgn val="ctr"/>
        <c:lblOffset val="100"/>
        <c:noMultiLvlLbl val="0"/>
      </c:catAx>
      <c:valAx>
        <c:axId val="216280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Toneladas</a:t>
                </a:r>
              </a:p>
              <a:p>
                <a:pPr>
                  <a:defRPr/>
                </a:pPr>
                <a:endParaRPr lang="es-CO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6280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8663505969956629E-2"/>
          <c:y val="0.90985463355542096"/>
          <c:w val="0.89129557374201207"/>
          <c:h val="9.01453664445790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CO" b="1" dirty="0"/>
              <a:t>Otros productos importantes en Bolívar</a:t>
            </a:r>
          </a:p>
        </c:rich>
      </c:tx>
      <c:layout>
        <c:manualLayout>
          <c:xMode val="edge"/>
          <c:yMode val="edge"/>
          <c:x val="0.24558612611546562"/>
          <c:y val="5.053095299387938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4266502844094031"/>
          <c:y val="0.11246794871794871"/>
          <c:w val="0.83477087263947125"/>
          <c:h val="0.694989147991116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Hoja2!$B$41</c:f>
              <c:strCache>
                <c:ptCount val="1"/>
                <c:pt idx="0">
                  <c:v>PALMA DE ACEITE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Hoja2!$C$5:$E$5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Hoja2!$C$41:$E$41</c:f>
              <c:numCache>
                <c:formatCode>_(* #,##0_);_(* \(#,##0\);_(* "-"_);_(@_)</c:formatCode>
                <c:ptCount val="3"/>
                <c:pt idx="0">
                  <c:v>131097.41203836931</c:v>
                </c:pt>
                <c:pt idx="1">
                  <c:v>105957.52004852831</c:v>
                </c:pt>
                <c:pt idx="2">
                  <c:v>108878.75536169806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1C-46AB-9CE2-51B4BB65C9A6}"/>
            </c:ext>
          </c:extLst>
        </c:ser>
        <c:ser>
          <c:idx val="1"/>
          <c:order val="1"/>
          <c:tx>
            <c:strRef>
              <c:f>Hoja2!$B$44</c:f>
              <c:strCache>
                <c:ptCount val="1"/>
                <c:pt idx="0">
                  <c:v>CAÑA PANELERA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Hoja2!$C$5:$E$5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Hoja2!$C$44:$E$44</c:f>
              <c:numCache>
                <c:formatCode>_(* #,##0_);_(* \(#,##0\);_(* "-"_);_(@_)</c:formatCode>
                <c:ptCount val="3"/>
                <c:pt idx="0">
                  <c:v>8140.3</c:v>
                </c:pt>
                <c:pt idx="1">
                  <c:v>8621.9</c:v>
                </c:pt>
                <c:pt idx="2">
                  <c:v>8715.1955231354186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1C-46AB-9CE2-51B4BB65C9A6}"/>
            </c:ext>
          </c:extLst>
        </c:ser>
        <c:ser>
          <c:idx val="2"/>
          <c:order val="2"/>
          <c:tx>
            <c:strRef>
              <c:f>Hoja2!$B$30</c:f>
              <c:strCache>
                <c:ptCount val="1"/>
                <c:pt idx="0">
                  <c:v>AHUYAMA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Hoja2!$C$5:$E$5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Hoja2!$C$30:$E$30</c:f>
              <c:numCache>
                <c:formatCode>_(* #,##0_);_(* \(#,##0\);_(* "-"_);_(@_)</c:formatCode>
                <c:ptCount val="3"/>
                <c:pt idx="0">
                  <c:v>17921</c:v>
                </c:pt>
                <c:pt idx="1">
                  <c:v>14873</c:v>
                </c:pt>
                <c:pt idx="2">
                  <c:v>24885.755132147508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1C-46AB-9CE2-51B4BB65C9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16283968"/>
        <c:axId val="216284528"/>
      </c:barChart>
      <c:catAx>
        <c:axId val="21628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6284528"/>
        <c:crosses val="autoZero"/>
        <c:auto val="1"/>
        <c:lblAlgn val="ctr"/>
        <c:lblOffset val="100"/>
        <c:noMultiLvlLbl val="0"/>
      </c:catAx>
      <c:valAx>
        <c:axId val="216284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Toneladas</a:t>
                </a:r>
              </a:p>
              <a:p>
                <a:pPr>
                  <a:defRPr/>
                </a:pPr>
                <a:endParaRPr lang="es-CO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6283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1520749095552244"/>
          <c:y val="0.90958695952479629"/>
          <c:w val="0.63807436232633086"/>
          <c:h val="7.93872081779251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="0">
          <a:solidFill>
            <a:schemeClr val="tx1"/>
          </a:solidFill>
        </a:defRPr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b="1"/>
              <a:t>Grupo de Frutas en Bolívar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4266502844094031"/>
          <c:y val="0.11246794871794871"/>
          <c:w val="0.83477087263947125"/>
          <c:h val="0.694989147991116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Hoja2!$B$13</c:f>
              <c:strCache>
                <c:ptCount val="1"/>
                <c:pt idx="0">
                  <c:v>AGUACATE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Hoja2!$C$5:$E$5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Hoja2!$C$13:$E$13</c:f>
              <c:numCache>
                <c:formatCode>_(* #,##0_);_(* \(#,##0\);_(* "-"_);_(@_)</c:formatCode>
                <c:ptCount val="3"/>
                <c:pt idx="0">
                  <c:v>26744</c:v>
                </c:pt>
                <c:pt idx="1">
                  <c:v>24144</c:v>
                </c:pt>
                <c:pt idx="2">
                  <c:v>25049.123368513261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CB-42B0-880E-FF2900F18A77}"/>
            </c:ext>
          </c:extLst>
        </c:ser>
        <c:ser>
          <c:idx val="1"/>
          <c:order val="1"/>
          <c:tx>
            <c:strRef>
              <c:f>Hoja2!$B$20</c:f>
              <c:strCache>
                <c:ptCount val="1"/>
                <c:pt idx="0">
                  <c:v>MANGO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Hoja2!$C$5:$E$5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Hoja2!$C$20:$E$20</c:f>
              <c:numCache>
                <c:formatCode>_(* #,##0_);_(* \(#,##0\);_(* "-"_);_(@_)</c:formatCode>
                <c:ptCount val="3"/>
                <c:pt idx="0">
                  <c:v>20364.78</c:v>
                </c:pt>
                <c:pt idx="1">
                  <c:v>20473</c:v>
                </c:pt>
                <c:pt idx="2">
                  <c:v>21403.377074028867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CB-42B0-880E-FF2900F18A77}"/>
            </c:ext>
          </c:extLst>
        </c:ser>
        <c:ser>
          <c:idx val="2"/>
          <c:order val="2"/>
          <c:tx>
            <c:strRef>
              <c:f>Hoja2!$B$25</c:f>
              <c:strCache>
                <c:ptCount val="1"/>
                <c:pt idx="0">
                  <c:v>PATILLA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Hoja2!$C$5:$E$5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Hoja2!$C$25:$E$25</c:f>
              <c:numCache>
                <c:formatCode>_(* #,##0_);_(* \(#,##0\);_(* "-"_);_(@_)</c:formatCode>
                <c:ptCount val="3"/>
                <c:pt idx="0">
                  <c:v>4792</c:v>
                </c:pt>
                <c:pt idx="1">
                  <c:v>5517</c:v>
                </c:pt>
                <c:pt idx="2">
                  <c:v>8052.5038451927885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CB-42B0-880E-FF2900F18A77}"/>
            </c:ext>
          </c:extLst>
        </c:ser>
        <c:ser>
          <c:idx val="3"/>
          <c:order val="3"/>
          <c:tx>
            <c:strRef>
              <c:f>Hoja2!$B$21</c:f>
              <c:strCache>
                <c:ptCount val="1"/>
                <c:pt idx="0">
                  <c:v>MELON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Hoja2!$C$5:$E$5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Hoja2!$C$21:$E$21</c:f>
              <c:numCache>
                <c:formatCode>_(* #,##0_);_(* \(#,##0\);_(* "-"_);_(@_)</c:formatCode>
                <c:ptCount val="3"/>
                <c:pt idx="0">
                  <c:v>4139</c:v>
                </c:pt>
                <c:pt idx="1">
                  <c:v>4683.5</c:v>
                </c:pt>
                <c:pt idx="2">
                  <c:v>6850.5527161687951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5CB-42B0-880E-FF2900F18A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16288448"/>
        <c:axId val="216945088"/>
      </c:barChart>
      <c:catAx>
        <c:axId val="21628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6945088"/>
        <c:crosses val="autoZero"/>
        <c:auto val="1"/>
        <c:lblAlgn val="ctr"/>
        <c:lblOffset val="100"/>
        <c:noMultiLvlLbl val="0"/>
      </c:catAx>
      <c:valAx>
        <c:axId val="21694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Toneladas</a:t>
                </a:r>
              </a:p>
              <a:p>
                <a:pPr>
                  <a:defRPr/>
                </a:pPr>
                <a:endParaRPr lang="es-CO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bg2">
                      <a:lumMod val="1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6288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379166504475429"/>
          <c:y val="0.90664950535029276"/>
          <c:w val="0.41232361601879813"/>
          <c:h val="5.40869170199878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bg2">
              <a:lumMod val="1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Sacrificio de Ganado Bovino en Bolívar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6317784564056603"/>
          <c:y val="0.20305531872210239"/>
          <c:w val="0.81425805543984564"/>
          <c:h val="0.6666804865952266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Hoja2!$A$84</c:f>
              <c:strCache>
                <c:ptCount val="1"/>
                <c:pt idx="0">
                  <c:v>Peso en pie</c:v>
                </c:pt>
              </c:strCache>
            </c:strRef>
          </c:tx>
          <c:spPr>
            <a:solidFill>
              <a:srgbClr val="00936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b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Hoja2!$B$82:$D$82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Hoja2!$B$84:$D$84</c:f>
              <c:numCache>
                <c:formatCode>_(* #,##0_);_(* \(#,##0\);_(* "-"_);_(@_)</c:formatCode>
                <c:ptCount val="3"/>
                <c:pt idx="0">
                  <c:v>22427958</c:v>
                </c:pt>
                <c:pt idx="1">
                  <c:v>19532142</c:v>
                </c:pt>
                <c:pt idx="2">
                  <c:v>19192413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4B-40CA-8B66-900E385D542F}"/>
            </c:ext>
          </c:extLst>
        </c:ser>
        <c:ser>
          <c:idx val="2"/>
          <c:order val="1"/>
          <c:tx>
            <c:strRef>
              <c:f>Hoja2!$A$85</c:f>
              <c:strCache>
                <c:ptCount val="1"/>
                <c:pt idx="0">
                  <c:v>Peso en canal</c:v>
                </c:pt>
              </c:strCache>
            </c:strRef>
          </c:tx>
          <c:spPr>
            <a:solidFill>
              <a:srgbClr val="0066C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Hoja2!$B$82:$D$82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Hoja2!$B$85:$D$85</c:f>
              <c:numCache>
                <c:formatCode>_(* #,##0_);_(* \(#,##0\);_(* "-"_);_(@_)</c:formatCode>
                <c:ptCount val="3"/>
                <c:pt idx="0">
                  <c:v>11165359</c:v>
                </c:pt>
                <c:pt idx="1">
                  <c:v>9719064</c:v>
                </c:pt>
                <c:pt idx="2">
                  <c:v>9737344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4B-40CA-8B66-900E385D54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16947888"/>
        <c:axId val="216948448"/>
      </c:barChart>
      <c:catAx>
        <c:axId val="21694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6948448"/>
        <c:crosses val="autoZero"/>
        <c:auto val="1"/>
        <c:lblAlgn val="ctr"/>
        <c:lblOffset val="100"/>
        <c:noMultiLvlLbl val="0"/>
      </c:catAx>
      <c:valAx>
        <c:axId val="216948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Kilos</a:t>
                </a:r>
              </a:p>
              <a:p>
                <a:pPr>
                  <a:defRPr/>
                </a:pPr>
                <a:endParaRPr lang="es-CO"/>
              </a:p>
              <a:p>
                <a:pPr>
                  <a:defRPr/>
                </a:pPr>
                <a:endParaRPr lang="es-CO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6947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379166504475429"/>
          <c:y val="0.93495806654741409"/>
          <c:w val="0.41232361601879813"/>
          <c:h val="5.40869170199878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CO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Hoja1!$B$1:$B$3</c:f>
              <c:strCache>
                <c:ptCount val="3"/>
                <c:pt idx="1">
                  <c:v>2019p</c:v>
                </c:pt>
                <c:pt idx="2">
                  <c:v>Miles de dólares FOB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Hoja1!$A$4:$A$7</c:f>
              <c:strCache>
                <c:ptCount val="4"/>
                <c:pt idx="0">
                  <c:v>Cartagena</c:v>
                </c:pt>
                <c:pt idx="1">
                  <c:v>Santa Marta</c:v>
                </c:pt>
                <c:pt idx="2">
                  <c:v>Buenaventura</c:v>
                </c:pt>
                <c:pt idx="3">
                  <c:v>Bogotá</c:v>
                </c:pt>
              </c:strCache>
            </c:strRef>
          </c:cat>
          <c:val>
            <c:numRef>
              <c:f>Hoja1!$B$4:$B$7</c:f>
              <c:numCache>
                <c:formatCode>#,##0</c:formatCode>
                <c:ptCount val="4"/>
                <c:pt idx="0">
                  <c:v>10520507.805079939</c:v>
                </c:pt>
                <c:pt idx="1">
                  <c:v>2237372.8713199934</c:v>
                </c:pt>
                <c:pt idx="2">
                  <c:v>1849803.522450001</c:v>
                </c:pt>
                <c:pt idx="3">
                  <c:v>1559724.6624600026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34-48C3-A617-6D0746C59663}"/>
            </c:ext>
          </c:extLst>
        </c:ser>
        <c:ser>
          <c:idx val="2"/>
          <c:order val="2"/>
          <c:tx>
            <c:strRef>
              <c:f>Hoja1!$D$1:$D$3</c:f>
              <c:strCache>
                <c:ptCount val="3"/>
                <c:pt idx="1">
                  <c:v>0</c:v>
                </c:pt>
                <c:pt idx="2">
                  <c:v>Miles de dólares FOB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Hoja1!$A$4:$A$7</c:f>
              <c:strCache>
                <c:ptCount val="4"/>
                <c:pt idx="0">
                  <c:v>Cartagena</c:v>
                </c:pt>
                <c:pt idx="1">
                  <c:v>Santa Marta</c:v>
                </c:pt>
                <c:pt idx="2">
                  <c:v>Buenaventura</c:v>
                </c:pt>
                <c:pt idx="3">
                  <c:v>Bogotá</c:v>
                </c:pt>
              </c:strCache>
            </c:strRef>
          </c:cat>
          <c:val>
            <c:numRef>
              <c:f>Hoja1!$D$4:$D$7</c:f>
              <c:numCache>
                <c:formatCode>#,##0</c:formatCode>
                <c:ptCount val="4"/>
                <c:pt idx="0">
                  <c:v>6286888.3287599524</c:v>
                </c:pt>
                <c:pt idx="1">
                  <c:v>2096985.0852000033</c:v>
                </c:pt>
                <c:pt idx="2">
                  <c:v>1797828.0114099877</c:v>
                </c:pt>
                <c:pt idx="3">
                  <c:v>1283236.1245400212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34-48C3-A617-6D0746C596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6954048"/>
        <c:axId val="216953488"/>
      </c:barChart>
      <c:lineChart>
        <c:grouping val="standard"/>
        <c:varyColors val="0"/>
        <c:ser>
          <c:idx val="1"/>
          <c:order val="1"/>
          <c:tx>
            <c:strRef>
              <c:f>Hoja1!$C$1:$C$3</c:f>
              <c:strCache>
                <c:ptCount val="3"/>
                <c:pt idx="1">
                  <c:v>2019p</c:v>
                </c:pt>
                <c:pt idx="2">
                  <c:v>Toneladas métricas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Hoja1!$A$4:$A$7</c:f>
              <c:strCache>
                <c:ptCount val="4"/>
                <c:pt idx="0">
                  <c:v>Cartagena</c:v>
                </c:pt>
                <c:pt idx="1">
                  <c:v>Santa Marta</c:v>
                </c:pt>
                <c:pt idx="2">
                  <c:v>Buenaventura</c:v>
                </c:pt>
                <c:pt idx="3">
                  <c:v>Bogotá</c:v>
                </c:pt>
              </c:strCache>
            </c:strRef>
          </c:cat>
          <c:val>
            <c:numRef>
              <c:f>Hoja1!$C$4:$C$7</c:f>
              <c:numCache>
                <c:formatCode>#,##0</c:formatCode>
                <c:ptCount val="4"/>
                <c:pt idx="0">
                  <c:v>20895129.400270101</c:v>
                </c:pt>
                <c:pt idx="1">
                  <c:v>24907924.884100031</c:v>
                </c:pt>
                <c:pt idx="2">
                  <c:v>1541338.8422099985</c:v>
                </c:pt>
                <c:pt idx="3">
                  <c:v>465427.96800000826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A34-48C3-A617-6D0746C59663}"/>
            </c:ext>
          </c:extLst>
        </c:ser>
        <c:ser>
          <c:idx val="3"/>
          <c:order val="3"/>
          <c:tx>
            <c:strRef>
              <c:f>Hoja1!$E$1:$E$3</c:f>
              <c:strCache>
                <c:ptCount val="3"/>
                <c:pt idx="1">
                  <c:v>2020p</c:v>
                </c:pt>
                <c:pt idx="2">
                  <c:v>Toneladas métricas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Hoja1!$A$4:$A$7</c:f>
              <c:strCache>
                <c:ptCount val="4"/>
                <c:pt idx="0">
                  <c:v>Cartagena</c:v>
                </c:pt>
                <c:pt idx="1">
                  <c:v>Santa Marta</c:v>
                </c:pt>
                <c:pt idx="2">
                  <c:v>Buenaventura</c:v>
                </c:pt>
                <c:pt idx="3">
                  <c:v>Bogotá</c:v>
                </c:pt>
              </c:strCache>
            </c:strRef>
          </c:cat>
          <c:val>
            <c:numRef>
              <c:f>Hoja1!$E$4:$E$7</c:f>
              <c:numCache>
                <c:formatCode>#,##0</c:formatCode>
                <c:ptCount val="4"/>
                <c:pt idx="0">
                  <c:v>19332392.651729692</c:v>
                </c:pt>
                <c:pt idx="1">
                  <c:v>31164438.041939989</c:v>
                </c:pt>
                <c:pt idx="2">
                  <c:v>1614976.1245500057</c:v>
                </c:pt>
                <c:pt idx="3">
                  <c:v>342016.80707000126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A34-48C3-A617-6D0746C596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6952368"/>
        <c:axId val="216952928"/>
      </c:lineChart>
      <c:catAx>
        <c:axId val="216952368"/>
        <c:scaling>
          <c:orientation val="minMax"/>
        </c:scaling>
        <c:delete val="0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6952928"/>
        <c:crosses val="autoZero"/>
        <c:auto val="1"/>
        <c:lblAlgn val="ctr"/>
        <c:lblOffset val="100"/>
        <c:noMultiLvlLbl val="0"/>
      </c:catAx>
      <c:valAx>
        <c:axId val="216952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1400" dirty="0"/>
                  <a:t>Toneladas</a:t>
                </a:r>
                <a:r>
                  <a:rPr lang="es-CO" sz="1400" baseline="0" dirty="0"/>
                  <a:t> métricas</a:t>
                </a:r>
                <a:endParaRPr lang="es-CO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6952368"/>
        <c:crosses val="autoZero"/>
        <c:crossBetween val="between"/>
      </c:valAx>
      <c:valAx>
        <c:axId val="21695348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1400" dirty="0"/>
                  <a:t>Miles de dólares FOB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6954048"/>
        <c:crosses val="max"/>
        <c:crossBetween val="between"/>
      </c:valAx>
      <c:catAx>
        <c:axId val="216954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69534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0.42615</cdr:x>
      <cdr:y>0.39809</cdr:y>
    </cdr:from>
    <cdr:to>
      <cdr:x>0.57385</cdr:x>
      <cdr:y>0.60191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0D9755A7-498A-4EF4-9CC9-34AB0A17346F}"/>
            </a:ext>
          </a:extLst>
        </cdr:cNvPr>
        <cdr:cNvSpPr txBox="1"/>
      </cdr:nvSpPr>
      <cdr:spPr>
        <a:xfrm xmlns:a="http://schemas.openxmlformats.org/drawingml/2006/main">
          <a:off x="2638425" y="178593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CO" sz="1100"/>
        </a:p>
      </cdr:txBody>
    </cdr:sp>
  </cdr:relSizeAnchor>
  <cdr:relSizeAnchor xmlns:cdr="http://schemas.openxmlformats.org/drawingml/2006/chartDrawing">
    <cdr:from>
      <cdr:x>0.4797</cdr:x>
      <cdr:y>0.17113</cdr:y>
    </cdr:from>
    <cdr:to>
      <cdr:x>0.72534</cdr:x>
      <cdr:y>0.29751</cdr:y>
    </cdr:to>
    <cdr:sp macro="" textlink="">
      <cdr:nvSpPr>
        <cdr:cNvPr id="4" name="CuadroTexto 1">
          <a:extLst xmlns:a="http://schemas.openxmlformats.org/drawingml/2006/main">
            <a:ext uri="{FF2B5EF4-FFF2-40B4-BE49-F238E27FC236}">
              <a16:creationId xmlns:a16="http://schemas.microsoft.com/office/drawing/2014/main" id="{AEC4E7F7-C533-40D8-9B34-975EBD38EDB8}"/>
            </a:ext>
          </a:extLst>
        </cdr:cNvPr>
        <cdr:cNvSpPr txBox="1"/>
      </cdr:nvSpPr>
      <cdr:spPr>
        <a:xfrm xmlns:a="http://schemas.openxmlformats.org/drawingml/2006/main">
          <a:off x="2313635" y="613577"/>
          <a:ext cx="1184735" cy="4531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100" b="1" baseline="0" dirty="0">
              <a:solidFill>
                <a:schemeClr val="tx1">
                  <a:lumMod val="85000"/>
                  <a:lumOff val="15000"/>
                </a:schemeClr>
              </a:solidFill>
            </a:rPr>
            <a:t>48.619 Cabezas</a:t>
          </a:r>
        </a:p>
        <a:p xmlns:a="http://schemas.openxmlformats.org/drawingml/2006/main">
          <a:pPr algn="ctr"/>
          <a:r>
            <a:rPr lang="es-CO" sz="1100" b="1" baseline="0" dirty="0">
              <a:solidFill>
                <a:schemeClr val="tx1">
                  <a:lumMod val="85000"/>
                  <a:lumOff val="15000"/>
                </a:schemeClr>
              </a:solidFill>
            </a:rPr>
            <a:t>1,8%</a:t>
          </a:r>
          <a:endParaRPr lang="es-CO" sz="1100" b="1" dirty="0">
            <a:solidFill>
              <a:schemeClr val="tx1">
                <a:lumMod val="85000"/>
                <a:lumOff val="1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0.22319</cdr:x>
      <cdr:y>0.17475</cdr:y>
    </cdr:from>
    <cdr:to>
      <cdr:x>0.44923</cdr:x>
      <cdr:y>0.26809</cdr:y>
    </cdr:to>
    <cdr:sp macro="" textlink="">
      <cdr:nvSpPr>
        <cdr:cNvPr id="6" name="CuadroTexto 1">
          <a:extLst xmlns:a="http://schemas.openxmlformats.org/drawingml/2006/main">
            <a:ext uri="{FF2B5EF4-FFF2-40B4-BE49-F238E27FC236}">
              <a16:creationId xmlns:a16="http://schemas.microsoft.com/office/drawing/2014/main" id="{268AB640-ED54-4C86-812A-1A3951D495F8}"/>
            </a:ext>
          </a:extLst>
        </cdr:cNvPr>
        <cdr:cNvSpPr txBox="1"/>
      </cdr:nvSpPr>
      <cdr:spPr>
        <a:xfrm xmlns:a="http://schemas.openxmlformats.org/drawingml/2006/main">
          <a:off x="1076438" y="626567"/>
          <a:ext cx="1090246" cy="3346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100" b="1" baseline="0" dirty="0">
              <a:solidFill>
                <a:schemeClr val="tx1">
                  <a:lumMod val="85000"/>
                  <a:lumOff val="15000"/>
                </a:schemeClr>
              </a:solidFill>
            </a:rPr>
            <a:t>55.437 Cabezas</a:t>
          </a:r>
        </a:p>
        <a:p xmlns:a="http://schemas.openxmlformats.org/drawingml/2006/main">
          <a:pPr algn="ctr"/>
          <a:r>
            <a:rPr lang="es-CO" sz="1100" b="1" baseline="0" dirty="0">
              <a:solidFill>
                <a:schemeClr val="tx1">
                  <a:lumMod val="85000"/>
                  <a:lumOff val="15000"/>
                </a:schemeClr>
              </a:solidFill>
            </a:rPr>
            <a:t>1,6%</a:t>
          </a:r>
          <a:endParaRPr lang="es-CO" sz="1100" b="1" dirty="0">
            <a:solidFill>
              <a:schemeClr val="tx1">
                <a:lumMod val="85000"/>
                <a:lumOff val="1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0.74694</cdr:x>
      <cdr:y>0.17113</cdr:y>
    </cdr:from>
    <cdr:to>
      <cdr:x>0.98196</cdr:x>
      <cdr:y>0.27789</cdr:y>
    </cdr:to>
    <cdr:sp macro="" textlink="">
      <cdr:nvSpPr>
        <cdr:cNvPr id="7" name="CuadroTexto 1">
          <a:extLst xmlns:a="http://schemas.openxmlformats.org/drawingml/2006/main">
            <a:ext uri="{FF2B5EF4-FFF2-40B4-BE49-F238E27FC236}">
              <a16:creationId xmlns:a16="http://schemas.microsoft.com/office/drawing/2014/main" id="{A8132DEA-2080-4999-95F4-0EA08D9A514B}"/>
            </a:ext>
          </a:extLst>
        </cdr:cNvPr>
        <cdr:cNvSpPr txBox="1"/>
      </cdr:nvSpPr>
      <cdr:spPr>
        <a:xfrm xmlns:a="http://schemas.openxmlformats.org/drawingml/2006/main">
          <a:off x="3602516" y="613578"/>
          <a:ext cx="1133515" cy="3828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1100" b="1" baseline="0" dirty="0">
              <a:solidFill>
                <a:schemeClr val="tx1">
                  <a:lumMod val="85000"/>
                  <a:lumOff val="15000"/>
                </a:schemeClr>
              </a:solidFill>
            </a:rPr>
            <a:t>46.815 Cabezas</a:t>
          </a:r>
        </a:p>
        <a:p xmlns:a="http://schemas.openxmlformats.org/drawingml/2006/main">
          <a:pPr algn="ctr"/>
          <a:r>
            <a:rPr lang="es-CO" sz="1100" b="1" baseline="0" dirty="0">
              <a:solidFill>
                <a:schemeClr val="tx1">
                  <a:lumMod val="85000"/>
                  <a:lumOff val="15000"/>
                </a:schemeClr>
              </a:solidFill>
            </a:rPr>
            <a:t>1,4%</a:t>
          </a:r>
          <a:endParaRPr lang="es-CO" sz="1100" b="1" dirty="0">
            <a:solidFill>
              <a:schemeClr val="tx1">
                <a:lumMod val="85000"/>
                <a:lumOff val="1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1E35F9A-2708-4120-9EE5-895B21BC682D}" type="datetimeFigureOut">
              <a:rPr lang="es-ES" smtClean="0"/>
              <a:t>18/08/2020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E9A0BFF-752F-4F01-B705-5E9002A6E3F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4426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0BFF-752F-4F01-B705-5E9002A6E3F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7353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0BFF-752F-4F01-B705-5E9002A6E3F0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5991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0BFF-752F-4F01-B705-5E9002A6E3F0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2384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6711" indent="-296711" algn="just">
              <a:buFont typeface="Arial" panose="020B0604020202020204" pitchFamily="34" charset="0"/>
              <a:buChar char="•"/>
            </a:pPr>
            <a:endParaRPr lang="es-CO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2389F-738F-4B6B-A445-296391E0E4A1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69682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0BFF-752F-4F01-B705-5E9002A6E3F0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3395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D85830-7621-7D48-952C-59B967DDB9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62880DE-485E-3B43-984F-790C1EF6C2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1C84B3-E2B6-D84B-9EF6-50B238003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1861-0E3B-DE45-9873-34B0B05CDCE1}" type="datetimeFigureOut">
              <a:rPr lang="es-CO" smtClean="0"/>
              <a:t>18/08/2020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210F25-4CA1-7C4A-9CAF-01F16C762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F0491E-2174-8944-9536-B9A939FD8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AC42-840D-8346-B0BE-5DB4F0A37EB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2768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724485-7972-234A-9FBF-60098BBCD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2DA394-362E-5743-8A28-4BE53251D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0A43F7-A999-3548-8608-CA2A8BAFB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1861-0E3B-DE45-9873-34B0B05CDCE1}" type="datetimeFigureOut">
              <a:rPr lang="es-CO" smtClean="0"/>
              <a:t>18/08/2020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7CBF47-36CD-2E48-B684-285BC5DBE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CC46FF-17BD-3143-8B1A-E75D5C7F7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AC42-840D-8346-B0BE-5DB4F0A37EB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418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A7FE60F-E37B-7844-B3CB-2578096900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AFF003-6F84-CD49-883E-7A33B4D7D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83B7EA-A1A2-2F45-8A76-70FFB444F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1861-0E3B-DE45-9873-34B0B05CDCE1}" type="datetimeFigureOut">
              <a:rPr lang="es-CO" smtClean="0"/>
              <a:t>18/08/2020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A44803-EBDC-1649-AB30-B5D15561E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D475F2-6603-5343-A9D4-07D7A758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AC42-840D-8346-B0BE-5DB4F0A37EB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1212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7DB607-4842-6E49-A2FA-D30679DEF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875B5F-2EB1-A348-96E2-797047EBF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02A01B-6782-1A44-A3B5-DC574E81C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1861-0E3B-DE45-9873-34B0B05CDCE1}" type="datetimeFigureOut">
              <a:rPr lang="es-CO" smtClean="0"/>
              <a:t>18/08/2020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C242FB-51D9-B146-ACEA-251FF498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05E9BF-31D5-314C-B481-30D00DA0A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AC42-840D-8346-B0BE-5DB4F0A37EB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6606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C456DE-4974-8343-8AFA-07D5CE675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73C20F-AD30-DD41-A89A-8240AB122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D342C-BFAB-D844-9811-46A6EC4A3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1861-0E3B-DE45-9873-34B0B05CDCE1}" type="datetimeFigureOut">
              <a:rPr lang="es-CO" smtClean="0"/>
              <a:t>18/08/2020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B0FD6D-7C4F-9143-B47D-EE88ADBAD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2AB79F-A85D-AD4E-A441-E5B4FAF9F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AC42-840D-8346-B0BE-5DB4F0A37EB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3266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BF1A6E-7B3E-514D-9F46-2D7144285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631048-E207-704F-BAD0-6E00449DDC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1734F2-14AB-F644-A4E2-2B1FEF2B4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B5AF8E-54C6-B041-B5F6-11E13E9F3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1861-0E3B-DE45-9873-34B0B05CDCE1}" type="datetimeFigureOut">
              <a:rPr lang="es-CO" smtClean="0"/>
              <a:t>18/08/2020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30F0CD-36F2-5F4D-9BBA-3C4951CA2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25E3FF-B8DC-8F4E-A9F3-186F08FFD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AC42-840D-8346-B0BE-5DB4F0A37EB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4803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141667-5BDE-7F44-B62B-6EBF1C5EC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E132E2-B5D7-AB48-8E5E-33C5DCF59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6111F94-F641-5B4F-93BD-A1B570971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9C27541-4102-CE49-908C-44ADD3E0EC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9239E0A-285E-2040-A0F5-00F8862E4B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C5D735C-B5C9-5047-8227-CB46A1E9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1861-0E3B-DE45-9873-34B0B05CDCE1}" type="datetimeFigureOut">
              <a:rPr lang="es-CO" smtClean="0"/>
              <a:t>18/08/2020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276DE5E-2207-7648-9B99-FE82F1DFD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845C1F9-CECD-9940-B4D0-175DE92DF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AC42-840D-8346-B0BE-5DB4F0A37EB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219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EADE4C-314D-0040-8C8D-576613CC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8C43F21-B2B4-8A4E-9D5C-5B094626A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1861-0E3B-DE45-9873-34B0B05CDCE1}" type="datetimeFigureOut">
              <a:rPr lang="es-CO" smtClean="0"/>
              <a:t>18/08/2020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91F8A66-8C40-0F4D-B902-294380C0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A355A77-CED0-A44F-91CE-936844A2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AC42-840D-8346-B0BE-5DB4F0A37EB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670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8912DD-FF86-2E4D-BDBF-0F8CAAAD4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1861-0E3B-DE45-9873-34B0B05CDCE1}" type="datetimeFigureOut">
              <a:rPr lang="es-CO" smtClean="0"/>
              <a:t>18/08/2020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6381634-8E29-884D-958F-73DF4382A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8BAF5B8-A837-A14F-955C-E988C0346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AC42-840D-8346-B0BE-5DB4F0A37EB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2616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90727C-04F0-E340-B1B9-A2B09FD19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66839F-C5C1-6540-A5B6-C5582492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BE4BA1-4E68-D947-A566-63DF0DFB5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EE4D1B3-C40A-D740-A7A3-93C401B2F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1861-0E3B-DE45-9873-34B0B05CDCE1}" type="datetimeFigureOut">
              <a:rPr lang="es-CO" smtClean="0"/>
              <a:t>18/08/2020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CE2725-2756-FC44-BB46-65ED454D5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C22DFD-4FF5-2A44-90DE-BE4C3DC67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AC42-840D-8346-B0BE-5DB4F0A37EB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6311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7A380-4066-B344-906F-267DEF930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ADBBA33-3CFF-144B-9E11-BEF38D138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65B296A-1FDF-874B-877B-24BA337C0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744B6C7-FBDD-174E-B735-CD8FB73E9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1861-0E3B-DE45-9873-34B0B05CDCE1}" type="datetimeFigureOut">
              <a:rPr lang="es-CO" smtClean="0"/>
              <a:t>18/08/2020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07B29A-991C-764C-863B-119E7577D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E7AD-8F0F-8748-B467-3E5345919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AC42-840D-8346-B0BE-5DB4F0A37EB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6974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956A685-FAFE-DF40-B78C-059C6B76A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A293F9-C5F8-1845-94E0-57E2F55D4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F29473-971B-2649-A9A8-0C3440FA70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91861-0E3B-DE45-9873-34B0B05CDCE1}" type="datetimeFigureOut">
              <a:rPr lang="es-CO" smtClean="0"/>
              <a:t>18/08/2020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B3A1EE-0089-534E-A131-AFEFA4CA84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0B4992-C20F-A34E-A822-D6F75FF27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3AC42-840D-8346-B0BE-5DB4F0A37EBE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055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0C6387-2E4D-4157-A935-1FB3F913EE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23" y="-30554"/>
            <a:ext cx="12245651" cy="6912000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35BBEA2D-578B-4C4E-A7F6-E4EC7C550298}"/>
              </a:ext>
            </a:extLst>
          </p:cNvPr>
          <p:cNvSpPr txBox="1"/>
          <p:nvPr/>
        </p:nvSpPr>
        <p:spPr>
          <a:xfrm>
            <a:off x="81420" y="5813178"/>
            <a:ext cx="350443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CO" sz="2000" dirty="0">
                <a:solidFill>
                  <a:schemeClr val="bg1"/>
                </a:solidFill>
                <a:ea typeface="Arial" charset="0"/>
                <a:cs typeface="Arial" charset="0"/>
              </a:rPr>
              <a:t>Agosto de 2020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FAC0B03-4713-9541-9E4B-35DAFADE4736}"/>
              </a:ext>
            </a:extLst>
          </p:cNvPr>
          <p:cNvSpPr txBox="1"/>
          <p:nvPr/>
        </p:nvSpPr>
        <p:spPr>
          <a:xfrm>
            <a:off x="81420" y="4447039"/>
            <a:ext cx="60145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ea typeface="Calibri" charset="0"/>
                <a:cs typeface="Arial" panose="020B0604020202020204" pitchFamily="34" charset="0"/>
              </a:rPr>
              <a:t>Departamento de Bolívar </a:t>
            </a:r>
          </a:p>
          <a:p>
            <a:endParaRPr lang="es-CO" sz="3200" b="1" dirty="0">
              <a:solidFill>
                <a:schemeClr val="bg1"/>
              </a:solidFill>
              <a:ea typeface="Calibri" charset="0"/>
              <a:cs typeface="Arial" panose="020B0604020202020204" pitchFamily="34" charset="0"/>
            </a:endParaRPr>
          </a:p>
          <a:p>
            <a:r>
              <a:rPr lang="es-CO" sz="2400" dirty="0">
                <a:solidFill>
                  <a:schemeClr val="bg1"/>
                </a:solidFill>
                <a:ea typeface="Calibri" charset="0"/>
                <a:cs typeface="Arial" panose="020B0604020202020204" pitchFamily="34" charset="0"/>
              </a:rPr>
              <a:t>Viceministerio de Asuntos Agropecuarios </a:t>
            </a:r>
          </a:p>
        </p:txBody>
      </p:sp>
    </p:spTree>
    <p:extLst>
      <p:ext uri="{BB962C8B-B14F-4D97-AF65-F5344CB8AC3E}">
        <p14:creationId xmlns:p14="http://schemas.microsoft.com/office/powerpoint/2010/main" val="1914997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5">
            <a:extLst>
              <a:ext uri="{FF2B5EF4-FFF2-40B4-BE49-F238E27FC236}">
                <a16:creationId xmlns:a16="http://schemas.microsoft.com/office/drawing/2014/main" id="{B73815D6-1A9D-424C-82F7-989C2B2128C3}"/>
              </a:ext>
            </a:extLst>
          </p:cNvPr>
          <p:cNvSpPr txBox="1"/>
          <p:nvPr/>
        </p:nvSpPr>
        <p:spPr>
          <a:xfrm>
            <a:off x="244160" y="172402"/>
            <a:ext cx="7266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066C2"/>
                </a:solidFill>
              </a:rPr>
              <a:t>Programa de alimentación bovina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9907F7-0F2F-4837-B416-87EC06AED267}"/>
              </a:ext>
            </a:extLst>
          </p:cNvPr>
          <p:cNvCxnSpPr/>
          <p:nvPr/>
        </p:nvCxnSpPr>
        <p:spPr>
          <a:xfrm>
            <a:off x="342054" y="713830"/>
            <a:ext cx="4485773" cy="0"/>
          </a:xfrm>
          <a:prstGeom prst="line">
            <a:avLst/>
          </a:prstGeom>
          <a:ln w="9525">
            <a:solidFill>
              <a:srgbClr val="0066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>
            <a:extLst>
              <a:ext uri="{FF2B5EF4-FFF2-40B4-BE49-F238E27FC236}">
                <a16:creationId xmlns:a16="http://schemas.microsoft.com/office/drawing/2014/main" id="{DD5F3C1F-CCCA-4F40-A823-F757356DA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54" y="885776"/>
            <a:ext cx="6281483" cy="668570"/>
          </a:xfrm>
        </p:spPr>
        <p:txBody>
          <a:bodyPr>
            <a:noAutofit/>
          </a:bodyPr>
          <a:lstStyle/>
          <a:p>
            <a:r>
              <a:rPr lang="es-CO" sz="2500" b="1" dirty="0">
                <a:solidFill>
                  <a:srgbClr val="0066C2"/>
                </a:solidFill>
                <a:latin typeface="+mn-lt"/>
              </a:rPr>
              <a:t>Convenio MADR  y Gobernación de Bolívar</a:t>
            </a:r>
            <a:br>
              <a:rPr lang="es-CO" sz="2500" b="1" dirty="0">
                <a:solidFill>
                  <a:srgbClr val="0066C2"/>
                </a:solidFill>
                <a:latin typeface="+mn-lt"/>
              </a:rPr>
            </a:br>
            <a:r>
              <a:rPr lang="es-CO" sz="2500" b="1" dirty="0">
                <a:solidFill>
                  <a:srgbClr val="0066C2"/>
                </a:solidFill>
                <a:latin typeface="+mn-lt"/>
              </a:rPr>
              <a:t>Segundo Semestre 2020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DB9B2D7-5D24-447B-8ECB-615FB24F06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61570"/>
              </p:ext>
            </p:extLst>
          </p:nvPr>
        </p:nvGraphicFramePr>
        <p:xfrm>
          <a:off x="342053" y="1682945"/>
          <a:ext cx="6984869" cy="2352240"/>
        </p:xfrm>
        <a:graphic>
          <a:graphicData uri="http://schemas.openxmlformats.org/drawingml/2006/table">
            <a:tbl>
              <a:tblPr bandRow="1">
                <a:tableStyleId>{B301B821-A1FF-4177-AEE7-76D212191A09}</a:tableStyleId>
              </a:tblPr>
              <a:tblGrid>
                <a:gridCol w="4406407">
                  <a:extLst>
                    <a:ext uri="{9D8B030D-6E8A-4147-A177-3AD203B41FA5}">
                      <a16:colId xmlns:a16="http://schemas.microsoft.com/office/drawing/2014/main" val="888847197"/>
                    </a:ext>
                  </a:extLst>
                </a:gridCol>
                <a:gridCol w="2578462">
                  <a:extLst>
                    <a:ext uri="{9D8B030D-6E8A-4147-A177-3AD203B41FA5}">
                      <a16:colId xmlns:a16="http://schemas.microsoft.com/office/drawing/2014/main" val="335677184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•Periodo de ejecución:    </a:t>
                      </a:r>
                      <a:endParaRPr lang="es-CO" sz="18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5 meses: Hasta el 30 de diciembre 2020</a:t>
                      </a:r>
                      <a:endParaRPr lang="es-CO" sz="1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18456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•Recurso MADR: </a:t>
                      </a:r>
                      <a:endParaRPr lang="es-CO" sz="1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$ 1.000 Millones</a:t>
                      </a:r>
                      <a:endParaRPr lang="es-CO" sz="1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0812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•Aporte Gobernación:  </a:t>
                      </a:r>
                      <a:endParaRPr lang="es-CO" sz="18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$ 500 Millones</a:t>
                      </a:r>
                      <a:endParaRPr lang="es-CO" sz="1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89294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•Toneladas de silo de maíz:</a:t>
                      </a:r>
                      <a:endParaRPr lang="es-CO" sz="18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5.500</a:t>
                      </a:r>
                      <a:endParaRPr lang="es-CO" sz="1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19789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•Pequeños Ganaderos beneficiarios: </a:t>
                      </a:r>
                      <a:endParaRPr lang="es-CO" sz="18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5.500</a:t>
                      </a:r>
                      <a:endParaRPr lang="es-CO" sz="18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0155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•Municipios:    </a:t>
                      </a:r>
                      <a:endParaRPr lang="es-CO" sz="18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46</a:t>
                      </a:r>
                      <a:endParaRPr lang="es-CO" sz="1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3060298"/>
                  </a:ext>
                </a:extLst>
              </a:tr>
            </a:tbl>
          </a:graphicData>
        </a:graphic>
      </p:graphicFrame>
      <p:sp>
        <p:nvSpPr>
          <p:cNvPr id="9" name="Rectángulo 5">
            <a:extLst>
              <a:ext uri="{FF2B5EF4-FFF2-40B4-BE49-F238E27FC236}">
                <a16:creationId xmlns:a16="http://schemas.microsoft.com/office/drawing/2014/main" id="{3C865430-90AE-4AF0-95B7-96FB5DB7DB01}"/>
              </a:ext>
            </a:extLst>
          </p:cNvPr>
          <p:cNvSpPr/>
          <p:nvPr/>
        </p:nvSpPr>
        <p:spPr>
          <a:xfrm>
            <a:off x="342054" y="4216708"/>
            <a:ext cx="6984868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b="1" dirty="0">
                <a:solidFill>
                  <a:srgbClr val="009368"/>
                </a:solidFill>
              </a:rPr>
              <a:t>Articulación</a:t>
            </a:r>
            <a:r>
              <a:rPr lang="es-ES" b="1" dirty="0">
                <a:solidFill>
                  <a:srgbClr val="0066C2"/>
                </a:solidFill>
              </a:rPr>
              <a:t> 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solidFill>
                  <a:srgbClr val="0066C2"/>
                </a:solidFill>
              </a:rPr>
              <a:t>Ministerio - Comités de ganaderos - Secretaria Agricultura Departamental y </a:t>
            </a:r>
            <a:r>
              <a:rPr lang="es-ES" dirty="0" err="1">
                <a:solidFill>
                  <a:srgbClr val="0066C2"/>
                </a:solidFill>
              </a:rPr>
              <a:t>Umatas</a:t>
            </a:r>
            <a:endParaRPr lang="es-ES" dirty="0">
              <a:solidFill>
                <a:srgbClr val="0066C2"/>
              </a:solidFill>
            </a:endParaRPr>
          </a:p>
        </p:txBody>
      </p:sp>
      <p:sp>
        <p:nvSpPr>
          <p:cNvPr id="11" name="Rectángulo 6">
            <a:extLst>
              <a:ext uri="{FF2B5EF4-FFF2-40B4-BE49-F238E27FC236}">
                <a16:creationId xmlns:a16="http://schemas.microsoft.com/office/drawing/2014/main" id="{DEF16A5D-E3DE-47B5-8146-21C05B02ADCD}"/>
              </a:ext>
            </a:extLst>
          </p:cNvPr>
          <p:cNvSpPr/>
          <p:nvPr/>
        </p:nvSpPr>
        <p:spPr>
          <a:xfrm>
            <a:off x="342053" y="5346370"/>
            <a:ext cx="6984869" cy="1264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b="1" dirty="0">
                <a:solidFill>
                  <a:srgbClr val="009368"/>
                </a:solidFill>
              </a:rPr>
              <a:t>Reglamento de entrega a los beneficiarios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solidFill>
                  <a:srgbClr val="0066C2"/>
                </a:solidFill>
              </a:rPr>
              <a:t>Pequeños ganaderos poseedores de un inventario menor a 50 cabezas de ganado, registro único de vacunación, copia del documento de identidad, firmar acta de recibido y registro fotográfico.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1F4946-43BD-48DF-A92C-EB1BEE0DF3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623" r="54330"/>
          <a:stretch/>
        </p:blipFill>
        <p:spPr>
          <a:xfrm>
            <a:off x="7326923" y="0"/>
            <a:ext cx="4865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92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95E3F1C-4C89-4443-BE47-41B0B4D2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022" y="942836"/>
            <a:ext cx="9907956" cy="340523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5B3146B-A1AB-4CFA-9968-204F8116E887}"/>
              </a:ext>
            </a:extLst>
          </p:cNvPr>
          <p:cNvSpPr txBox="1"/>
          <p:nvPr/>
        </p:nvSpPr>
        <p:spPr>
          <a:xfrm>
            <a:off x="138653" y="172402"/>
            <a:ext cx="11605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066C2"/>
                </a:solidFill>
              </a:rPr>
              <a:t> Programa nacional alimentación bovina Departamento de Bolívar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B04570-152D-4442-A2F6-35A1026DF402}"/>
              </a:ext>
            </a:extLst>
          </p:cNvPr>
          <p:cNvCxnSpPr/>
          <p:nvPr/>
        </p:nvCxnSpPr>
        <p:spPr>
          <a:xfrm>
            <a:off x="336059" y="713830"/>
            <a:ext cx="8741502" cy="0"/>
          </a:xfrm>
          <a:prstGeom prst="line">
            <a:avLst/>
          </a:prstGeom>
          <a:ln w="9525">
            <a:solidFill>
              <a:srgbClr val="0066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6016A04-C136-4C72-8D51-4F57DCCA8A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303" b="53334"/>
          <a:stretch/>
        </p:blipFill>
        <p:spPr>
          <a:xfrm>
            <a:off x="0" y="4552646"/>
            <a:ext cx="12192000" cy="230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91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5">
            <a:extLst>
              <a:ext uri="{FF2B5EF4-FFF2-40B4-BE49-F238E27FC236}">
                <a16:creationId xmlns:a16="http://schemas.microsoft.com/office/drawing/2014/main" id="{63EA3982-BD40-49E3-B399-6C7B909DED26}"/>
              </a:ext>
            </a:extLst>
          </p:cNvPr>
          <p:cNvSpPr txBox="1"/>
          <p:nvPr/>
        </p:nvSpPr>
        <p:spPr>
          <a:xfrm>
            <a:off x="138653" y="172402"/>
            <a:ext cx="11605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066C2"/>
                </a:solidFill>
              </a:rPr>
              <a:t>Retos y oportunidades de Política 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C7BA001-CB4F-4C09-9A28-292E90A493A8}"/>
              </a:ext>
            </a:extLst>
          </p:cNvPr>
          <p:cNvCxnSpPr/>
          <p:nvPr/>
        </p:nvCxnSpPr>
        <p:spPr>
          <a:xfrm>
            <a:off x="336059" y="713830"/>
            <a:ext cx="8741502" cy="0"/>
          </a:xfrm>
          <a:prstGeom prst="line">
            <a:avLst/>
          </a:prstGeom>
          <a:ln w="9525">
            <a:solidFill>
              <a:srgbClr val="0066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1">
            <a:extLst>
              <a:ext uri="{FF2B5EF4-FFF2-40B4-BE49-F238E27FC236}">
                <a16:creationId xmlns:a16="http://schemas.microsoft.com/office/drawing/2014/main" id="{611A7AD3-3650-4E8B-A367-A9D9EB91EE43}"/>
              </a:ext>
            </a:extLst>
          </p:cNvPr>
          <p:cNvSpPr/>
          <p:nvPr/>
        </p:nvSpPr>
        <p:spPr>
          <a:xfrm>
            <a:off x="336059" y="1718514"/>
            <a:ext cx="55412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009368"/>
                </a:solidFill>
                <a:ea typeface="Work Sans" charset="0"/>
                <a:cs typeface="Work Sans" charset="0"/>
              </a:rPr>
              <a:t>Productores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66C2"/>
                </a:solidFill>
                <a:ea typeface="Work Sans" charset="0"/>
                <a:cs typeface="Work Sans" charset="0"/>
              </a:rPr>
              <a:t>Apoyo a la comercialización a través del transporte.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66C2"/>
                </a:solidFill>
                <a:ea typeface="Work Sans" charset="0"/>
                <a:cs typeface="Work Sans" charset="0"/>
              </a:rPr>
              <a:t>Apoyo a la adquisición de insumos para pequeños productores.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66C2"/>
                </a:solidFill>
                <a:ea typeface="Work Sans" charset="0"/>
                <a:cs typeface="Work Sans" charset="0"/>
              </a:rPr>
              <a:t>Mesa de coordinación para el abastecimiento y la seguridad alimentaria.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CO" dirty="0">
              <a:solidFill>
                <a:srgbClr val="009368"/>
              </a:solidFill>
              <a:ea typeface="Work Sans" charset="0"/>
              <a:cs typeface="Work Sans" charset="0"/>
            </a:endParaRPr>
          </a:p>
          <a:p>
            <a:pPr marL="0" lvl="1"/>
            <a:r>
              <a:rPr lang="es-CO" b="1" dirty="0">
                <a:solidFill>
                  <a:srgbClr val="009368"/>
                </a:solidFill>
              </a:rPr>
              <a:t>Eslabón Industrial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66C2"/>
                </a:solidFill>
                <a:ea typeface="Work Sans" charset="0"/>
                <a:cs typeface="Work Sans" charset="0"/>
              </a:rPr>
              <a:t>Apoyos de líneas de créditos blandos. </a:t>
            </a:r>
          </a:p>
        </p:txBody>
      </p:sp>
      <p:sp>
        <p:nvSpPr>
          <p:cNvPr id="9" name="Rectángulo 20">
            <a:extLst>
              <a:ext uri="{FF2B5EF4-FFF2-40B4-BE49-F238E27FC236}">
                <a16:creationId xmlns:a16="http://schemas.microsoft.com/office/drawing/2014/main" id="{F33DA604-401D-4DE4-AA11-F2F3750B3AC7}"/>
              </a:ext>
            </a:extLst>
          </p:cNvPr>
          <p:cNvSpPr/>
          <p:nvPr/>
        </p:nvSpPr>
        <p:spPr>
          <a:xfrm>
            <a:off x="336058" y="1175962"/>
            <a:ext cx="5541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9368"/>
                </a:solidFill>
              </a:rPr>
              <a:t>Acciones Estratégicas en la Pandemia</a:t>
            </a:r>
            <a:endParaRPr lang="es-ES" b="1" i="0" dirty="0">
              <a:solidFill>
                <a:srgbClr val="009368"/>
              </a:solidFill>
              <a:effectLst/>
            </a:endParaRPr>
          </a:p>
        </p:txBody>
      </p:sp>
      <p:sp>
        <p:nvSpPr>
          <p:cNvPr id="11" name="Rectángulo 3">
            <a:extLst>
              <a:ext uri="{FF2B5EF4-FFF2-40B4-BE49-F238E27FC236}">
                <a16:creationId xmlns:a16="http://schemas.microsoft.com/office/drawing/2014/main" id="{0FB4241A-177D-4C20-9DD4-79E6430CD057}"/>
              </a:ext>
            </a:extLst>
          </p:cNvPr>
          <p:cNvSpPr/>
          <p:nvPr/>
        </p:nvSpPr>
        <p:spPr>
          <a:xfrm>
            <a:off x="6341807" y="1527978"/>
            <a:ext cx="58501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0" i="0" dirty="0">
                <a:solidFill>
                  <a:srgbClr val="0066C2"/>
                </a:solidFill>
                <a:effectLst/>
              </a:rPr>
              <a:t>Levantamiento y promoción de rutas de comercio de producto con vocación exportadora.</a:t>
            </a:r>
          </a:p>
        </p:txBody>
      </p:sp>
      <p:sp>
        <p:nvSpPr>
          <p:cNvPr id="13" name="Rectángulo 8">
            <a:extLst>
              <a:ext uri="{FF2B5EF4-FFF2-40B4-BE49-F238E27FC236}">
                <a16:creationId xmlns:a16="http://schemas.microsoft.com/office/drawing/2014/main" id="{BB3DFC0E-8518-4C5C-959E-89E6D56587EF}"/>
              </a:ext>
            </a:extLst>
          </p:cNvPr>
          <p:cNvSpPr/>
          <p:nvPr/>
        </p:nvSpPr>
        <p:spPr>
          <a:xfrm>
            <a:off x="6341807" y="2816661"/>
            <a:ext cx="58501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66C2"/>
                </a:solidFill>
              </a:rPr>
              <a:t>Alistamiento y vinculación al comité regional de la cadena de yuca – Costa Caribe</a:t>
            </a:r>
          </a:p>
        </p:txBody>
      </p:sp>
      <p:sp>
        <p:nvSpPr>
          <p:cNvPr id="15" name="Rectángulo 9">
            <a:extLst>
              <a:ext uri="{FF2B5EF4-FFF2-40B4-BE49-F238E27FC236}">
                <a16:creationId xmlns:a16="http://schemas.microsoft.com/office/drawing/2014/main" id="{E85F1FB0-FE60-4E44-AF18-015099C7983E}"/>
              </a:ext>
            </a:extLst>
          </p:cNvPr>
          <p:cNvSpPr/>
          <p:nvPr/>
        </p:nvSpPr>
        <p:spPr>
          <a:xfrm>
            <a:off x="6341806" y="1181766"/>
            <a:ext cx="5850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9368"/>
                </a:solidFill>
              </a:rPr>
              <a:t>Ordenamiento de la Producción</a:t>
            </a:r>
            <a:endParaRPr lang="es-ES" b="1" i="0" dirty="0">
              <a:solidFill>
                <a:srgbClr val="009368"/>
              </a:solidFill>
              <a:effectLst/>
            </a:endParaRPr>
          </a:p>
        </p:txBody>
      </p:sp>
      <p:sp>
        <p:nvSpPr>
          <p:cNvPr id="17" name="Rectángulo 14">
            <a:extLst>
              <a:ext uri="{FF2B5EF4-FFF2-40B4-BE49-F238E27FC236}">
                <a16:creationId xmlns:a16="http://schemas.microsoft.com/office/drawing/2014/main" id="{3DBDC88F-656B-4997-A658-0441B0FE4438}"/>
              </a:ext>
            </a:extLst>
          </p:cNvPr>
          <p:cNvSpPr/>
          <p:nvPr/>
        </p:nvSpPr>
        <p:spPr>
          <a:xfrm>
            <a:off x="6341807" y="5257324"/>
            <a:ext cx="5850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i="0" dirty="0">
                <a:solidFill>
                  <a:srgbClr val="009368"/>
                </a:solidFill>
                <a:effectLst/>
              </a:rPr>
              <a:t>Coseche y venda a la fija - Campo a un clic</a:t>
            </a:r>
          </a:p>
        </p:txBody>
      </p:sp>
      <p:sp>
        <p:nvSpPr>
          <p:cNvPr id="19" name="Rectángulo 15">
            <a:extLst>
              <a:ext uri="{FF2B5EF4-FFF2-40B4-BE49-F238E27FC236}">
                <a16:creationId xmlns:a16="http://schemas.microsoft.com/office/drawing/2014/main" id="{08E8B3A7-2337-4674-A5D1-89DB0E423DAE}"/>
              </a:ext>
            </a:extLst>
          </p:cNvPr>
          <p:cNvSpPr/>
          <p:nvPr/>
        </p:nvSpPr>
        <p:spPr>
          <a:xfrm>
            <a:off x="6341807" y="5665198"/>
            <a:ext cx="58501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66C2"/>
                </a:solidFill>
              </a:rPr>
              <a:t>Fomento de vitrinas virtuales a agricultores que participan en mercados campesinos locales.</a:t>
            </a:r>
            <a:endParaRPr lang="es-ES" sz="1600" b="0" i="0" dirty="0">
              <a:solidFill>
                <a:srgbClr val="0066C2"/>
              </a:solidFill>
              <a:effectLst/>
            </a:endParaRPr>
          </a:p>
        </p:txBody>
      </p:sp>
      <p:sp>
        <p:nvSpPr>
          <p:cNvPr id="21" name="Rectángulo 16">
            <a:extLst>
              <a:ext uri="{FF2B5EF4-FFF2-40B4-BE49-F238E27FC236}">
                <a16:creationId xmlns:a16="http://schemas.microsoft.com/office/drawing/2014/main" id="{EE7048BB-EF7F-4149-B212-82BE6F63B8FD}"/>
              </a:ext>
            </a:extLst>
          </p:cNvPr>
          <p:cNvSpPr/>
          <p:nvPr/>
        </p:nvSpPr>
        <p:spPr>
          <a:xfrm>
            <a:off x="6341806" y="3763450"/>
            <a:ext cx="5850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9368"/>
                </a:solidFill>
              </a:rPr>
              <a:t>Agenda de Investigación</a:t>
            </a:r>
            <a:endParaRPr lang="es-ES" b="1" i="0" dirty="0">
              <a:solidFill>
                <a:srgbClr val="009368"/>
              </a:solidFill>
              <a:effectLst/>
            </a:endParaRPr>
          </a:p>
        </p:txBody>
      </p:sp>
      <p:sp>
        <p:nvSpPr>
          <p:cNvPr id="23" name="Rectángulo 17">
            <a:extLst>
              <a:ext uri="{FF2B5EF4-FFF2-40B4-BE49-F238E27FC236}">
                <a16:creationId xmlns:a16="http://schemas.microsoft.com/office/drawing/2014/main" id="{C90370D9-EBC4-40E4-A73F-BB32B1F06E37}"/>
              </a:ext>
            </a:extLst>
          </p:cNvPr>
          <p:cNvSpPr/>
          <p:nvPr/>
        </p:nvSpPr>
        <p:spPr>
          <a:xfrm>
            <a:off x="6341806" y="2458280"/>
            <a:ext cx="5850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9368"/>
                </a:solidFill>
              </a:rPr>
              <a:t>Organizaciones de Cadena</a:t>
            </a:r>
            <a:endParaRPr lang="es-ES" b="1" i="0" dirty="0">
              <a:solidFill>
                <a:srgbClr val="009368"/>
              </a:solidFill>
              <a:effectLst/>
            </a:endParaRPr>
          </a:p>
        </p:txBody>
      </p:sp>
      <p:sp>
        <p:nvSpPr>
          <p:cNvPr id="27" name="Rectángulo 19">
            <a:extLst>
              <a:ext uri="{FF2B5EF4-FFF2-40B4-BE49-F238E27FC236}">
                <a16:creationId xmlns:a16="http://schemas.microsoft.com/office/drawing/2014/main" id="{D1C002AA-42DD-4B22-9CD6-924809E21715}"/>
              </a:ext>
            </a:extLst>
          </p:cNvPr>
          <p:cNvSpPr/>
          <p:nvPr/>
        </p:nvSpPr>
        <p:spPr>
          <a:xfrm>
            <a:off x="6341806" y="4143828"/>
            <a:ext cx="58501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0" i="0" dirty="0">
                <a:solidFill>
                  <a:srgbClr val="0066C2"/>
                </a:solidFill>
                <a:effectLst/>
              </a:rPr>
              <a:t>Actualización avances en agenda de investigación AGROSAVIA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66C2"/>
                </a:solidFill>
              </a:rPr>
              <a:t>Plan de Vinculación AGROSAVIA para fomento de semilla certificada de yuca y ñame.</a:t>
            </a:r>
            <a:endParaRPr lang="es-ES" sz="1600" b="0" i="0" dirty="0">
              <a:solidFill>
                <a:srgbClr val="0066C2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b="0" i="0" dirty="0">
              <a:solidFill>
                <a:srgbClr val="0066C2"/>
              </a:solidFill>
              <a:effectLst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86D8764-DA14-4A24-9F5B-A6F213E8DEB7}"/>
              </a:ext>
            </a:extLst>
          </p:cNvPr>
          <p:cNvSpPr/>
          <p:nvPr/>
        </p:nvSpPr>
        <p:spPr>
          <a:xfrm>
            <a:off x="2007293" y="4711942"/>
            <a:ext cx="1999353" cy="1999353"/>
          </a:xfrm>
          <a:prstGeom prst="ellipse">
            <a:avLst/>
          </a:prstGeom>
          <a:solidFill>
            <a:srgbClr val="0066C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EC01C2DA-ED31-4306-959C-EF3207FE7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01077" y="4800927"/>
            <a:ext cx="1779262" cy="177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37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5DE115-F852-424E-847E-1E42F742D2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23" y="-30554"/>
            <a:ext cx="12245651" cy="6912000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35BBEA2D-578B-4C4E-A7F6-E4EC7C550298}"/>
              </a:ext>
            </a:extLst>
          </p:cNvPr>
          <p:cNvSpPr txBox="1"/>
          <p:nvPr/>
        </p:nvSpPr>
        <p:spPr>
          <a:xfrm>
            <a:off x="530599" y="731580"/>
            <a:ext cx="3504437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CO" sz="2400" b="1" dirty="0">
                <a:solidFill>
                  <a:schemeClr val="bg1"/>
                </a:solidFill>
                <a:ea typeface="Arial" charset="0"/>
                <a:cs typeface="Arial" charset="0"/>
              </a:rPr>
              <a:t>Trabajemos Juntos por el Agro Colombiano!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FAC0B03-4713-9541-9E4B-35DAFADE4736}"/>
              </a:ext>
            </a:extLst>
          </p:cNvPr>
          <p:cNvSpPr txBox="1"/>
          <p:nvPr/>
        </p:nvSpPr>
        <p:spPr>
          <a:xfrm>
            <a:off x="246619" y="5594852"/>
            <a:ext cx="821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ea typeface="Calibri" charset="0"/>
                <a:cs typeface="Arial" panose="020B0604020202020204" pitchFamily="34" charset="0"/>
              </a:rPr>
              <a:t>Gracias</a:t>
            </a:r>
            <a:endParaRPr lang="es-CO" sz="2000" dirty="0">
              <a:solidFill>
                <a:schemeClr val="bg1"/>
              </a:solidFill>
              <a:ea typeface="Calibri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860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7">
            <a:extLst>
              <a:ext uri="{FF2B5EF4-FFF2-40B4-BE49-F238E27FC236}">
                <a16:creationId xmlns:a16="http://schemas.microsoft.com/office/drawing/2014/main" id="{A32A6BCB-6986-3449-A6FA-D1069CB5C000}"/>
              </a:ext>
            </a:extLst>
          </p:cNvPr>
          <p:cNvSpPr txBox="1"/>
          <p:nvPr/>
        </p:nvSpPr>
        <p:spPr>
          <a:xfrm>
            <a:off x="353002" y="2327563"/>
            <a:ext cx="336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0" b="1" spc="-150" dirty="0">
                <a:solidFill>
                  <a:srgbClr val="0066C2"/>
                </a:solidFill>
              </a:rPr>
              <a:t>01.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3002" y="4025135"/>
            <a:ext cx="3361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dirty="0">
                <a:solidFill>
                  <a:srgbClr val="0066C2"/>
                </a:solidFill>
              </a:rPr>
              <a:t>El Departamento de Bolívar</a:t>
            </a:r>
          </a:p>
        </p:txBody>
      </p:sp>
      <p:sp>
        <p:nvSpPr>
          <p:cNvPr id="16" name="CuadroTexto 7">
            <a:extLst>
              <a:ext uri="{FF2B5EF4-FFF2-40B4-BE49-F238E27FC236}">
                <a16:creationId xmlns:a16="http://schemas.microsoft.com/office/drawing/2014/main" id="{A32A6BCB-6986-3449-A6FA-D1069CB5C000}"/>
              </a:ext>
            </a:extLst>
          </p:cNvPr>
          <p:cNvSpPr txBox="1"/>
          <p:nvPr/>
        </p:nvSpPr>
        <p:spPr>
          <a:xfrm>
            <a:off x="4423461" y="2369981"/>
            <a:ext cx="33489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0" b="1" spc="-150" dirty="0">
                <a:solidFill>
                  <a:srgbClr val="0066C2"/>
                </a:solidFill>
              </a:rPr>
              <a:t>02.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19890" y="4072648"/>
            <a:ext cx="3352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dirty="0">
                <a:solidFill>
                  <a:srgbClr val="0066C2"/>
                </a:solidFill>
              </a:rPr>
              <a:t>Actividades Agropecuarias en Bolívar</a:t>
            </a:r>
          </a:p>
        </p:txBody>
      </p:sp>
      <p:sp>
        <p:nvSpPr>
          <p:cNvPr id="17" name="CuadroTexto 7">
            <a:extLst>
              <a:ext uri="{FF2B5EF4-FFF2-40B4-BE49-F238E27FC236}">
                <a16:creationId xmlns:a16="http://schemas.microsoft.com/office/drawing/2014/main" id="{A32A6BCB-6986-3449-A6FA-D1069CB5C000}"/>
              </a:ext>
            </a:extLst>
          </p:cNvPr>
          <p:cNvSpPr txBox="1"/>
          <p:nvPr/>
        </p:nvSpPr>
        <p:spPr>
          <a:xfrm>
            <a:off x="8475733" y="2310627"/>
            <a:ext cx="3348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0" b="1" spc="-150" dirty="0">
                <a:solidFill>
                  <a:srgbClr val="0066C2"/>
                </a:solidFill>
              </a:rPr>
              <a:t>03.</a:t>
            </a:r>
          </a:p>
        </p:txBody>
      </p:sp>
      <p:sp>
        <p:nvSpPr>
          <p:cNvPr id="25" name="TextBox 17"/>
          <p:cNvSpPr txBox="1"/>
          <p:nvPr/>
        </p:nvSpPr>
        <p:spPr>
          <a:xfrm>
            <a:off x="8487800" y="4044880"/>
            <a:ext cx="3352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lvl="0" algn="ctr">
              <a:defRPr sz="1700">
                <a:solidFill>
                  <a:srgbClr val="395F9B"/>
                </a:solidFill>
                <a:latin typeface="Calibri Light" panose="020F0302020204030204"/>
              </a:defRPr>
            </a:lvl1pPr>
          </a:lstStyle>
          <a:p>
            <a:r>
              <a:rPr lang="es-ES" sz="2400" dirty="0">
                <a:solidFill>
                  <a:srgbClr val="0066C2"/>
                </a:solidFill>
                <a:latin typeface="+mn-lt"/>
              </a:rPr>
              <a:t>Oportunidades de acción conjunta con el Gobierno Local de Bolívar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001D5B-85FE-4690-87DB-E109978AD763}"/>
              </a:ext>
            </a:extLst>
          </p:cNvPr>
          <p:cNvCxnSpPr>
            <a:cxnSpLocks/>
          </p:cNvCxnSpPr>
          <p:nvPr/>
        </p:nvCxnSpPr>
        <p:spPr>
          <a:xfrm>
            <a:off x="8128000" y="2503618"/>
            <a:ext cx="0" cy="321212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16A00A-EE55-42CB-B415-AB9871D4B38A}"/>
              </a:ext>
            </a:extLst>
          </p:cNvPr>
          <p:cNvCxnSpPr>
            <a:cxnSpLocks/>
          </p:cNvCxnSpPr>
          <p:nvPr/>
        </p:nvCxnSpPr>
        <p:spPr>
          <a:xfrm>
            <a:off x="4067908" y="2503618"/>
            <a:ext cx="0" cy="321212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969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3">
            <a:extLst>
              <a:ext uri="{FF2B5EF4-FFF2-40B4-BE49-F238E27FC236}">
                <a16:creationId xmlns:a16="http://schemas.microsoft.com/office/drawing/2014/main" id="{25EF1271-D603-4A3B-A4CC-517698738EA7}"/>
              </a:ext>
            </a:extLst>
          </p:cNvPr>
          <p:cNvSpPr txBox="1"/>
          <p:nvPr/>
        </p:nvSpPr>
        <p:spPr>
          <a:xfrm>
            <a:off x="231479" y="129055"/>
            <a:ext cx="599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066C2"/>
                </a:solidFill>
              </a:rPr>
              <a:t>El Departamento de Bolívar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D524A8-2358-42CA-9C7C-43B3C64822AA}"/>
              </a:ext>
            </a:extLst>
          </p:cNvPr>
          <p:cNvCxnSpPr/>
          <p:nvPr/>
        </p:nvCxnSpPr>
        <p:spPr>
          <a:xfrm>
            <a:off x="339968" y="713830"/>
            <a:ext cx="5427785" cy="0"/>
          </a:xfrm>
          <a:prstGeom prst="line">
            <a:avLst/>
          </a:prstGeom>
          <a:ln w="9525">
            <a:solidFill>
              <a:srgbClr val="0066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FBD8C6-CA51-4E4B-B157-BB07C9BD0677}"/>
              </a:ext>
            </a:extLst>
          </p:cNvPr>
          <p:cNvSpPr txBox="1"/>
          <p:nvPr/>
        </p:nvSpPr>
        <p:spPr>
          <a:xfrm>
            <a:off x="3629489" y="4320382"/>
            <a:ext cx="2209402" cy="253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1400" b="1" dirty="0">
                <a:solidFill>
                  <a:srgbClr val="0066C2"/>
                </a:solidFill>
                <a:ea typeface="Work Sans" charset="0"/>
                <a:cs typeface="Work Sans" charset="0"/>
              </a:rPr>
              <a:t>Frontera Agrícola: 1,3 millones de hectáreas (50,4%)</a:t>
            </a:r>
          </a:p>
          <a:p>
            <a:pPr>
              <a:lnSpc>
                <a:spcPct val="115000"/>
              </a:lnSpc>
            </a:pPr>
            <a:endParaRPr lang="es-CO" sz="1400" b="1" dirty="0">
              <a:solidFill>
                <a:srgbClr val="0066C2"/>
              </a:solidFill>
              <a:ea typeface="Work Sans" charset="0"/>
              <a:cs typeface="Work Sans" charset="0"/>
            </a:endParaRPr>
          </a:p>
          <a:p>
            <a:pPr>
              <a:lnSpc>
                <a:spcPct val="115000"/>
              </a:lnSpc>
            </a:pPr>
            <a:r>
              <a:rPr lang="es-CO" sz="1400" b="1" dirty="0">
                <a:solidFill>
                  <a:srgbClr val="0066C2"/>
                </a:solidFill>
                <a:ea typeface="Work Sans" charset="0"/>
                <a:cs typeface="Work Sans" charset="0"/>
              </a:rPr>
              <a:t>785.000: hectáreas en bosques naturales (29,5%)</a:t>
            </a:r>
          </a:p>
          <a:p>
            <a:pPr>
              <a:lnSpc>
                <a:spcPct val="115000"/>
              </a:lnSpc>
            </a:pPr>
            <a:endParaRPr lang="es-CO" sz="1400" b="1" dirty="0">
              <a:solidFill>
                <a:srgbClr val="0066C2"/>
              </a:solidFill>
              <a:ea typeface="Work Sans" charset="0"/>
              <a:cs typeface="Work Sans" charset="0"/>
            </a:endParaRPr>
          </a:p>
          <a:p>
            <a:pPr>
              <a:lnSpc>
                <a:spcPct val="115000"/>
              </a:lnSpc>
            </a:pPr>
            <a:r>
              <a:rPr lang="es-CO" sz="1400" b="1" dirty="0">
                <a:solidFill>
                  <a:srgbClr val="0066C2"/>
                </a:solidFill>
                <a:ea typeface="Work Sans" charset="0"/>
                <a:cs typeface="Work Sans" charset="0"/>
              </a:rPr>
              <a:t>Exclusiones legales: 536.000 hectáreas (20,1%)</a:t>
            </a:r>
            <a:endParaRPr lang="en-US" sz="1400" b="1" dirty="0">
              <a:solidFill>
                <a:srgbClr val="0066C2"/>
              </a:solidFill>
              <a:ea typeface="Work Sans" charset="0"/>
              <a:cs typeface="Work Sans" charset="0"/>
            </a:endParaRPr>
          </a:p>
          <a:p>
            <a:endParaRPr lang="es-CO" sz="1400" dirty="0">
              <a:solidFill>
                <a:srgbClr val="0066C2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357EF5-7564-4596-BCF2-9C35692C9C1F}"/>
              </a:ext>
            </a:extLst>
          </p:cNvPr>
          <p:cNvCxnSpPr>
            <a:cxnSpLocks/>
          </p:cNvCxnSpPr>
          <p:nvPr/>
        </p:nvCxnSpPr>
        <p:spPr>
          <a:xfrm>
            <a:off x="6096000" y="1055331"/>
            <a:ext cx="0" cy="566833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">
            <a:extLst>
              <a:ext uri="{FF2B5EF4-FFF2-40B4-BE49-F238E27FC236}">
                <a16:creationId xmlns:a16="http://schemas.microsoft.com/office/drawing/2014/main" id="{4B8E6CF2-6378-4F97-B612-8C5A333B18C4}"/>
              </a:ext>
            </a:extLst>
          </p:cNvPr>
          <p:cNvSpPr/>
          <p:nvPr/>
        </p:nvSpPr>
        <p:spPr>
          <a:xfrm>
            <a:off x="6177265" y="1329133"/>
            <a:ext cx="597797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CO" sz="1700" dirty="0">
                <a:solidFill>
                  <a:srgbClr val="0066C2"/>
                </a:solidFill>
                <a:ea typeface="Work Sans" charset="0"/>
                <a:cs typeface="Work Sans" charset="0"/>
              </a:rPr>
              <a:t>Según el DANE, la </a:t>
            </a:r>
            <a:r>
              <a:rPr lang="es-CO" sz="1700" b="1" dirty="0">
                <a:solidFill>
                  <a:srgbClr val="0066C2"/>
                </a:solidFill>
                <a:ea typeface="Work Sans" charset="0"/>
                <a:cs typeface="Work Sans" charset="0"/>
              </a:rPr>
              <a:t>población</a:t>
            </a:r>
            <a:r>
              <a:rPr lang="es-CO" sz="1700" dirty="0">
                <a:solidFill>
                  <a:srgbClr val="0066C2"/>
                </a:solidFill>
                <a:ea typeface="Work Sans" charset="0"/>
                <a:cs typeface="Work Sans" charset="0"/>
              </a:rPr>
              <a:t> total del departamento de Bolívar es </a:t>
            </a:r>
            <a:r>
              <a:rPr lang="es-CO" sz="1700" b="1" dirty="0">
                <a:solidFill>
                  <a:srgbClr val="0066C2"/>
                </a:solidFill>
                <a:ea typeface="Work Sans" charset="0"/>
                <a:cs typeface="Work Sans" charset="0"/>
              </a:rPr>
              <a:t>2.180.976</a:t>
            </a:r>
            <a:r>
              <a:rPr lang="es-CO" sz="1700" dirty="0">
                <a:solidFill>
                  <a:srgbClr val="0066C2"/>
                </a:solidFill>
                <a:ea typeface="Work Sans" charset="0"/>
                <a:cs typeface="Work Sans" charset="0"/>
              </a:rPr>
              <a:t> habitantes y corresponde a </a:t>
            </a:r>
            <a:r>
              <a:rPr lang="es-CO" sz="1700" b="1" dirty="0">
                <a:solidFill>
                  <a:srgbClr val="0066C2"/>
                </a:solidFill>
                <a:ea typeface="Work Sans" charset="0"/>
                <a:cs typeface="Work Sans" charset="0"/>
              </a:rPr>
              <a:t>4,3%</a:t>
            </a:r>
            <a:r>
              <a:rPr lang="es-CO" sz="1700" dirty="0">
                <a:solidFill>
                  <a:srgbClr val="0066C2"/>
                </a:solidFill>
                <a:ea typeface="Work Sans" charset="0"/>
                <a:cs typeface="Work Sans" charset="0"/>
              </a:rPr>
              <a:t> del total nacional. 1.618.648 personas (74,2%) viven en las zonas urbanas y 562.328 (</a:t>
            </a:r>
            <a:r>
              <a:rPr lang="es-CO" sz="1700" b="1" dirty="0">
                <a:solidFill>
                  <a:srgbClr val="0066C2"/>
                </a:solidFill>
                <a:ea typeface="Work Sans" charset="0"/>
                <a:cs typeface="Work Sans" charset="0"/>
              </a:rPr>
              <a:t>25,8%</a:t>
            </a:r>
            <a:r>
              <a:rPr lang="es-CO" sz="1700" dirty="0">
                <a:solidFill>
                  <a:srgbClr val="0066C2"/>
                </a:solidFill>
                <a:ea typeface="Work Sans" charset="0"/>
                <a:cs typeface="Work Sans" charset="0"/>
              </a:rPr>
              <a:t>) en las </a:t>
            </a:r>
            <a:r>
              <a:rPr lang="es-CO" sz="1700" b="1" dirty="0">
                <a:solidFill>
                  <a:srgbClr val="0066C2"/>
                </a:solidFill>
                <a:ea typeface="Work Sans" charset="0"/>
                <a:cs typeface="Work Sans" charset="0"/>
              </a:rPr>
              <a:t>zonas rurales</a:t>
            </a:r>
            <a:r>
              <a:rPr lang="es-CO" sz="1700" dirty="0">
                <a:solidFill>
                  <a:srgbClr val="0066C2"/>
                </a:solidFill>
                <a:ea typeface="Work Sans" charset="0"/>
                <a:cs typeface="Work Sans" charset="0"/>
              </a:rPr>
              <a:t>.</a:t>
            </a:r>
          </a:p>
        </p:txBody>
      </p:sp>
      <p:sp>
        <p:nvSpPr>
          <p:cNvPr id="16" name="Rectángulo 2">
            <a:extLst>
              <a:ext uri="{FF2B5EF4-FFF2-40B4-BE49-F238E27FC236}">
                <a16:creationId xmlns:a16="http://schemas.microsoft.com/office/drawing/2014/main" id="{8AB309CE-7FB8-44E2-BB37-7EB6F4A9E951}"/>
              </a:ext>
            </a:extLst>
          </p:cNvPr>
          <p:cNvSpPr/>
          <p:nvPr/>
        </p:nvSpPr>
        <p:spPr>
          <a:xfrm>
            <a:off x="6177265" y="2600681"/>
            <a:ext cx="597797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700" dirty="0">
                <a:solidFill>
                  <a:srgbClr val="0066C2"/>
                </a:solidFill>
                <a:ea typeface="Work Sans" charset="0"/>
                <a:cs typeface="Work Sans" charset="0"/>
              </a:rPr>
              <a:t>Bolívar aporta el </a:t>
            </a:r>
            <a:r>
              <a:rPr lang="es-CO" sz="1700" b="1" dirty="0">
                <a:solidFill>
                  <a:srgbClr val="0066C2"/>
                </a:solidFill>
                <a:ea typeface="Work Sans" charset="0"/>
                <a:cs typeface="Work Sans" charset="0"/>
              </a:rPr>
              <a:t>3,6%</a:t>
            </a:r>
            <a:r>
              <a:rPr lang="es-CO" sz="1700" dirty="0">
                <a:solidFill>
                  <a:srgbClr val="0066C2"/>
                </a:solidFill>
                <a:ea typeface="Work Sans" charset="0"/>
                <a:cs typeface="Work Sans" charset="0"/>
              </a:rPr>
              <a:t> del </a:t>
            </a:r>
            <a:r>
              <a:rPr lang="es-CO" sz="1700" b="1" dirty="0">
                <a:solidFill>
                  <a:srgbClr val="0066C2"/>
                </a:solidFill>
                <a:ea typeface="Work Sans" charset="0"/>
                <a:cs typeface="Work Sans" charset="0"/>
              </a:rPr>
              <a:t>PIB nacional</a:t>
            </a:r>
            <a:r>
              <a:rPr lang="es-CO" sz="1700" dirty="0">
                <a:solidFill>
                  <a:srgbClr val="0066C2"/>
                </a:solidFill>
                <a:ea typeface="Work Sans" charset="0"/>
                <a:cs typeface="Work Sans" charset="0"/>
              </a:rPr>
              <a:t> y registra un PIB per cápita igual a $16,2 millones</a:t>
            </a:r>
            <a:endParaRPr lang="es-CO" sz="1700" dirty="0">
              <a:solidFill>
                <a:srgbClr val="0066C2"/>
              </a:solidFill>
            </a:endParaRPr>
          </a:p>
        </p:txBody>
      </p:sp>
      <p:sp>
        <p:nvSpPr>
          <p:cNvPr id="18" name="Rectángulo 4">
            <a:extLst>
              <a:ext uri="{FF2B5EF4-FFF2-40B4-BE49-F238E27FC236}">
                <a16:creationId xmlns:a16="http://schemas.microsoft.com/office/drawing/2014/main" id="{F029C966-80B7-414D-9EE0-2D48632CE102}"/>
              </a:ext>
            </a:extLst>
          </p:cNvPr>
          <p:cNvSpPr/>
          <p:nvPr/>
        </p:nvSpPr>
        <p:spPr>
          <a:xfrm>
            <a:off x="6166339" y="3302660"/>
            <a:ext cx="5988902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700" dirty="0">
                <a:solidFill>
                  <a:srgbClr val="0066C2"/>
                </a:solidFill>
                <a:ea typeface="Work Sans" charset="0"/>
                <a:cs typeface="Work Sans" charset="0"/>
              </a:rPr>
              <a:t>El índice de </a:t>
            </a:r>
            <a:r>
              <a:rPr lang="es-CO" sz="1700" b="1" dirty="0">
                <a:solidFill>
                  <a:srgbClr val="0066C2"/>
                </a:solidFill>
                <a:ea typeface="Work Sans" charset="0"/>
                <a:cs typeface="Work Sans" charset="0"/>
              </a:rPr>
              <a:t>pobreza</a:t>
            </a:r>
            <a:r>
              <a:rPr lang="es-CO" sz="1700" dirty="0">
                <a:solidFill>
                  <a:srgbClr val="0066C2"/>
                </a:solidFill>
                <a:ea typeface="Work Sans" charset="0"/>
                <a:cs typeface="Work Sans" charset="0"/>
              </a:rPr>
              <a:t> multidimensional en el departamento cayó de 31,9% en 2018, a </a:t>
            </a:r>
            <a:r>
              <a:rPr lang="es-CO" sz="1700" b="1" dirty="0">
                <a:solidFill>
                  <a:srgbClr val="0066C2"/>
                </a:solidFill>
                <a:ea typeface="Work Sans" charset="0"/>
                <a:cs typeface="Work Sans" charset="0"/>
              </a:rPr>
              <a:t>26,9% en 2019</a:t>
            </a:r>
            <a:r>
              <a:rPr lang="es-CO" sz="1700" dirty="0">
                <a:solidFill>
                  <a:srgbClr val="0066C2"/>
                </a:solidFill>
                <a:ea typeface="Work Sans" charset="0"/>
                <a:cs typeface="Work Sans" charset="0"/>
              </a:rPr>
              <a:t>, pero estuvo por encima del total nacional que fue, respectivamente, 19,1% y 17,5%. </a:t>
            </a:r>
          </a:p>
        </p:txBody>
      </p:sp>
      <p:sp>
        <p:nvSpPr>
          <p:cNvPr id="20" name="Rectángulo 10">
            <a:extLst>
              <a:ext uri="{FF2B5EF4-FFF2-40B4-BE49-F238E27FC236}">
                <a16:creationId xmlns:a16="http://schemas.microsoft.com/office/drawing/2014/main" id="{96CDA6A5-4FD5-40D6-A764-1F1D8240E928}"/>
              </a:ext>
            </a:extLst>
          </p:cNvPr>
          <p:cNvSpPr/>
          <p:nvPr/>
        </p:nvSpPr>
        <p:spPr>
          <a:xfrm>
            <a:off x="6177265" y="4298475"/>
            <a:ext cx="596704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CO" sz="1700" dirty="0">
                <a:solidFill>
                  <a:srgbClr val="0066C2"/>
                </a:solidFill>
                <a:ea typeface="Work Sans" charset="0"/>
                <a:cs typeface="Work Sans" charset="0"/>
              </a:rPr>
              <a:t>La tasa de </a:t>
            </a:r>
            <a:r>
              <a:rPr lang="es-CO" sz="1700" b="1" dirty="0">
                <a:solidFill>
                  <a:srgbClr val="0066C2"/>
                </a:solidFill>
                <a:ea typeface="Work Sans" charset="0"/>
                <a:cs typeface="Work Sans" charset="0"/>
              </a:rPr>
              <a:t>desempleo</a:t>
            </a:r>
            <a:r>
              <a:rPr lang="es-CO" sz="1700" dirty="0">
                <a:solidFill>
                  <a:srgbClr val="0066C2"/>
                </a:solidFill>
                <a:ea typeface="Work Sans" charset="0"/>
                <a:cs typeface="Work Sans" charset="0"/>
              </a:rPr>
              <a:t> en </a:t>
            </a:r>
            <a:r>
              <a:rPr lang="es-CO" sz="1700" b="1" dirty="0">
                <a:solidFill>
                  <a:srgbClr val="0066C2"/>
                </a:solidFill>
                <a:ea typeface="Work Sans" charset="0"/>
                <a:cs typeface="Work Sans" charset="0"/>
              </a:rPr>
              <a:t>Cartagena de Indias</a:t>
            </a:r>
            <a:r>
              <a:rPr lang="es-CO" sz="1700" dirty="0">
                <a:solidFill>
                  <a:srgbClr val="0066C2"/>
                </a:solidFill>
                <a:ea typeface="Work Sans" charset="0"/>
                <a:cs typeface="Work Sans" charset="0"/>
              </a:rPr>
              <a:t> durante el mes de junio de 2020 fue </a:t>
            </a:r>
            <a:r>
              <a:rPr lang="es-CO" sz="1700" b="1" dirty="0">
                <a:solidFill>
                  <a:srgbClr val="0066C2"/>
                </a:solidFill>
                <a:ea typeface="Work Sans" charset="0"/>
                <a:cs typeface="Work Sans" charset="0"/>
              </a:rPr>
              <a:t>19,4%</a:t>
            </a:r>
            <a:r>
              <a:rPr lang="es-CO" sz="1700" dirty="0">
                <a:solidFill>
                  <a:srgbClr val="0066C2"/>
                </a:solidFill>
                <a:ea typeface="Work Sans" charset="0"/>
                <a:cs typeface="Work Sans" charset="0"/>
              </a:rPr>
              <a:t>, siendo inferior al total nacional (19,8%), y al promedio de las 13 principales ciudades y áreas metropolitanas del (24,3%).</a:t>
            </a:r>
          </a:p>
        </p:txBody>
      </p:sp>
      <p:sp>
        <p:nvSpPr>
          <p:cNvPr id="22" name="Rectángulo 12">
            <a:extLst>
              <a:ext uri="{FF2B5EF4-FFF2-40B4-BE49-F238E27FC236}">
                <a16:creationId xmlns:a16="http://schemas.microsoft.com/office/drawing/2014/main" id="{FB1FEC48-B1D9-41A9-8BC9-6AF20D58897E}"/>
              </a:ext>
            </a:extLst>
          </p:cNvPr>
          <p:cNvSpPr/>
          <p:nvPr/>
        </p:nvSpPr>
        <p:spPr>
          <a:xfrm>
            <a:off x="6166339" y="5624936"/>
            <a:ext cx="596704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CO" sz="1700" dirty="0">
                <a:solidFill>
                  <a:srgbClr val="0066C2"/>
                </a:solidFill>
                <a:ea typeface="Work Sans" charset="0"/>
                <a:cs typeface="Work Sans" charset="0"/>
              </a:rPr>
              <a:t>En el último año, la </a:t>
            </a:r>
            <a:r>
              <a:rPr lang="es-CO" sz="1700" b="1" dirty="0">
                <a:solidFill>
                  <a:srgbClr val="0066C2"/>
                </a:solidFill>
                <a:ea typeface="Work Sans" charset="0"/>
                <a:cs typeface="Work Sans" charset="0"/>
              </a:rPr>
              <a:t>inflación</a:t>
            </a:r>
            <a:r>
              <a:rPr lang="es-CO" sz="1700" dirty="0">
                <a:solidFill>
                  <a:srgbClr val="0066C2"/>
                </a:solidFill>
                <a:ea typeface="Work Sans" charset="0"/>
                <a:cs typeface="Work Sans" charset="0"/>
              </a:rPr>
              <a:t> total en </a:t>
            </a:r>
            <a:r>
              <a:rPr lang="es-CO" sz="1700" b="1" dirty="0">
                <a:solidFill>
                  <a:srgbClr val="0066C2"/>
                </a:solidFill>
                <a:ea typeface="Work Sans" charset="0"/>
                <a:cs typeface="Work Sans" charset="0"/>
              </a:rPr>
              <a:t>Cartagena</a:t>
            </a:r>
            <a:r>
              <a:rPr lang="es-CO" sz="1700" dirty="0">
                <a:solidFill>
                  <a:srgbClr val="0066C2"/>
                </a:solidFill>
                <a:ea typeface="Work Sans" charset="0"/>
                <a:cs typeface="Work Sans" charset="0"/>
              </a:rPr>
              <a:t> (</a:t>
            </a:r>
            <a:r>
              <a:rPr lang="es-CO" sz="1700" b="1" dirty="0">
                <a:solidFill>
                  <a:srgbClr val="0066C2"/>
                </a:solidFill>
                <a:ea typeface="Work Sans" charset="0"/>
                <a:cs typeface="Work Sans" charset="0"/>
              </a:rPr>
              <a:t>1,61%</a:t>
            </a:r>
            <a:r>
              <a:rPr lang="es-CO" sz="1700" dirty="0">
                <a:solidFill>
                  <a:srgbClr val="0066C2"/>
                </a:solidFill>
                <a:ea typeface="Work Sans" charset="0"/>
                <a:cs typeface="Work Sans" charset="0"/>
              </a:rPr>
              <a:t>) fue inferior a la registrada en el país (1,97%). En el caso de los alimentos y bebidas no alcohólicas, la situación fue similar: 3% en Cartagena y 5% en el país.</a:t>
            </a:r>
          </a:p>
        </p:txBody>
      </p:sp>
      <p:pic>
        <p:nvPicPr>
          <p:cNvPr id="24" name="Imagen 13">
            <a:extLst>
              <a:ext uri="{FF2B5EF4-FFF2-40B4-BE49-F238E27FC236}">
                <a16:creationId xmlns:a16="http://schemas.microsoft.com/office/drawing/2014/main" id="{01F8837F-4228-49AD-B4D2-B5492AC1D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20"/>
          <a:stretch/>
        </p:blipFill>
        <p:spPr>
          <a:xfrm>
            <a:off x="247774" y="1192247"/>
            <a:ext cx="2946806" cy="5396117"/>
          </a:xfrm>
          <a:prstGeom prst="rec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549F3ED-4C9E-4B25-9B41-25DFAEE8973A}"/>
              </a:ext>
            </a:extLst>
          </p:cNvPr>
          <p:cNvSpPr/>
          <p:nvPr/>
        </p:nvSpPr>
        <p:spPr>
          <a:xfrm>
            <a:off x="3383311" y="4438165"/>
            <a:ext cx="246178" cy="408351"/>
          </a:xfrm>
          <a:prstGeom prst="rect">
            <a:avLst/>
          </a:prstGeom>
          <a:solidFill>
            <a:srgbClr val="6F985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4351CF-B12B-431E-9B8C-004BF04231F0}"/>
              </a:ext>
            </a:extLst>
          </p:cNvPr>
          <p:cNvSpPr/>
          <p:nvPr/>
        </p:nvSpPr>
        <p:spPr>
          <a:xfrm>
            <a:off x="3383311" y="5397497"/>
            <a:ext cx="246178" cy="408351"/>
          </a:xfrm>
          <a:prstGeom prst="rect">
            <a:avLst/>
          </a:prstGeom>
          <a:solidFill>
            <a:srgbClr val="E3E3E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58FA78-24E9-4447-8D32-E8F09848213B}"/>
              </a:ext>
            </a:extLst>
          </p:cNvPr>
          <p:cNvSpPr/>
          <p:nvPr/>
        </p:nvSpPr>
        <p:spPr>
          <a:xfrm>
            <a:off x="3383312" y="6136047"/>
            <a:ext cx="246178" cy="408351"/>
          </a:xfrm>
          <a:prstGeom prst="rect">
            <a:avLst/>
          </a:prstGeom>
          <a:solidFill>
            <a:srgbClr val="A9A9A7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8194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1071180" y="6578958"/>
            <a:ext cx="94769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050" dirty="0">
                <a:solidFill>
                  <a:srgbClr val="0066C2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Fuente: DANE</a:t>
            </a:r>
            <a:endParaRPr lang="en-US" sz="1050" dirty="0">
              <a:solidFill>
                <a:srgbClr val="0066C2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20121" y="5232435"/>
            <a:ext cx="77651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66C2"/>
                </a:solidFill>
                <a:ea typeface="Work Sans" charset="0"/>
                <a:cs typeface="Work Sans" charset="0"/>
              </a:rPr>
              <a:t>La participación del sector agropecuario en la economía de Bolívar (4,4%) es inferior a la observada a nivel nacional (6,3%).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>
              <a:solidFill>
                <a:srgbClr val="0066C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66C2"/>
                </a:solidFill>
              </a:rPr>
              <a:t>En cambio, la industria tiene una mayor importancia en la economía bolivarense (15,8%) comparada con el total nacional (12,1%).</a:t>
            </a:r>
            <a:endParaRPr lang="en-US" dirty="0">
              <a:solidFill>
                <a:srgbClr val="0066C2"/>
              </a:solidFill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885551"/>
              </p:ext>
            </p:extLst>
          </p:nvPr>
        </p:nvGraphicFramePr>
        <p:xfrm>
          <a:off x="0" y="742256"/>
          <a:ext cx="7765183" cy="4153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7523AD7C-6DB3-4C03-B14A-967AEABD9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995" y="1337199"/>
            <a:ext cx="4248150" cy="2857500"/>
          </a:xfrm>
          <a:prstGeom prst="rect">
            <a:avLst/>
          </a:prstGeom>
        </p:spPr>
      </p:pic>
      <p:sp>
        <p:nvSpPr>
          <p:cNvPr id="12" name="CuadroTexto 3">
            <a:extLst>
              <a:ext uri="{FF2B5EF4-FFF2-40B4-BE49-F238E27FC236}">
                <a16:creationId xmlns:a16="http://schemas.microsoft.com/office/drawing/2014/main" id="{72802350-B82F-4A67-A684-76F9E0555761}"/>
              </a:ext>
            </a:extLst>
          </p:cNvPr>
          <p:cNvSpPr txBox="1"/>
          <p:nvPr/>
        </p:nvSpPr>
        <p:spPr>
          <a:xfrm>
            <a:off x="231479" y="129055"/>
            <a:ext cx="7765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066C2"/>
                </a:solidFill>
              </a:rPr>
              <a:t>Actividades económicas en el departamento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216008-A36D-43D7-BFBA-353232DE3ECA}"/>
              </a:ext>
            </a:extLst>
          </p:cNvPr>
          <p:cNvCxnSpPr/>
          <p:nvPr/>
        </p:nvCxnSpPr>
        <p:spPr>
          <a:xfrm>
            <a:off x="339968" y="713830"/>
            <a:ext cx="5427785" cy="0"/>
          </a:xfrm>
          <a:prstGeom prst="line">
            <a:avLst/>
          </a:prstGeom>
          <a:ln w="9525">
            <a:solidFill>
              <a:srgbClr val="0066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207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">
            <a:extLst>
              <a:ext uri="{FF2B5EF4-FFF2-40B4-BE49-F238E27FC236}">
                <a16:creationId xmlns:a16="http://schemas.microsoft.com/office/drawing/2014/main" id="{A86AEF98-C5C4-440B-A543-E3034DAEDC0A}"/>
              </a:ext>
            </a:extLst>
          </p:cNvPr>
          <p:cNvCxnSpPr>
            <a:cxnSpLocks/>
          </p:cNvCxnSpPr>
          <p:nvPr/>
        </p:nvCxnSpPr>
        <p:spPr>
          <a:xfrm>
            <a:off x="649236" y="509080"/>
            <a:ext cx="11352264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85CAB20-9E9C-4DD2-9239-BA08CA21B946}"/>
              </a:ext>
            </a:extLst>
          </p:cNvPr>
          <p:cNvSpPr/>
          <p:nvPr/>
        </p:nvSpPr>
        <p:spPr>
          <a:xfrm>
            <a:off x="339968" y="4854500"/>
            <a:ext cx="71628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0066C2"/>
                </a:solidFill>
                <a:ea typeface="Work Sans" charset="0"/>
                <a:cs typeface="Work Sans" charset="0"/>
              </a:rPr>
              <a:t>Bolívar ocupa el lugar 13 en el Índice Departamental de Competitividad 2019, ubicándose por encima del promedio de los departamentos de la Costa Caribe y del total nacional.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es-CO" sz="1600" dirty="0">
              <a:solidFill>
                <a:srgbClr val="0066C2"/>
              </a:solidFill>
              <a:ea typeface="Work Sans" charset="0"/>
              <a:cs typeface="Work Sans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0066C2"/>
                </a:solidFill>
                <a:ea typeface="Work Sans" charset="0"/>
                <a:cs typeface="Work Sans" charset="0"/>
              </a:rPr>
              <a:t>Bolívar muestra fortaleza en la dinámica empresarial, la sofisticación y diversificación empresarial, el tamaño del mercado, particularmente el externo, y en la educación para el trabajo.</a:t>
            </a: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709815"/>
              </p:ext>
            </p:extLst>
          </p:nvPr>
        </p:nvGraphicFramePr>
        <p:xfrm>
          <a:off x="377104" y="778778"/>
          <a:ext cx="7082663" cy="3930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E452BF9E-F0F2-498D-9E62-8DB061C2C160}"/>
              </a:ext>
            </a:extLst>
          </p:cNvPr>
          <p:cNvSpPr txBox="1"/>
          <p:nvPr/>
        </p:nvSpPr>
        <p:spPr>
          <a:xfrm>
            <a:off x="7866206" y="1945838"/>
            <a:ext cx="39858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009368"/>
                </a:solidFill>
              </a:rPr>
              <a:t>Sectores priorizados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66C2"/>
                </a:solidFill>
              </a:rPr>
              <a:t>Cacao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66C2"/>
                </a:solidFill>
              </a:rPr>
              <a:t>Aceites y Grasas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66C2"/>
                </a:solidFill>
              </a:rPr>
              <a:t>Biocombustibles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66C2"/>
                </a:solidFill>
              </a:rPr>
              <a:t>Maderables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BB9F794-35CC-44B4-A680-7410A7D16BDD}"/>
              </a:ext>
            </a:extLst>
          </p:cNvPr>
          <p:cNvSpPr txBox="1"/>
          <p:nvPr/>
        </p:nvSpPr>
        <p:spPr>
          <a:xfrm>
            <a:off x="7866206" y="3695221"/>
            <a:ext cx="39858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009368"/>
                </a:solidFill>
              </a:rPr>
              <a:t>Apuestas Estratégicas identificadas: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0066C2"/>
                </a:solidFill>
                <a:ea typeface="Work Sans" charset="0"/>
                <a:cs typeface="Work Sans" charset="0"/>
              </a:rPr>
              <a:t>Certificación de procesos y productos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0066C2"/>
                </a:solidFill>
                <a:ea typeface="Work Sans" charset="0"/>
                <a:cs typeface="Work Sans" charset="0"/>
              </a:rPr>
              <a:t>Generación de empleo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0066C2"/>
                </a:solidFill>
                <a:ea typeface="Work Sans" charset="0"/>
                <a:cs typeface="Work Sans" charset="0"/>
              </a:rPr>
              <a:t>Comercio justo entre los distintos agentes involucrados en la cadena.</a:t>
            </a:r>
            <a:endParaRPr lang="es-CO" b="1" dirty="0">
              <a:solidFill>
                <a:srgbClr val="0066C2"/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2FADF8A-C659-4164-98CB-44B00A20B260}"/>
              </a:ext>
            </a:extLst>
          </p:cNvPr>
          <p:cNvSpPr/>
          <p:nvPr/>
        </p:nvSpPr>
        <p:spPr>
          <a:xfrm>
            <a:off x="7772403" y="917153"/>
            <a:ext cx="42290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 dirty="0">
                <a:solidFill>
                  <a:srgbClr val="0066C2"/>
                </a:solidFill>
              </a:rPr>
              <a:t>Plan de Departamental de Desarrollo Bolívar</a:t>
            </a:r>
            <a:endParaRPr lang="es-CO" sz="2000" dirty="0">
              <a:solidFill>
                <a:srgbClr val="0066C2"/>
              </a:solidFill>
            </a:endParaRPr>
          </a:p>
        </p:txBody>
      </p:sp>
      <p:sp>
        <p:nvSpPr>
          <p:cNvPr id="11" name="CuadroTexto 3">
            <a:extLst>
              <a:ext uri="{FF2B5EF4-FFF2-40B4-BE49-F238E27FC236}">
                <a16:creationId xmlns:a16="http://schemas.microsoft.com/office/drawing/2014/main" id="{916F922D-84D7-428D-BF93-68DFEB2F1F9D}"/>
              </a:ext>
            </a:extLst>
          </p:cNvPr>
          <p:cNvSpPr txBox="1"/>
          <p:nvPr/>
        </p:nvSpPr>
        <p:spPr>
          <a:xfrm>
            <a:off x="231479" y="129055"/>
            <a:ext cx="9592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066C2"/>
                </a:solidFill>
              </a:rPr>
              <a:t>Índice Departamental de Competitividad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77FB7E-79C4-45D5-8D32-68B05B78E3C1}"/>
              </a:ext>
            </a:extLst>
          </p:cNvPr>
          <p:cNvCxnSpPr/>
          <p:nvPr/>
        </p:nvCxnSpPr>
        <p:spPr>
          <a:xfrm>
            <a:off x="339968" y="713830"/>
            <a:ext cx="5427785" cy="0"/>
          </a:xfrm>
          <a:prstGeom prst="line">
            <a:avLst/>
          </a:prstGeom>
          <a:ln w="9525">
            <a:solidFill>
              <a:srgbClr val="0066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C8BCFD-E70E-4D71-8C83-80DCEF5AF992}"/>
              </a:ext>
            </a:extLst>
          </p:cNvPr>
          <p:cNvCxnSpPr>
            <a:cxnSpLocks/>
          </p:cNvCxnSpPr>
          <p:nvPr/>
        </p:nvCxnSpPr>
        <p:spPr>
          <a:xfrm>
            <a:off x="7690341" y="1055331"/>
            <a:ext cx="0" cy="566833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320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F8C9FA2-CBBD-4A92-B5D2-6F2DD9D27C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436420"/>
              </p:ext>
            </p:extLst>
          </p:nvPr>
        </p:nvGraphicFramePr>
        <p:xfrm>
          <a:off x="339968" y="953811"/>
          <a:ext cx="5427784" cy="2254293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796971">
                  <a:extLst>
                    <a:ext uri="{9D8B030D-6E8A-4147-A177-3AD203B41FA5}">
                      <a16:colId xmlns:a16="http://schemas.microsoft.com/office/drawing/2014/main" val="776661752"/>
                    </a:ext>
                  </a:extLst>
                </a:gridCol>
                <a:gridCol w="967391">
                  <a:extLst>
                    <a:ext uri="{9D8B030D-6E8A-4147-A177-3AD203B41FA5}">
                      <a16:colId xmlns:a16="http://schemas.microsoft.com/office/drawing/2014/main" val="3365908565"/>
                    </a:ext>
                  </a:extLst>
                </a:gridCol>
                <a:gridCol w="954139">
                  <a:extLst>
                    <a:ext uri="{9D8B030D-6E8A-4147-A177-3AD203B41FA5}">
                      <a16:colId xmlns:a16="http://schemas.microsoft.com/office/drawing/2014/main" val="4191488850"/>
                    </a:ext>
                  </a:extLst>
                </a:gridCol>
                <a:gridCol w="848123">
                  <a:extLst>
                    <a:ext uri="{9D8B030D-6E8A-4147-A177-3AD203B41FA5}">
                      <a16:colId xmlns:a16="http://schemas.microsoft.com/office/drawing/2014/main" val="4231982209"/>
                    </a:ext>
                  </a:extLst>
                </a:gridCol>
                <a:gridCol w="861160">
                  <a:extLst>
                    <a:ext uri="{9D8B030D-6E8A-4147-A177-3AD203B41FA5}">
                      <a16:colId xmlns:a16="http://schemas.microsoft.com/office/drawing/2014/main" val="2775335849"/>
                    </a:ext>
                  </a:extLst>
                </a:gridCol>
              </a:tblGrid>
              <a:tr h="226173">
                <a:tc>
                  <a:txBody>
                    <a:bodyPr/>
                    <a:lstStyle/>
                    <a:p>
                      <a:pPr algn="l" fontAlgn="b"/>
                      <a:r>
                        <a:rPr lang="es-CO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Grupo de Productos</a:t>
                      </a:r>
                      <a:endParaRPr lang="es-CO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2017</a:t>
                      </a:r>
                      <a:endParaRPr lang="es-CO" sz="1600" b="1" i="0" u="none" strike="noStrike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>
                          <a:solidFill>
                            <a:schemeClr val="bg1"/>
                          </a:solidFill>
                          <a:effectLst/>
                        </a:rPr>
                        <a:t>2018</a:t>
                      </a:r>
                      <a:endParaRPr lang="es-CO" sz="1600" b="1" i="0" u="none" strike="noStrike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2019</a:t>
                      </a:r>
                      <a:endParaRPr lang="es-CO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CO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90524737"/>
                  </a:ext>
                </a:extLst>
              </a:tr>
              <a:tr h="226173">
                <a:tc>
                  <a:txBody>
                    <a:bodyPr/>
                    <a:lstStyle/>
                    <a:p>
                      <a:pPr algn="l" fontAlgn="b"/>
                      <a:r>
                        <a:rPr lang="es-CO" sz="1300" b="1" u="none" strike="noStrike" dirty="0">
                          <a:effectLst/>
                        </a:rPr>
                        <a:t>TUBÉRCULOS Y PLÁTANOS</a:t>
                      </a:r>
                      <a:endParaRPr lang="es-CO" sz="13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568.681 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    542.510 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       639.836 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53%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6177871"/>
                  </a:ext>
                </a:extLst>
              </a:tr>
              <a:tr h="226173">
                <a:tc>
                  <a:txBody>
                    <a:bodyPr/>
                    <a:lstStyle/>
                    <a:p>
                      <a:pPr algn="l" fontAlgn="b"/>
                      <a:r>
                        <a:rPr lang="es-CO" sz="1300" b="1" u="none" strike="noStrike" dirty="0">
                          <a:effectLst/>
                        </a:rPr>
                        <a:t>CEREALES</a:t>
                      </a:r>
                      <a:endParaRPr lang="es-CO" sz="13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229.587 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    238.901 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       331.988 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28%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5443711"/>
                  </a:ext>
                </a:extLst>
              </a:tr>
              <a:tr h="226173">
                <a:tc>
                  <a:txBody>
                    <a:bodyPr/>
                    <a:lstStyle/>
                    <a:p>
                      <a:pPr algn="l" fontAlgn="b"/>
                      <a:r>
                        <a:rPr lang="es-CO" sz="1300" b="1" u="none" strike="noStrike" dirty="0">
                          <a:effectLst/>
                        </a:rPr>
                        <a:t>OLEAGINOSAS</a:t>
                      </a:r>
                      <a:endParaRPr lang="es-CO" sz="13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133.135 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    108.927 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       112.173 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9%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7580554"/>
                  </a:ext>
                </a:extLst>
              </a:tr>
              <a:tr h="226173">
                <a:tc>
                  <a:txBody>
                    <a:bodyPr/>
                    <a:lstStyle/>
                    <a:p>
                      <a:pPr algn="l" fontAlgn="b"/>
                      <a:r>
                        <a:rPr lang="es-CO" sz="1300" b="1" u="none" strike="noStrike" dirty="0">
                          <a:effectLst/>
                        </a:rPr>
                        <a:t>FRUTALES</a:t>
                      </a:r>
                      <a:endParaRPr lang="es-CO" sz="13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68.140 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      68.383 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        75.954 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6%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4399944"/>
                  </a:ext>
                </a:extLst>
              </a:tr>
              <a:tr h="226173">
                <a:tc>
                  <a:txBody>
                    <a:bodyPr/>
                    <a:lstStyle/>
                    <a:p>
                      <a:pPr algn="l" fontAlgn="b"/>
                      <a:r>
                        <a:rPr lang="es-CO" sz="1300" b="1" u="none" strike="noStrike" dirty="0">
                          <a:effectLst/>
                        </a:rPr>
                        <a:t>HORTALIZAS</a:t>
                      </a:r>
                      <a:endParaRPr lang="es-CO" sz="13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22.207 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      18.507 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        30.476 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3%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1813811"/>
                  </a:ext>
                </a:extLst>
              </a:tr>
              <a:tr h="226173">
                <a:tc>
                  <a:txBody>
                    <a:bodyPr/>
                    <a:lstStyle/>
                    <a:p>
                      <a:pPr algn="l" fontAlgn="b"/>
                      <a:r>
                        <a:rPr lang="es-CO" sz="1300" b="1" u="none" strike="noStrike" dirty="0">
                          <a:effectLst/>
                        </a:rPr>
                        <a:t>OTROS PERMANENTES</a:t>
                      </a:r>
                      <a:endParaRPr lang="es-CO" sz="13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12.024 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      13.372 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        13.644 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1%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88452929"/>
                  </a:ext>
                </a:extLst>
              </a:tr>
              <a:tr h="226173">
                <a:tc>
                  <a:txBody>
                    <a:bodyPr/>
                    <a:lstStyle/>
                    <a:p>
                      <a:pPr algn="l" fontAlgn="b"/>
                      <a:r>
                        <a:rPr lang="es-CO" sz="1300" b="1" u="none" strike="noStrike" dirty="0">
                          <a:effectLst/>
                        </a:rPr>
                        <a:t>LEGUMINOSAS</a:t>
                      </a:r>
                      <a:endParaRPr lang="es-CO" sz="13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2.327 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        1.737 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          2.579 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0%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3255104"/>
                  </a:ext>
                </a:extLst>
              </a:tr>
              <a:tr h="22617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1" u="none" strike="noStrike" dirty="0">
                          <a:effectLst/>
                        </a:rPr>
                        <a:t>Total general</a:t>
                      </a:r>
                      <a:endParaRPr lang="es-CO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1" u="none" strike="noStrike" dirty="0">
                          <a:effectLst/>
                        </a:rPr>
                        <a:t>1.036.100 </a:t>
                      </a:r>
                      <a:endParaRPr lang="es-CO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1" u="none" strike="noStrike" dirty="0">
                          <a:effectLst/>
                        </a:rPr>
                        <a:t>    992.336 </a:t>
                      </a:r>
                      <a:endParaRPr lang="es-CO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1" u="none" strike="noStrike" dirty="0">
                          <a:effectLst/>
                        </a:rPr>
                        <a:t> 1.206.649 </a:t>
                      </a:r>
                      <a:endParaRPr lang="es-CO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b="1" u="none" strike="noStrike" dirty="0">
                          <a:effectLst/>
                        </a:rPr>
                        <a:t>100%</a:t>
                      </a:r>
                      <a:endParaRPr lang="es-CO" sz="15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75821349"/>
                  </a:ext>
                </a:extLst>
              </a:tr>
            </a:tbl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34DC2157-BFC2-40BB-96DD-627FCB5F43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4750079"/>
              </p:ext>
            </p:extLst>
          </p:nvPr>
        </p:nvGraphicFramePr>
        <p:xfrm>
          <a:off x="339967" y="3534531"/>
          <a:ext cx="5427783" cy="3217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C92E10D5-680A-4336-8A3E-0931A4DD4A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2754574"/>
              </p:ext>
            </p:extLst>
          </p:nvPr>
        </p:nvGraphicFramePr>
        <p:xfrm>
          <a:off x="6224952" y="641728"/>
          <a:ext cx="5847140" cy="287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E8C78603-5C70-4435-AB30-FE3E08D534E8}"/>
              </a:ext>
            </a:extLst>
          </p:cNvPr>
          <p:cNvSpPr txBox="1"/>
          <p:nvPr/>
        </p:nvSpPr>
        <p:spPr>
          <a:xfrm>
            <a:off x="6353906" y="3943936"/>
            <a:ext cx="5605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0066C2"/>
                </a:solidFill>
              </a:rPr>
              <a:t>Los tubérculos y el plátano constituyen el 53% de la producción agrícola de Bolívar, mientras que los cereales participan con el 28%.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dirty="0">
              <a:solidFill>
                <a:srgbClr val="0066C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0066C2"/>
                </a:solidFill>
              </a:rPr>
              <a:t>La yuca es el tubérculo que más se produce, seguido del ñame y del plátano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dirty="0">
              <a:solidFill>
                <a:srgbClr val="0066C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0066C2"/>
                </a:solidFill>
              </a:rPr>
              <a:t>Durante los últimos 3 años se registró un aumento de 60.000 toneladas de la producción de arroz. </a:t>
            </a:r>
          </a:p>
        </p:txBody>
      </p:sp>
      <p:sp>
        <p:nvSpPr>
          <p:cNvPr id="14" name="CuadroTexto 3">
            <a:extLst>
              <a:ext uri="{FF2B5EF4-FFF2-40B4-BE49-F238E27FC236}">
                <a16:creationId xmlns:a16="http://schemas.microsoft.com/office/drawing/2014/main" id="{5F67AC5A-0ED8-44BC-952A-ABFA7F812153}"/>
              </a:ext>
            </a:extLst>
          </p:cNvPr>
          <p:cNvSpPr txBox="1"/>
          <p:nvPr/>
        </p:nvSpPr>
        <p:spPr>
          <a:xfrm>
            <a:off x="231479" y="129055"/>
            <a:ext cx="9592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066C2"/>
                </a:solidFill>
              </a:rPr>
              <a:t>Principales Actividades Agrícolas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09B9A0-FCC4-4AE8-951B-1B139D898C90}"/>
              </a:ext>
            </a:extLst>
          </p:cNvPr>
          <p:cNvCxnSpPr/>
          <p:nvPr/>
        </p:nvCxnSpPr>
        <p:spPr>
          <a:xfrm>
            <a:off x="339968" y="713830"/>
            <a:ext cx="5427785" cy="0"/>
          </a:xfrm>
          <a:prstGeom prst="line">
            <a:avLst/>
          </a:prstGeom>
          <a:ln w="9525">
            <a:solidFill>
              <a:srgbClr val="0066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2A172B6-DE39-4F11-B562-E89510808DCB}"/>
              </a:ext>
            </a:extLst>
          </p:cNvPr>
          <p:cNvCxnSpPr>
            <a:cxnSpLocks/>
          </p:cNvCxnSpPr>
          <p:nvPr/>
        </p:nvCxnSpPr>
        <p:spPr>
          <a:xfrm>
            <a:off x="6096000" y="750533"/>
            <a:ext cx="0" cy="566833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761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E8C78603-5C70-4435-AB30-FE3E08D534E8}"/>
              </a:ext>
            </a:extLst>
          </p:cNvPr>
          <p:cNvSpPr txBox="1"/>
          <p:nvPr/>
        </p:nvSpPr>
        <p:spPr>
          <a:xfrm>
            <a:off x="6431611" y="1824094"/>
            <a:ext cx="55024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66C2"/>
                </a:solidFill>
              </a:rPr>
              <a:t>La actividad palmera ha presentado una leve disminución (18%) en Bolívar, mientras que la Producción de caña panelera se ha mantenido estable; que son otras actividades importantes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>
              <a:solidFill>
                <a:srgbClr val="0066C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66C2"/>
                </a:solidFill>
              </a:rPr>
              <a:t>Se destaca el incremento del 38% de la producción de ahuyama en los últimos 3 años en el departamento. </a:t>
            </a: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37D738B8-E072-4547-9EF2-5718626C0B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6161383"/>
              </p:ext>
            </p:extLst>
          </p:nvPr>
        </p:nvGraphicFramePr>
        <p:xfrm>
          <a:off x="186771" y="1002113"/>
          <a:ext cx="5635444" cy="2771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F4E59422-6796-477D-857E-0EDD671A7FE4}"/>
              </a:ext>
            </a:extLst>
          </p:cNvPr>
          <p:cNvCxnSpPr>
            <a:cxnSpLocks/>
          </p:cNvCxnSpPr>
          <p:nvPr/>
        </p:nvCxnSpPr>
        <p:spPr>
          <a:xfrm>
            <a:off x="593481" y="3986430"/>
            <a:ext cx="508542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1E832324-76A4-4DD8-A2A4-50C83964FB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4423639"/>
              </p:ext>
            </p:extLst>
          </p:nvPr>
        </p:nvGraphicFramePr>
        <p:xfrm>
          <a:off x="186771" y="4005405"/>
          <a:ext cx="5635444" cy="2645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651A1A47-6C81-415A-A982-7926DBF6BAAF}"/>
              </a:ext>
            </a:extLst>
          </p:cNvPr>
          <p:cNvSpPr txBox="1"/>
          <p:nvPr/>
        </p:nvSpPr>
        <p:spPr>
          <a:xfrm>
            <a:off x="6431611" y="4128676"/>
            <a:ext cx="5534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66C2"/>
                </a:solidFill>
              </a:rPr>
              <a:t>La producción de frutales presenta como principales sectores al aguacate, el mango, la patilla y el melón; todos productos con potencial exportador.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DE154FE-3683-4505-9CA0-C8FE70B5AC4A}"/>
              </a:ext>
            </a:extLst>
          </p:cNvPr>
          <p:cNvSpPr txBox="1"/>
          <p:nvPr/>
        </p:nvSpPr>
        <p:spPr>
          <a:xfrm>
            <a:off x="6431611" y="5409691"/>
            <a:ext cx="5534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66C2"/>
                </a:solidFill>
              </a:rPr>
              <a:t>De otra parte se identifica el potencial agroindustrial del departamento desde la alta producción de bienes agropecuarios transformables y de consumo industrial como la yuca.</a:t>
            </a:r>
          </a:p>
        </p:txBody>
      </p:sp>
      <p:sp>
        <p:nvSpPr>
          <p:cNvPr id="14" name="CuadroTexto 3">
            <a:extLst>
              <a:ext uri="{FF2B5EF4-FFF2-40B4-BE49-F238E27FC236}">
                <a16:creationId xmlns:a16="http://schemas.microsoft.com/office/drawing/2014/main" id="{7EF9B18C-F807-41FF-BD2E-266FD0BE0C0B}"/>
              </a:ext>
            </a:extLst>
          </p:cNvPr>
          <p:cNvSpPr txBox="1"/>
          <p:nvPr/>
        </p:nvSpPr>
        <p:spPr>
          <a:xfrm>
            <a:off x="231479" y="129055"/>
            <a:ext cx="9592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066C2"/>
                </a:solidFill>
              </a:rPr>
              <a:t>Principales Actividades Agrícolas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CFCE29-0EDC-4D75-A894-143905CD05DC}"/>
              </a:ext>
            </a:extLst>
          </p:cNvPr>
          <p:cNvCxnSpPr/>
          <p:nvPr/>
        </p:nvCxnSpPr>
        <p:spPr>
          <a:xfrm>
            <a:off x="339968" y="713830"/>
            <a:ext cx="5427785" cy="0"/>
          </a:xfrm>
          <a:prstGeom prst="line">
            <a:avLst/>
          </a:prstGeom>
          <a:ln w="9525">
            <a:solidFill>
              <a:srgbClr val="0066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CE30E13-13D9-49B1-8160-54AED3A2D39F}"/>
              </a:ext>
            </a:extLst>
          </p:cNvPr>
          <p:cNvCxnSpPr>
            <a:cxnSpLocks/>
          </p:cNvCxnSpPr>
          <p:nvPr/>
        </p:nvCxnSpPr>
        <p:spPr>
          <a:xfrm>
            <a:off x="6096000" y="750533"/>
            <a:ext cx="0" cy="566833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911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EE88C49-86A7-49AD-9BF3-6DC6F08B11AB}"/>
              </a:ext>
            </a:extLst>
          </p:cNvPr>
          <p:cNvSpPr txBox="1"/>
          <p:nvPr/>
        </p:nvSpPr>
        <p:spPr>
          <a:xfrm>
            <a:off x="244160" y="172402"/>
            <a:ext cx="4823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066C2"/>
                </a:solidFill>
              </a:rPr>
              <a:t>Actividad Ganadera</a:t>
            </a: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6A112F53-115E-4319-96BB-EBD49E5108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8366691"/>
              </p:ext>
            </p:extLst>
          </p:nvPr>
        </p:nvGraphicFramePr>
        <p:xfrm>
          <a:off x="342054" y="867569"/>
          <a:ext cx="4823054" cy="3585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DB540E84-493E-41D3-9BAC-A01D2F5485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945329"/>
              </p:ext>
            </p:extLst>
          </p:nvPr>
        </p:nvGraphicFramePr>
        <p:xfrm>
          <a:off x="5580184" y="1050526"/>
          <a:ext cx="6494585" cy="3762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B2923204-1DD5-4227-9453-05DD288B407F}"/>
              </a:ext>
            </a:extLst>
          </p:cNvPr>
          <p:cNvSpPr txBox="1"/>
          <p:nvPr/>
        </p:nvSpPr>
        <p:spPr>
          <a:xfrm>
            <a:off x="320828" y="5177074"/>
            <a:ext cx="4454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66C2"/>
                </a:solidFill>
              </a:rPr>
              <a:t>La actividad ganadera cuenta con ventajas comparativas en Bolívar, dada la operación del puerto de Cartagena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789D7F9-C5A2-4062-8840-4D4BA8375D47}"/>
              </a:ext>
            </a:extLst>
          </p:cNvPr>
          <p:cNvSpPr txBox="1"/>
          <p:nvPr/>
        </p:nvSpPr>
        <p:spPr>
          <a:xfrm>
            <a:off x="5725727" y="172402"/>
            <a:ext cx="3768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066C2"/>
                </a:solidFill>
              </a:rPr>
              <a:t>Exportaciones</a:t>
            </a:r>
            <a:endParaRPr lang="es-CO" sz="4000" b="1" dirty="0">
              <a:solidFill>
                <a:srgbClr val="0066C2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A5F8EB-9AB1-498E-B0D3-628C3BB6C18D}"/>
              </a:ext>
            </a:extLst>
          </p:cNvPr>
          <p:cNvSpPr txBox="1"/>
          <p:nvPr/>
        </p:nvSpPr>
        <p:spPr>
          <a:xfrm>
            <a:off x="5697414" y="5005060"/>
            <a:ext cx="622946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66C2"/>
                </a:solidFill>
              </a:rPr>
              <a:t>Por la aduana de Cartagena se registró la salida del 28,3% de los volúmenes exportados entre enero y junio de 2020</a:t>
            </a:r>
          </a:p>
          <a:p>
            <a:pPr algn="just"/>
            <a:endParaRPr lang="es-CO" sz="900" dirty="0">
              <a:solidFill>
                <a:srgbClr val="0066C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66C2"/>
                </a:solidFill>
              </a:rPr>
              <a:t>Así mismo, participó con el 41,5% de los 15.165 millones de dólares exportados durante el primer semestre de 2020.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F33378-2E54-4BB2-8DC5-687E527732B9}"/>
              </a:ext>
            </a:extLst>
          </p:cNvPr>
          <p:cNvCxnSpPr>
            <a:cxnSpLocks/>
          </p:cNvCxnSpPr>
          <p:nvPr/>
        </p:nvCxnSpPr>
        <p:spPr>
          <a:xfrm>
            <a:off x="5380894" y="750533"/>
            <a:ext cx="0" cy="566833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957A7-7FB9-42F1-B00D-5FDC899AB5D3}"/>
              </a:ext>
            </a:extLst>
          </p:cNvPr>
          <p:cNvCxnSpPr/>
          <p:nvPr/>
        </p:nvCxnSpPr>
        <p:spPr>
          <a:xfrm>
            <a:off x="342054" y="713830"/>
            <a:ext cx="4485773" cy="0"/>
          </a:xfrm>
          <a:prstGeom prst="line">
            <a:avLst/>
          </a:prstGeom>
          <a:ln w="9525">
            <a:solidFill>
              <a:srgbClr val="0066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4FE297-68A4-4526-A8EE-EC0F018B4314}"/>
              </a:ext>
            </a:extLst>
          </p:cNvPr>
          <p:cNvCxnSpPr/>
          <p:nvPr/>
        </p:nvCxnSpPr>
        <p:spPr>
          <a:xfrm>
            <a:off x="5816731" y="713830"/>
            <a:ext cx="4485773" cy="0"/>
          </a:xfrm>
          <a:prstGeom prst="line">
            <a:avLst/>
          </a:prstGeom>
          <a:ln w="9525">
            <a:solidFill>
              <a:srgbClr val="0066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654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DC105E37-E94C-498D-9A86-8CE74F74A154}"/>
              </a:ext>
            </a:extLst>
          </p:cNvPr>
          <p:cNvSpPr/>
          <p:nvPr/>
        </p:nvSpPr>
        <p:spPr>
          <a:xfrm>
            <a:off x="8663354" y="1265612"/>
            <a:ext cx="2661139" cy="2661139"/>
          </a:xfrm>
          <a:prstGeom prst="ellipse">
            <a:avLst/>
          </a:prstGeom>
          <a:solidFill>
            <a:srgbClr val="0066C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4617AD-0492-49AF-8576-A5E21FE594CB}"/>
              </a:ext>
            </a:extLst>
          </p:cNvPr>
          <p:cNvSpPr txBox="1"/>
          <p:nvPr/>
        </p:nvSpPr>
        <p:spPr>
          <a:xfrm>
            <a:off x="8040897" y="4588479"/>
            <a:ext cx="3464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/>
              <a:t>Fuentes: CENSO ICA 2019 – DANE, USP.</a:t>
            </a:r>
          </a:p>
          <a:p>
            <a:r>
              <a:rPr lang="es-CO" sz="800" dirty="0"/>
              <a:t>*Cálculos USP Censo Nacional Agropecuario - DANE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A83310A-A5E6-425C-9FB2-C7E257EE3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907582"/>
              </p:ext>
            </p:extLst>
          </p:nvPr>
        </p:nvGraphicFramePr>
        <p:xfrm>
          <a:off x="342054" y="1056483"/>
          <a:ext cx="7445829" cy="3851040"/>
        </p:xfrm>
        <a:graphic>
          <a:graphicData uri="http://schemas.openxmlformats.org/drawingml/2006/table">
            <a:tbl>
              <a:tblPr firstRow="1" bandRow="1" bandCol="1">
                <a:tableStyleId>{B301B821-A1FF-4177-AEE7-76D212191A09}</a:tableStyleId>
              </a:tblPr>
              <a:tblGrid>
                <a:gridCol w="5188958">
                  <a:extLst>
                    <a:ext uri="{9D8B030D-6E8A-4147-A177-3AD203B41FA5}">
                      <a16:colId xmlns:a16="http://schemas.microsoft.com/office/drawing/2014/main" val="1436628109"/>
                    </a:ext>
                  </a:extLst>
                </a:gridCol>
                <a:gridCol w="2256871">
                  <a:extLst>
                    <a:ext uri="{9D8B030D-6E8A-4147-A177-3AD203B41FA5}">
                      <a16:colId xmlns:a16="http://schemas.microsoft.com/office/drawing/2014/main" val="4238978339"/>
                    </a:ext>
                  </a:extLst>
                </a:gridCol>
              </a:tblGrid>
              <a:tr h="3768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INDICADORES 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BOLIVAR</a:t>
                      </a:r>
                      <a:endParaRPr lang="es-CO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3430786"/>
                  </a:ext>
                </a:extLst>
              </a:tr>
              <a:tr h="19755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Inventario Bovino</a:t>
                      </a:r>
                      <a:endParaRPr lang="es-CO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6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1.334.353</a:t>
                      </a:r>
                      <a:endParaRPr lang="es-CO" sz="1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6181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Sacrificio (cabezas bovinos)</a:t>
                      </a:r>
                      <a:endParaRPr lang="es-CO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22.921</a:t>
                      </a:r>
                      <a:endParaRPr lang="es-CO" sz="1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0670589"/>
                  </a:ext>
                </a:extLst>
              </a:tr>
              <a:tr h="85404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6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Producción carne en canal (toneladas)</a:t>
                      </a:r>
                      <a:endParaRPr lang="es-ES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5.001</a:t>
                      </a:r>
                      <a:endParaRPr lang="es-CO" sz="16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675613"/>
                  </a:ext>
                </a:extLst>
              </a:tr>
              <a:tr h="20225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Número de predios ganaderos bovinos</a:t>
                      </a:r>
                      <a:endParaRPr lang="es-CO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19.888</a:t>
                      </a:r>
                      <a:endParaRPr lang="es-CO" sz="1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645676"/>
                  </a:ext>
                </a:extLst>
              </a:tr>
              <a:tr h="8746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Consumo Per cápita carne  (Kg/</a:t>
                      </a:r>
                      <a:r>
                        <a:rPr lang="es-CO" sz="1600" b="1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hab</a:t>
                      </a:r>
                      <a:r>
                        <a:rPr lang="es-CO" sz="16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/año)</a:t>
                      </a:r>
                      <a:endParaRPr lang="es-CO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18.1</a:t>
                      </a:r>
                      <a:endParaRPr lang="es-CO" sz="16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2836430"/>
                  </a:ext>
                </a:extLst>
              </a:tr>
              <a:tr h="167742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6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Producción de leche (Millones de litros/año)</a:t>
                      </a:r>
                      <a:endParaRPr lang="es-ES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263*</a:t>
                      </a:r>
                      <a:endParaRPr lang="es-CO" sz="1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4748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6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Acopio Leche (Millones Litros/año)</a:t>
                      </a:r>
                      <a:endParaRPr lang="es-ES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18*</a:t>
                      </a:r>
                      <a:endParaRPr lang="es-CO" sz="1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188961"/>
                  </a:ext>
                </a:extLst>
              </a:tr>
              <a:tr h="121034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6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Producción de Huevo (Millones de Unidades)</a:t>
                      </a:r>
                      <a:endParaRPr lang="es-ES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69</a:t>
                      </a:r>
                      <a:endParaRPr lang="es-CO" sz="1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2319500"/>
                  </a:ext>
                </a:extLst>
              </a:tr>
              <a:tr h="30624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6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Producción Carne de Pollo (Toneladas)</a:t>
                      </a:r>
                      <a:endParaRPr lang="es-ES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60.899</a:t>
                      </a:r>
                      <a:endParaRPr lang="es-CO" sz="1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42061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Inventario Porcino</a:t>
                      </a:r>
                      <a:endParaRPr lang="es-CO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304.261</a:t>
                      </a:r>
                      <a:endParaRPr lang="es-CO" sz="1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3156638"/>
                  </a:ext>
                </a:extLst>
              </a:tr>
              <a:tr h="20262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6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Predios Porcinos</a:t>
                      </a:r>
                      <a:endParaRPr lang="es-CO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6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24.436</a:t>
                      </a:r>
                      <a:endParaRPr lang="es-CO" sz="1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519845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7E00D4B1-6EAE-45AB-B8F5-0ACB891D89E9}"/>
              </a:ext>
            </a:extLst>
          </p:cNvPr>
          <p:cNvSpPr txBox="1"/>
          <p:nvPr/>
        </p:nvSpPr>
        <p:spPr>
          <a:xfrm>
            <a:off x="351271" y="5399495"/>
            <a:ext cx="115007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0066C2"/>
                </a:solidFill>
              </a:rPr>
              <a:t>• En el marco del primer ciclo de vacunación del año 2020 contra la fiebre aftosa en el departamento de Bolivar, como información preliminar, se han vacunado 1.409.904 animales, equivalente al 97.3% del inventario estimado del departamento, y se han atendido 18.681 predios, equivalente al 95.2%. </a:t>
            </a:r>
          </a:p>
          <a:p>
            <a:pPr algn="just"/>
            <a:r>
              <a:rPr lang="es-ES" dirty="0">
                <a:solidFill>
                  <a:srgbClr val="0066C2"/>
                </a:solidFill>
              </a:rPr>
              <a:t>Fuente: ICA 2020</a:t>
            </a:r>
          </a:p>
        </p:txBody>
      </p:sp>
      <p:sp>
        <p:nvSpPr>
          <p:cNvPr id="9" name="CuadroTexto 5">
            <a:extLst>
              <a:ext uri="{FF2B5EF4-FFF2-40B4-BE49-F238E27FC236}">
                <a16:creationId xmlns:a16="http://schemas.microsoft.com/office/drawing/2014/main" id="{4A06B0F3-9258-4EFD-A52B-480B79E29289}"/>
              </a:ext>
            </a:extLst>
          </p:cNvPr>
          <p:cNvSpPr txBox="1"/>
          <p:nvPr/>
        </p:nvSpPr>
        <p:spPr>
          <a:xfrm>
            <a:off x="244160" y="172402"/>
            <a:ext cx="7266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066C2"/>
                </a:solidFill>
              </a:rPr>
              <a:t>Producción Departamental – 2019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5DFD077-0BC8-4E51-ACB5-DDC701BB5718}"/>
              </a:ext>
            </a:extLst>
          </p:cNvPr>
          <p:cNvCxnSpPr/>
          <p:nvPr/>
        </p:nvCxnSpPr>
        <p:spPr>
          <a:xfrm>
            <a:off x="342054" y="713830"/>
            <a:ext cx="4485773" cy="0"/>
          </a:xfrm>
          <a:prstGeom prst="line">
            <a:avLst/>
          </a:prstGeom>
          <a:ln w="9525">
            <a:solidFill>
              <a:srgbClr val="0066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10D3185-8739-4002-9153-9540763A8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969" y="1303043"/>
            <a:ext cx="2602524" cy="260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34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E4D4C5D9C1C324A8F6E3A7B1562074C" ma:contentTypeVersion="12" ma:contentTypeDescription="Crear nuevo documento." ma:contentTypeScope="" ma:versionID="4f1fcfb120d9e02430e8033c48c37f0a">
  <xsd:schema xmlns:xsd="http://www.w3.org/2001/XMLSchema" xmlns:xs="http://www.w3.org/2001/XMLSchema" xmlns:p="http://schemas.microsoft.com/office/2006/metadata/properties" xmlns:ns3="4e88a016-5a70-429c-9fe7-6388b58d3a18" xmlns:ns4="9d4f3849-cea0-4ff9-9f6b-9bc09ffc421a" targetNamespace="http://schemas.microsoft.com/office/2006/metadata/properties" ma:root="true" ma:fieldsID="87b7017988f9030856c71b17854d0340" ns3:_="" ns4:_="">
    <xsd:import namespace="4e88a016-5a70-429c-9fe7-6388b58d3a18"/>
    <xsd:import namespace="9d4f3849-cea0-4ff9-9f6b-9bc09ffc421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88a016-5a70-429c-9fe7-6388b58d3a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4f3849-cea0-4ff9-9f6b-9bc09ffc421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72A429-F4FB-4BFC-B60C-17734FA77CCA}">
  <ds:schemaRefs>
    <ds:schemaRef ds:uri="http://www.w3.org/XML/1998/namespace"/>
    <ds:schemaRef ds:uri="4e88a016-5a70-429c-9fe7-6388b58d3a18"/>
    <ds:schemaRef ds:uri="http://schemas.microsoft.com/office/infopath/2007/PartnerControls"/>
    <ds:schemaRef ds:uri="http://schemas.openxmlformats.org/package/2006/metadata/core-properties"/>
    <ds:schemaRef ds:uri="9d4f3849-cea0-4ff9-9f6b-9bc09ffc421a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A428A52-28D5-46FE-8256-29C6222EDB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88a016-5a70-429c-9fe7-6388b58d3a18"/>
    <ds:schemaRef ds:uri="9d4f3849-cea0-4ff9-9f6b-9bc09ffc42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C84A106-9B3F-4DA9-A1A0-1091C61725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8341</TotalTime>
  <Words>1203</Words>
  <Application>Microsoft Office PowerPoint</Application>
  <PresentationFormat>Widescreen</PresentationFormat>
  <Paragraphs>196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Convenio MADR  y Gobernación de Bolívar Segundo Semestre 2020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Andrés Núñez</dc:creator>
  <cp:lastModifiedBy>usuario</cp:lastModifiedBy>
  <cp:revision>545</cp:revision>
  <cp:lastPrinted>2019-11-18T19:11:49Z</cp:lastPrinted>
  <dcterms:created xsi:type="dcterms:W3CDTF">2018-11-26T15:23:54Z</dcterms:created>
  <dcterms:modified xsi:type="dcterms:W3CDTF">2020-08-18T22:29:28Z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0x0101000E4D4C5D9C1C324A8F6E3A7B1562074C</vt:lpwstr>
  </property>
</Properties>
</file>