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326" r:id="rId2"/>
    <p:sldId id="313" r:id="rId3"/>
    <p:sldId id="314" r:id="rId4"/>
    <p:sldId id="315" r:id="rId5"/>
    <p:sldId id="319" r:id="rId6"/>
    <p:sldId id="323" r:id="rId7"/>
    <p:sldId id="316" r:id="rId8"/>
    <p:sldId id="327" r:id="rId9"/>
    <p:sldId id="325" r:id="rId10"/>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7" autoAdjust="0"/>
    <p:restoredTop sz="94648"/>
  </p:normalViewPr>
  <p:slideViewPr>
    <p:cSldViewPr snapToGrid="0" snapToObjects="1">
      <p:cViewPr varScale="1">
        <p:scale>
          <a:sx n="107" d="100"/>
          <a:sy n="107" d="100"/>
        </p:scale>
        <p:origin x="704"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5D6CD3-EFBA-46EF-8D7F-8E6307422FCF}" type="datetimeFigureOut">
              <a:rPr lang="es-CO" smtClean="0"/>
              <a:t>19/08/20</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5DE603-F8C1-47B6-9493-EF8891F5A7C4}" type="slidenum">
              <a:rPr lang="es-CO" smtClean="0"/>
              <a:t>‹Nº›</a:t>
            </a:fld>
            <a:endParaRPr lang="es-CO"/>
          </a:p>
        </p:txBody>
      </p:sp>
    </p:spTree>
    <p:extLst>
      <p:ext uri="{BB962C8B-B14F-4D97-AF65-F5344CB8AC3E}">
        <p14:creationId xmlns:p14="http://schemas.microsoft.com/office/powerpoint/2010/main" val="219750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E43C1F-213C-1146-9771-B6BB04438C6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CC341DD0-8110-E245-A2FE-1D8778321F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158D637F-27EC-EB4D-BF1D-487D627F0065}"/>
              </a:ext>
            </a:extLst>
          </p:cNvPr>
          <p:cNvSpPr>
            <a:spLocks noGrp="1"/>
          </p:cNvSpPr>
          <p:nvPr>
            <p:ph type="dt" sz="half" idx="10"/>
          </p:nvPr>
        </p:nvSpPr>
        <p:spPr/>
        <p:txBody>
          <a:bodyPr/>
          <a:lstStyle/>
          <a:p>
            <a:fld id="{A170475B-C229-AC48-8909-5A598E398D26}" type="datetimeFigureOut">
              <a:rPr lang="es-CO" smtClean="0"/>
              <a:t>19/08/20</a:t>
            </a:fld>
            <a:endParaRPr lang="es-CO"/>
          </a:p>
        </p:txBody>
      </p:sp>
      <p:sp>
        <p:nvSpPr>
          <p:cNvPr id="5" name="Marcador de pie de página 4">
            <a:extLst>
              <a:ext uri="{FF2B5EF4-FFF2-40B4-BE49-F238E27FC236}">
                <a16:creationId xmlns:a16="http://schemas.microsoft.com/office/drawing/2014/main" id="{F0DB1BD3-A92E-DF4B-8C4E-B0CCBAD38E5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9FC550D-82C7-3644-B702-F8CFA85350FC}"/>
              </a:ext>
            </a:extLst>
          </p:cNvPr>
          <p:cNvSpPr>
            <a:spLocks noGrp="1"/>
          </p:cNvSpPr>
          <p:nvPr>
            <p:ph type="sldNum" sz="quarter" idx="12"/>
          </p:nvPr>
        </p:nvSpPr>
        <p:spPr/>
        <p:txBody>
          <a:bodyPr/>
          <a:lstStyle/>
          <a:p>
            <a:fld id="{DBCA906F-0368-C647-A3B8-C1EBA28A13EB}" type="slidenum">
              <a:rPr lang="es-CO" smtClean="0"/>
              <a:t>‹Nº›</a:t>
            </a:fld>
            <a:endParaRPr lang="es-CO"/>
          </a:p>
        </p:txBody>
      </p:sp>
    </p:spTree>
    <p:extLst>
      <p:ext uri="{BB962C8B-B14F-4D97-AF65-F5344CB8AC3E}">
        <p14:creationId xmlns:p14="http://schemas.microsoft.com/office/powerpoint/2010/main" val="2602974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428345-9642-264B-A03B-8AC3A2B0A241}"/>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7C56A61A-036B-8344-9ACA-4ABA6C30396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6C00DD4C-579D-0A4A-94DB-9E5E9013C304}"/>
              </a:ext>
            </a:extLst>
          </p:cNvPr>
          <p:cNvSpPr>
            <a:spLocks noGrp="1"/>
          </p:cNvSpPr>
          <p:nvPr>
            <p:ph type="dt" sz="half" idx="10"/>
          </p:nvPr>
        </p:nvSpPr>
        <p:spPr/>
        <p:txBody>
          <a:bodyPr/>
          <a:lstStyle/>
          <a:p>
            <a:fld id="{A170475B-C229-AC48-8909-5A598E398D26}" type="datetimeFigureOut">
              <a:rPr lang="es-CO" smtClean="0"/>
              <a:t>19/08/20</a:t>
            </a:fld>
            <a:endParaRPr lang="es-CO"/>
          </a:p>
        </p:txBody>
      </p:sp>
      <p:sp>
        <p:nvSpPr>
          <p:cNvPr id="5" name="Marcador de pie de página 4">
            <a:extLst>
              <a:ext uri="{FF2B5EF4-FFF2-40B4-BE49-F238E27FC236}">
                <a16:creationId xmlns:a16="http://schemas.microsoft.com/office/drawing/2014/main" id="{4D7930C2-3F3C-804F-9DF5-37B4D997B8B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C07F604-B051-D541-B6F4-1D3CC99ED708}"/>
              </a:ext>
            </a:extLst>
          </p:cNvPr>
          <p:cNvSpPr>
            <a:spLocks noGrp="1"/>
          </p:cNvSpPr>
          <p:nvPr>
            <p:ph type="sldNum" sz="quarter" idx="12"/>
          </p:nvPr>
        </p:nvSpPr>
        <p:spPr/>
        <p:txBody>
          <a:bodyPr/>
          <a:lstStyle/>
          <a:p>
            <a:fld id="{DBCA906F-0368-C647-A3B8-C1EBA28A13EB}" type="slidenum">
              <a:rPr lang="es-CO" smtClean="0"/>
              <a:t>‹Nº›</a:t>
            </a:fld>
            <a:endParaRPr lang="es-CO"/>
          </a:p>
        </p:txBody>
      </p:sp>
    </p:spTree>
    <p:extLst>
      <p:ext uri="{BB962C8B-B14F-4D97-AF65-F5344CB8AC3E}">
        <p14:creationId xmlns:p14="http://schemas.microsoft.com/office/powerpoint/2010/main" val="2734258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4F46040-5472-9442-B187-74CFB45E189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C3EC4F5B-8E9F-ED44-AF7F-5931E1B644A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5C92933-D904-3F4B-8949-25780BE35ED8}"/>
              </a:ext>
            </a:extLst>
          </p:cNvPr>
          <p:cNvSpPr>
            <a:spLocks noGrp="1"/>
          </p:cNvSpPr>
          <p:nvPr>
            <p:ph type="dt" sz="half" idx="10"/>
          </p:nvPr>
        </p:nvSpPr>
        <p:spPr/>
        <p:txBody>
          <a:bodyPr/>
          <a:lstStyle/>
          <a:p>
            <a:fld id="{A170475B-C229-AC48-8909-5A598E398D26}" type="datetimeFigureOut">
              <a:rPr lang="es-CO" smtClean="0"/>
              <a:t>19/08/20</a:t>
            </a:fld>
            <a:endParaRPr lang="es-CO"/>
          </a:p>
        </p:txBody>
      </p:sp>
      <p:sp>
        <p:nvSpPr>
          <p:cNvPr id="5" name="Marcador de pie de página 4">
            <a:extLst>
              <a:ext uri="{FF2B5EF4-FFF2-40B4-BE49-F238E27FC236}">
                <a16:creationId xmlns:a16="http://schemas.microsoft.com/office/drawing/2014/main" id="{19F2072C-4801-F942-B6B0-7B20F4B7A5E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85ABE30-7E4A-B842-B8C8-BE2AC6E625F0}"/>
              </a:ext>
            </a:extLst>
          </p:cNvPr>
          <p:cNvSpPr>
            <a:spLocks noGrp="1"/>
          </p:cNvSpPr>
          <p:nvPr>
            <p:ph type="sldNum" sz="quarter" idx="12"/>
          </p:nvPr>
        </p:nvSpPr>
        <p:spPr/>
        <p:txBody>
          <a:bodyPr/>
          <a:lstStyle/>
          <a:p>
            <a:fld id="{DBCA906F-0368-C647-A3B8-C1EBA28A13EB}" type="slidenum">
              <a:rPr lang="es-CO" smtClean="0"/>
              <a:t>‹Nº›</a:t>
            </a:fld>
            <a:endParaRPr lang="es-CO"/>
          </a:p>
        </p:txBody>
      </p:sp>
    </p:spTree>
    <p:extLst>
      <p:ext uri="{BB962C8B-B14F-4D97-AF65-F5344CB8AC3E}">
        <p14:creationId xmlns:p14="http://schemas.microsoft.com/office/powerpoint/2010/main" val="3609313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EA439A-9F72-304F-88AD-F1BE4285208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65855C86-7C8C-384A-9291-A07B4765487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C9F028F-D2E9-4043-9739-204A8D8EF5BE}"/>
              </a:ext>
            </a:extLst>
          </p:cNvPr>
          <p:cNvSpPr>
            <a:spLocks noGrp="1"/>
          </p:cNvSpPr>
          <p:nvPr>
            <p:ph type="dt" sz="half" idx="10"/>
          </p:nvPr>
        </p:nvSpPr>
        <p:spPr/>
        <p:txBody>
          <a:bodyPr/>
          <a:lstStyle/>
          <a:p>
            <a:fld id="{A170475B-C229-AC48-8909-5A598E398D26}" type="datetimeFigureOut">
              <a:rPr lang="es-CO" smtClean="0"/>
              <a:t>19/08/20</a:t>
            </a:fld>
            <a:endParaRPr lang="es-CO"/>
          </a:p>
        </p:txBody>
      </p:sp>
      <p:sp>
        <p:nvSpPr>
          <p:cNvPr id="5" name="Marcador de pie de página 4">
            <a:extLst>
              <a:ext uri="{FF2B5EF4-FFF2-40B4-BE49-F238E27FC236}">
                <a16:creationId xmlns:a16="http://schemas.microsoft.com/office/drawing/2014/main" id="{DDD47202-5E21-1248-A67D-6DDE39285FC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4E34BE7-35B4-904D-A98E-4F2DAD4E21DC}"/>
              </a:ext>
            </a:extLst>
          </p:cNvPr>
          <p:cNvSpPr>
            <a:spLocks noGrp="1"/>
          </p:cNvSpPr>
          <p:nvPr>
            <p:ph type="sldNum" sz="quarter" idx="12"/>
          </p:nvPr>
        </p:nvSpPr>
        <p:spPr/>
        <p:txBody>
          <a:bodyPr/>
          <a:lstStyle/>
          <a:p>
            <a:fld id="{DBCA906F-0368-C647-A3B8-C1EBA28A13EB}" type="slidenum">
              <a:rPr lang="es-CO" smtClean="0"/>
              <a:t>‹Nº›</a:t>
            </a:fld>
            <a:endParaRPr lang="es-CO"/>
          </a:p>
        </p:txBody>
      </p:sp>
    </p:spTree>
    <p:extLst>
      <p:ext uri="{BB962C8B-B14F-4D97-AF65-F5344CB8AC3E}">
        <p14:creationId xmlns:p14="http://schemas.microsoft.com/office/powerpoint/2010/main" val="1818812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455CED-81EF-E943-BA6D-39EE1AE1FAD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0DB29E00-DE08-194A-B3E7-4A39DDAC81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350CC02-C8D1-B044-B2FD-69DE99C3FE05}"/>
              </a:ext>
            </a:extLst>
          </p:cNvPr>
          <p:cNvSpPr>
            <a:spLocks noGrp="1"/>
          </p:cNvSpPr>
          <p:nvPr>
            <p:ph type="dt" sz="half" idx="10"/>
          </p:nvPr>
        </p:nvSpPr>
        <p:spPr/>
        <p:txBody>
          <a:bodyPr/>
          <a:lstStyle/>
          <a:p>
            <a:fld id="{A170475B-C229-AC48-8909-5A598E398D26}" type="datetimeFigureOut">
              <a:rPr lang="es-CO" smtClean="0"/>
              <a:t>19/08/20</a:t>
            </a:fld>
            <a:endParaRPr lang="es-CO"/>
          </a:p>
        </p:txBody>
      </p:sp>
      <p:sp>
        <p:nvSpPr>
          <p:cNvPr id="5" name="Marcador de pie de página 4">
            <a:extLst>
              <a:ext uri="{FF2B5EF4-FFF2-40B4-BE49-F238E27FC236}">
                <a16:creationId xmlns:a16="http://schemas.microsoft.com/office/drawing/2014/main" id="{9FBE7D7C-6B2D-1C43-92EA-583CCB48BE1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46726B1-39DB-364D-A1CC-41C1B82545D9}"/>
              </a:ext>
            </a:extLst>
          </p:cNvPr>
          <p:cNvSpPr>
            <a:spLocks noGrp="1"/>
          </p:cNvSpPr>
          <p:nvPr>
            <p:ph type="sldNum" sz="quarter" idx="12"/>
          </p:nvPr>
        </p:nvSpPr>
        <p:spPr/>
        <p:txBody>
          <a:bodyPr/>
          <a:lstStyle/>
          <a:p>
            <a:fld id="{DBCA906F-0368-C647-A3B8-C1EBA28A13EB}" type="slidenum">
              <a:rPr lang="es-CO" smtClean="0"/>
              <a:t>‹Nº›</a:t>
            </a:fld>
            <a:endParaRPr lang="es-CO"/>
          </a:p>
        </p:txBody>
      </p:sp>
    </p:spTree>
    <p:extLst>
      <p:ext uri="{BB962C8B-B14F-4D97-AF65-F5344CB8AC3E}">
        <p14:creationId xmlns:p14="http://schemas.microsoft.com/office/powerpoint/2010/main" val="159539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DA249-BC29-9742-828F-10E5B265F72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FDCA3C4-5FD0-CE43-8461-C67EFD988F2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21F11CB7-AEA2-AF40-BA83-2EF70AB3214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CF03C2D0-4471-0F42-86F9-F10476BAAC1B}"/>
              </a:ext>
            </a:extLst>
          </p:cNvPr>
          <p:cNvSpPr>
            <a:spLocks noGrp="1"/>
          </p:cNvSpPr>
          <p:nvPr>
            <p:ph type="dt" sz="half" idx="10"/>
          </p:nvPr>
        </p:nvSpPr>
        <p:spPr/>
        <p:txBody>
          <a:bodyPr/>
          <a:lstStyle/>
          <a:p>
            <a:fld id="{A170475B-C229-AC48-8909-5A598E398D26}" type="datetimeFigureOut">
              <a:rPr lang="es-CO" smtClean="0"/>
              <a:t>19/08/20</a:t>
            </a:fld>
            <a:endParaRPr lang="es-CO"/>
          </a:p>
        </p:txBody>
      </p:sp>
      <p:sp>
        <p:nvSpPr>
          <p:cNvPr id="6" name="Marcador de pie de página 5">
            <a:extLst>
              <a:ext uri="{FF2B5EF4-FFF2-40B4-BE49-F238E27FC236}">
                <a16:creationId xmlns:a16="http://schemas.microsoft.com/office/drawing/2014/main" id="{CBDF6816-8186-B046-BA9D-1A5A5856B72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C7B03842-0B5E-2E44-9068-F340595AD62B}"/>
              </a:ext>
            </a:extLst>
          </p:cNvPr>
          <p:cNvSpPr>
            <a:spLocks noGrp="1"/>
          </p:cNvSpPr>
          <p:nvPr>
            <p:ph type="sldNum" sz="quarter" idx="12"/>
          </p:nvPr>
        </p:nvSpPr>
        <p:spPr/>
        <p:txBody>
          <a:bodyPr/>
          <a:lstStyle/>
          <a:p>
            <a:fld id="{DBCA906F-0368-C647-A3B8-C1EBA28A13EB}" type="slidenum">
              <a:rPr lang="es-CO" smtClean="0"/>
              <a:t>‹Nº›</a:t>
            </a:fld>
            <a:endParaRPr lang="es-CO"/>
          </a:p>
        </p:txBody>
      </p:sp>
    </p:spTree>
    <p:extLst>
      <p:ext uri="{BB962C8B-B14F-4D97-AF65-F5344CB8AC3E}">
        <p14:creationId xmlns:p14="http://schemas.microsoft.com/office/powerpoint/2010/main" val="2445188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72BFDB-9E50-AF41-B492-6CCE8F9BEA2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9E7A5C6-6E38-704F-9B5E-1E10074EC6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D1E502E-DBB6-BA42-BB08-96C73589562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3D3F4529-0634-2E47-9057-B48AD5E58E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38FBBEA-3CF6-E244-8368-26AF935F8F7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FF778B03-06AF-AE46-AF47-BE44AE34D9E7}"/>
              </a:ext>
            </a:extLst>
          </p:cNvPr>
          <p:cNvSpPr>
            <a:spLocks noGrp="1"/>
          </p:cNvSpPr>
          <p:nvPr>
            <p:ph type="dt" sz="half" idx="10"/>
          </p:nvPr>
        </p:nvSpPr>
        <p:spPr/>
        <p:txBody>
          <a:bodyPr/>
          <a:lstStyle/>
          <a:p>
            <a:fld id="{A170475B-C229-AC48-8909-5A598E398D26}" type="datetimeFigureOut">
              <a:rPr lang="es-CO" smtClean="0"/>
              <a:t>19/08/20</a:t>
            </a:fld>
            <a:endParaRPr lang="es-CO"/>
          </a:p>
        </p:txBody>
      </p:sp>
      <p:sp>
        <p:nvSpPr>
          <p:cNvPr id="8" name="Marcador de pie de página 7">
            <a:extLst>
              <a:ext uri="{FF2B5EF4-FFF2-40B4-BE49-F238E27FC236}">
                <a16:creationId xmlns:a16="http://schemas.microsoft.com/office/drawing/2014/main" id="{64533EC2-CC44-D042-9464-3B6DA13CD35D}"/>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C3E280AC-CABE-CD48-9385-8D95F0E65B94}"/>
              </a:ext>
            </a:extLst>
          </p:cNvPr>
          <p:cNvSpPr>
            <a:spLocks noGrp="1"/>
          </p:cNvSpPr>
          <p:nvPr>
            <p:ph type="sldNum" sz="quarter" idx="12"/>
          </p:nvPr>
        </p:nvSpPr>
        <p:spPr/>
        <p:txBody>
          <a:bodyPr/>
          <a:lstStyle/>
          <a:p>
            <a:fld id="{DBCA906F-0368-C647-A3B8-C1EBA28A13EB}" type="slidenum">
              <a:rPr lang="es-CO" smtClean="0"/>
              <a:t>‹Nº›</a:t>
            </a:fld>
            <a:endParaRPr lang="es-CO"/>
          </a:p>
        </p:txBody>
      </p:sp>
    </p:spTree>
    <p:extLst>
      <p:ext uri="{BB962C8B-B14F-4D97-AF65-F5344CB8AC3E}">
        <p14:creationId xmlns:p14="http://schemas.microsoft.com/office/powerpoint/2010/main" val="541529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BC5208-9670-F441-8917-DDB292CD881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4B2936B1-34E4-0348-BCDC-CFFE01BF24FA}"/>
              </a:ext>
            </a:extLst>
          </p:cNvPr>
          <p:cNvSpPr>
            <a:spLocks noGrp="1"/>
          </p:cNvSpPr>
          <p:nvPr>
            <p:ph type="dt" sz="half" idx="10"/>
          </p:nvPr>
        </p:nvSpPr>
        <p:spPr/>
        <p:txBody>
          <a:bodyPr/>
          <a:lstStyle/>
          <a:p>
            <a:fld id="{A170475B-C229-AC48-8909-5A598E398D26}" type="datetimeFigureOut">
              <a:rPr lang="es-CO" smtClean="0"/>
              <a:t>19/08/20</a:t>
            </a:fld>
            <a:endParaRPr lang="es-CO"/>
          </a:p>
        </p:txBody>
      </p:sp>
      <p:sp>
        <p:nvSpPr>
          <p:cNvPr id="4" name="Marcador de pie de página 3">
            <a:extLst>
              <a:ext uri="{FF2B5EF4-FFF2-40B4-BE49-F238E27FC236}">
                <a16:creationId xmlns:a16="http://schemas.microsoft.com/office/drawing/2014/main" id="{81BD1910-829F-D24D-97B1-7BD06134233F}"/>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791AC106-CF6B-4F4B-A406-8F9F7CB7F5E5}"/>
              </a:ext>
            </a:extLst>
          </p:cNvPr>
          <p:cNvSpPr>
            <a:spLocks noGrp="1"/>
          </p:cNvSpPr>
          <p:nvPr>
            <p:ph type="sldNum" sz="quarter" idx="12"/>
          </p:nvPr>
        </p:nvSpPr>
        <p:spPr/>
        <p:txBody>
          <a:bodyPr/>
          <a:lstStyle/>
          <a:p>
            <a:fld id="{DBCA906F-0368-C647-A3B8-C1EBA28A13EB}" type="slidenum">
              <a:rPr lang="es-CO" smtClean="0"/>
              <a:t>‹Nº›</a:t>
            </a:fld>
            <a:endParaRPr lang="es-CO"/>
          </a:p>
        </p:txBody>
      </p:sp>
    </p:spTree>
    <p:extLst>
      <p:ext uri="{BB962C8B-B14F-4D97-AF65-F5344CB8AC3E}">
        <p14:creationId xmlns:p14="http://schemas.microsoft.com/office/powerpoint/2010/main" val="1531531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F4B285B-4DA8-C645-A260-6D5EB0883D73}"/>
              </a:ext>
            </a:extLst>
          </p:cNvPr>
          <p:cNvSpPr>
            <a:spLocks noGrp="1"/>
          </p:cNvSpPr>
          <p:nvPr>
            <p:ph type="dt" sz="half" idx="10"/>
          </p:nvPr>
        </p:nvSpPr>
        <p:spPr/>
        <p:txBody>
          <a:bodyPr/>
          <a:lstStyle/>
          <a:p>
            <a:fld id="{A170475B-C229-AC48-8909-5A598E398D26}" type="datetimeFigureOut">
              <a:rPr lang="es-CO" smtClean="0"/>
              <a:t>19/08/20</a:t>
            </a:fld>
            <a:endParaRPr lang="es-CO"/>
          </a:p>
        </p:txBody>
      </p:sp>
      <p:sp>
        <p:nvSpPr>
          <p:cNvPr id="3" name="Marcador de pie de página 2">
            <a:extLst>
              <a:ext uri="{FF2B5EF4-FFF2-40B4-BE49-F238E27FC236}">
                <a16:creationId xmlns:a16="http://schemas.microsoft.com/office/drawing/2014/main" id="{D50728AB-90F8-DC41-9E7F-CC184F594E25}"/>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41B05D3D-79B4-8942-8DE4-300344DFBAD6}"/>
              </a:ext>
            </a:extLst>
          </p:cNvPr>
          <p:cNvSpPr>
            <a:spLocks noGrp="1"/>
          </p:cNvSpPr>
          <p:nvPr>
            <p:ph type="sldNum" sz="quarter" idx="12"/>
          </p:nvPr>
        </p:nvSpPr>
        <p:spPr/>
        <p:txBody>
          <a:bodyPr/>
          <a:lstStyle/>
          <a:p>
            <a:fld id="{DBCA906F-0368-C647-A3B8-C1EBA28A13EB}" type="slidenum">
              <a:rPr lang="es-CO" smtClean="0"/>
              <a:t>‹Nº›</a:t>
            </a:fld>
            <a:endParaRPr lang="es-CO"/>
          </a:p>
        </p:txBody>
      </p:sp>
    </p:spTree>
    <p:extLst>
      <p:ext uri="{BB962C8B-B14F-4D97-AF65-F5344CB8AC3E}">
        <p14:creationId xmlns:p14="http://schemas.microsoft.com/office/powerpoint/2010/main" val="3672749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811F67-4296-4A4C-8157-C292FD6F99C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91527EB-16E0-534D-B5A2-2B3ADC12DD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06B67207-EC5A-8644-AD13-718185154F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7CA4CA3-09FD-0542-B3D3-999766766405}"/>
              </a:ext>
            </a:extLst>
          </p:cNvPr>
          <p:cNvSpPr>
            <a:spLocks noGrp="1"/>
          </p:cNvSpPr>
          <p:nvPr>
            <p:ph type="dt" sz="half" idx="10"/>
          </p:nvPr>
        </p:nvSpPr>
        <p:spPr/>
        <p:txBody>
          <a:bodyPr/>
          <a:lstStyle/>
          <a:p>
            <a:fld id="{A170475B-C229-AC48-8909-5A598E398D26}" type="datetimeFigureOut">
              <a:rPr lang="es-CO" smtClean="0"/>
              <a:t>19/08/20</a:t>
            </a:fld>
            <a:endParaRPr lang="es-CO"/>
          </a:p>
        </p:txBody>
      </p:sp>
      <p:sp>
        <p:nvSpPr>
          <p:cNvPr id="6" name="Marcador de pie de página 5">
            <a:extLst>
              <a:ext uri="{FF2B5EF4-FFF2-40B4-BE49-F238E27FC236}">
                <a16:creationId xmlns:a16="http://schemas.microsoft.com/office/drawing/2014/main" id="{A7E12594-9165-364F-945F-DE160BD6DAB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E0A92CD5-C4F3-0345-8BCD-BD4D5BE7E0C9}"/>
              </a:ext>
            </a:extLst>
          </p:cNvPr>
          <p:cNvSpPr>
            <a:spLocks noGrp="1"/>
          </p:cNvSpPr>
          <p:nvPr>
            <p:ph type="sldNum" sz="quarter" idx="12"/>
          </p:nvPr>
        </p:nvSpPr>
        <p:spPr/>
        <p:txBody>
          <a:bodyPr/>
          <a:lstStyle/>
          <a:p>
            <a:fld id="{DBCA906F-0368-C647-A3B8-C1EBA28A13EB}" type="slidenum">
              <a:rPr lang="es-CO" smtClean="0"/>
              <a:t>‹Nº›</a:t>
            </a:fld>
            <a:endParaRPr lang="es-CO"/>
          </a:p>
        </p:txBody>
      </p:sp>
    </p:spTree>
    <p:extLst>
      <p:ext uri="{BB962C8B-B14F-4D97-AF65-F5344CB8AC3E}">
        <p14:creationId xmlns:p14="http://schemas.microsoft.com/office/powerpoint/2010/main" val="4229106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37EFE7-3F8A-3A49-988E-1004B97DC96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E436C13B-B5A6-594A-8496-9294C5FBEB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E2763D94-5718-3A47-B865-F68E4C3358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733CE7D-1A1C-0546-ABB4-1E142E604D4D}"/>
              </a:ext>
            </a:extLst>
          </p:cNvPr>
          <p:cNvSpPr>
            <a:spLocks noGrp="1"/>
          </p:cNvSpPr>
          <p:nvPr>
            <p:ph type="dt" sz="half" idx="10"/>
          </p:nvPr>
        </p:nvSpPr>
        <p:spPr/>
        <p:txBody>
          <a:bodyPr/>
          <a:lstStyle/>
          <a:p>
            <a:fld id="{A170475B-C229-AC48-8909-5A598E398D26}" type="datetimeFigureOut">
              <a:rPr lang="es-CO" smtClean="0"/>
              <a:t>19/08/20</a:t>
            </a:fld>
            <a:endParaRPr lang="es-CO"/>
          </a:p>
        </p:txBody>
      </p:sp>
      <p:sp>
        <p:nvSpPr>
          <p:cNvPr id="6" name="Marcador de pie de página 5">
            <a:extLst>
              <a:ext uri="{FF2B5EF4-FFF2-40B4-BE49-F238E27FC236}">
                <a16:creationId xmlns:a16="http://schemas.microsoft.com/office/drawing/2014/main" id="{90B00209-90A1-F04F-9296-4E63358ACC6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EEF9519D-577D-FB45-9171-F12B9C868B3C}"/>
              </a:ext>
            </a:extLst>
          </p:cNvPr>
          <p:cNvSpPr>
            <a:spLocks noGrp="1"/>
          </p:cNvSpPr>
          <p:nvPr>
            <p:ph type="sldNum" sz="quarter" idx="12"/>
          </p:nvPr>
        </p:nvSpPr>
        <p:spPr/>
        <p:txBody>
          <a:bodyPr/>
          <a:lstStyle/>
          <a:p>
            <a:fld id="{DBCA906F-0368-C647-A3B8-C1EBA28A13EB}" type="slidenum">
              <a:rPr lang="es-CO" smtClean="0"/>
              <a:t>‹Nº›</a:t>
            </a:fld>
            <a:endParaRPr lang="es-CO"/>
          </a:p>
        </p:txBody>
      </p:sp>
    </p:spTree>
    <p:extLst>
      <p:ext uri="{BB962C8B-B14F-4D97-AF65-F5344CB8AC3E}">
        <p14:creationId xmlns:p14="http://schemas.microsoft.com/office/powerpoint/2010/main" val="1908787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D9C741A-2BCC-E944-ADD1-1F647063E7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5666533-2A59-114C-BCBF-0712AB6F27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88AD561-3733-E744-91B6-11E69BB6A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0475B-C229-AC48-8909-5A598E398D26}" type="datetimeFigureOut">
              <a:rPr lang="es-CO" smtClean="0"/>
              <a:t>19/08/20</a:t>
            </a:fld>
            <a:endParaRPr lang="es-CO"/>
          </a:p>
        </p:txBody>
      </p:sp>
      <p:sp>
        <p:nvSpPr>
          <p:cNvPr id="5" name="Marcador de pie de página 4">
            <a:extLst>
              <a:ext uri="{FF2B5EF4-FFF2-40B4-BE49-F238E27FC236}">
                <a16:creationId xmlns:a16="http://schemas.microsoft.com/office/drawing/2014/main" id="{6E8DF5C7-245F-B043-AC92-453CC88E8B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60FA72EB-0431-804E-B5F5-6DBC949F60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A906F-0368-C647-A3B8-C1EBA28A13EB}" type="slidenum">
              <a:rPr lang="es-CO" smtClean="0"/>
              <a:t>‹Nº›</a:t>
            </a:fld>
            <a:endParaRPr lang="es-CO"/>
          </a:p>
        </p:txBody>
      </p:sp>
    </p:spTree>
    <p:extLst>
      <p:ext uri="{BB962C8B-B14F-4D97-AF65-F5344CB8AC3E}">
        <p14:creationId xmlns:p14="http://schemas.microsoft.com/office/powerpoint/2010/main" val="2866606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tif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C0385233-F492-AE4B-8670-79E0C6B229A0}"/>
              </a:ext>
            </a:extLst>
          </p:cNvPr>
          <p:cNvPicPr>
            <a:picLocks noChangeAspect="1"/>
          </p:cNvPicPr>
          <p:nvPr/>
        </p:nvPicPr>
        <p:blipFill>
          <a:blip r:embed="rId2"/>
          <a:stretch>
            <a:fillRect/>
          </a:stretch>
        </p:blipFill>
        <p:spPr>
          <a:xfrm>
            <a:off x="-1" y="0"/>
            <a:ext cx="12192000" cy="6858000"/>
          </a:xfrm>
          <a:prstGeom prst="rect">
            <a:avLst/>
          </a:prstGeom>
        </p:spPr>
      </p:pic>
      <p:pic>
        <p:nvPicPr>
          <p:cNvPr id="7" name="Marcador de contenido 6">
            <a:extLst>
              <a:ext uri="{FF2B5EF4-FFF2-40B4-BE49-F238E27FC236}">
                <a16:creationId xmlns:a16="http://schemas.microsoft.com/office/drawing/2014/main" id="{E83905ED-0718-3647-8C00-84365D0BC5DD}"/>
              </a:ext>
            </a:extLst>
          </p:cNvPr>
          <p:cNvPicPr>
            <a:picLocks noGrp="1" noChangeAspect="1"/>
          </p:cNvPicPr>
          <p:nvPr>
            <p:ph idx="1"/>
          </p:nvPr>
        </p:nvPicPr>
        <p:blipFill>
          <a:blip r:embed="rId3"/>
          <a:stretch>
            <a:fillRect/>
          </a:stretch>
        </p:blipFill>
        <p:spPr>
          <a:xfrm>
            <a:off x="642938" y="1251745"/>
            <a:ext cx="9315450" cy="4634705"/>
          </a:xfrm>
        </p:spPr>
      </p:pic>
      <p:pic>
        <p:nvPicPr>
          <p:cNvPr id="10" name="Imagen 9">
            <a:extLst>
              <a:ext uri="{FF2B5EF4-FFF2-40B4-BE49-F238E27FC236}">
                <a16:creationId xmlns:a16="http://schemas.microsoft.com/office/drawing/2014/main" id="{4D33FD78-6155-2D4D-B7B5-B921801F458C}"/>
              </a:ext>
            </a:extLst>
          </p:cNvPr>
          <p:cNvPicPr>
            <a:picLocks noChangeAspect="1"/>
          </p:cNvPicPr>
          <p:nvPr/>
        </p:nvPicPr>
        <p:blipFill>
          <a:blip r:embed="rId4"/>
          <a:stretch>
            <a:fillRect/>
          </a:stretch>
        </p:blipFill>
        <p:spPr>
          <a:xfrm>
            <a:off x="7315200" y="4595316"/>
            <a:ext cx="4876799" cy="1434009"/>
          </a:xfrm>
          <a:prstGeom prst="rect">
            <a:avLst/>
          </a:prstGeom>
        </p:spPr>
      </p:pic>
    </p:spTree>
    <p:extLst>
      <p:ext uri="{BB962C8B-B14F-4D97-AF65-F5344CB8AC3E}">
        <p14:creationId xmlns:p14="http://schemas.microsoft.com/office/powerpoint/2010/main" val="1744545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99E0E949-9624-544B-87C0-FE7FA3DA9E27}"/>
              </a:ext>
            </a:extLst>
          </p:cNvPr>
          <p:cNvPicPr>
            <a:picLocks noChangeAspect="1"/>
          </p:cNvPicPr>
          <p:nvPr/>
        </p:nvPicPr>
        <p:blipFill>
          <a:blip r:embed="rId2"/>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id="{17F45DB0-949E-5E4F-91BA-B4CBE17CC5A2}"/>
              </a:ext>
            </a:extLst>
          </p:cNvPr>
          <p:cNvSpPr>
            <a:spLocks noGrp="1"/>
          </p:cNvSpPr>
          <p:nvPr>
            <p:ph idx="1"/>
          </p:nvPr>
        </p:nvSpPr>
        <p:spPr>
          <a:xfrm>
            <a:off x="723900" y="1511300"/>
            <a:ext cx="10515600" cy="4351338"/>
          </a:xfrm>
        </p:spPr>
        <p:txBody>
          <a:bodyPr>
            <a:normAutofit fontScale="62500" lnSpcReduction="20000"/>
          </a:bodyPr>
          <a:lstStyle/>
          <a:p>
            <a:pPr marL="285750" indent="-285750" algn="just">
              <a:buFont typeface="Wingdings" pitchFamily="2" charset="2"/>
              <a:buChar char="ü"/>
            </a:pPr>
            <a:r>
              <a:rPr lang="es-CO" dirty="0"/>
              <a:t>Bolívar es un departamento privilegiado, por contar con las principales cuencas, o ríos del país, como son El Magdalena y el Cauca, además, el rio San Jorge y el Canal del Dique.</a:t>
            </a:r>
          </a:p>
          <a:p>
            <a:pPr algn="just"/>
            <a:endParaRPr lang="es-CO" dirty="0"/>
          </a:p>
          <a:p>
            <a:pPr marL="285750" indent="-285750" algn="just">
              <a:buFont typeface="Wingdings" pitchFamily="2" charset="2"/>
              <a:buChar char="ü"/>
            </a:pPr>
            <a:r>
              <a:rPr lang="es-CO" dirty="0"/>
              <a:t>Desde lo territorial, es heterogéneo, pues se extiende entre en cinco regiones naturales compartidas con otros departamentos vecinos, los cuales se encuentran conectados a diferentes circuitos económicos, sociales y políticos, que representan a su vez una gran diversidad y un gran potencial para la productividad, razón por la cual se ha dividio en 7 </a:t>
            </a:r>
            <a:r>
              <a:rPr lang="es-CO" b="1" i="1" dirty="0"/>
              <a:t>ZONAS DE DESARROLLO ECONÓMICO Y SOCIAL – 	ZODES</a:t>
            </a:r>
            <a:r>
              <a:rPr lang="es-CO" dirty="0"/>
              <a:t> para organizar todas las actividades bajo dicho esquema. </a:t>
            </a:r>
          </a:p>
          <a:p>
            <a:pPr algn="just"/>
            <a:endParaRPr lang="es-CO" dirty="0"/>
          </a:p>
          <a:p>
            <a:pPr marL="285750" indent="-285750" algn="just">
              <a:buFont typeface="Wingdings" pitchFamily="2" charset="2"/>
              <a:buChar char="ü"/>
            </a:pPr>
            <a:r>
              <a:rPr lang="es-CO" dirty="0"/>
              <a:t>Nos encontramos además en la zona de influencia de los cordones montañosos de la Serranía de San Lucas y de los Montes de María; donde en materia agricola encontramos por  tradición un potencial frente al inventario ganadero existente, para participar en el  mercado de exportación de carne de vacunos, pues contamos con  tierras aptas para gran variedad de cultivos articulados a cadenas productivas que se perfilan hacia el mercado nacional e internacional.</a:t>
            </a:r>
          </a:p>
          <a:p>
            <a:pPr algn="just"/>
            <a:endParaRPr lang="es-CO" dirty="0"/>
          </a:p>
          <a:p>
            <a:pPr marL="285750" indent="-285750" algn="just">
              <a:buFont typeface="Wingdings" pitchFamily="2" charset="2"/>
              <a:buChar char="ü"/>
            </a:pPr>
            <a:r>
              <a:rPr lang="es-CO" dirty="0"/>
              <a:t>Estas venjas brindan  oportunidades para la obtención de los alimentos básicos de la canasta familiar, de manera oportuna y suficiente que equilibraría la alimentación y nutrición de nuestros habitantes.</a:t>
            </a:r>
          </a:p>
          <a:p>
            <a:endParaRPr lang="es-CO" dirty="0"/>
          </a:p>
        </p:txBody>
      </p:sp>
      <p:sp>
        <p:nvSpPr>
          <p:cNvPr id="4" name="Título 1">
            <a:extLst>
              <a:ext uri="{FF2B5EF4-FFF2-40B4-BE49-F238E27FC236}">
                <a16:creationId xmlns:a16="http://schemas.microsoft.com/office/drawing/2014/main" id="{396BE61A-FC4A-EF45-BD4D-9348D049B3E4}"/>
              </a:ext>
            </a:extLst>
          </p:cNvPr>
          <p:cNvSpPr>
            <a:spLocks noGrp="1"/>
          </p:cNvSpPr>
          <p:nvPr>
            <p:ph type="title"/>
          </p:nvPr>
        </p:nvSpPr>
        <p:spPr>
          <a:xfrm>
            <a:off x="3800476" y="259556"/>
            <a:ext cx="5200650" cy="992188"/>
          </a:xfrm>
        </p:spPr>
        <p:txBody>
          <a:bodyPr>
            <a:normAutofit/>
          </a:bodyPr>
          <a:lstStyle/>
          <a:p>
            <a:pPr algn="ctr"/>
            <a:r>
              <a:rPr lang="es-CO" sz="3600" b="1" dirty="0"/>
              <a:t>GENERALIDADES </a:t>
            </a:r>
          </a:p>
        </p:txBody>
      </p:sp>
    </p:spTree>
    <p:extLst>
      <p:ext uri="{BB962C8B-B14F-4D97-AF65-F5344CB8AC3E}">
        <p14:creationId xmlns:p14="http://schemas.microsoft.com/office/powerpoint/2010/main" val="1342874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37A4FF5-8CBB-C54A-A976-45A713EE7647}"/>
              </a:ext>
            </a:extLst>
          </p:cNvPr>
          <p:cNvPicPr>
            <a:picLocks noChangeAspect="1"/>
          </p:cNvPicPr>
          <p:nvPr/>
        </p:nvPicPr>
        <p:blipFill>
          <a:blip r:embed="rId2"/>
          <a:stretch>
            <a:fillRect/>
          </a:stretch>
        </p:blipFill>
        <p:spPr>
          <a:xfrm>
            <a:off x="-1" y="0"/>
            <a:ext cx="12187237" cy="6858000"/>
          </a:xfrm>
          <a:prstGeom prst="rect">
            <a:avLst/>
          </a:prstGeom>
        </p:spPr>
      </p:pic>
      <p:pic>
        <p:nvPicPr>
          <p:cNvPr id="8" name="Marcador de contenido 7">
            <a:extLst>
              <a:ext uri="{FF2B5EF4-FFF2-40B4-BE49-F238E27FC236}">
                <a16:creationId xmlns:a16="http://schemas.microsoft.com/office/drawing/2014/main" id="{CF3A2E03-F558-DE4F-8480-8AF32AB71A3B}"/>
              </a:ext>
            </a:extLst>
          </p:cNvPr>
          <p:cNvPicPr>
            <a:picLocks noGrp="1" noChangeAspect="1"/>
          </p:cNvPicPr>
          <p:nvPr>
            <p:ph idx="1"/>
          </p:nvPr>
        </p:nvPicPr>
        <p:blipFill>
          <a:blip r:embed="rId3"/>
          <a:stretch>
            <a:fillRect/>
          </a:stretch>
        </p:blipFill>
        <p:spPr>
          <a:xfrm>
            <a:off x="1106487" y="2812187"/>
            <a:ext cx="10223500" cy="3086100"/>
          </a:xfrm>
          <a:prstGeom prst="rect">
            <a:avLst/>
          </a:prstGeom>
        </p:spPr>
      </p:pic>
      <p:sp>
        <p:nvSpPr>
          <p:cNvPr id="9" name="Rectángulo 8">
            <a:extLst>
              <a:ext uri="{FF2B5EF4-FFF2-40B4-BE49-F238E27FC236}">
                <a16:creationId xmlns:a16="http://schemas.microsoft.com/office/drawing/2014/main" id="{404AAC89-9178-4E45-96C4-D6C7641A03D0}"/>
              </a:ext>
            </a:extLst>
          </p:cNvPr>
          <p:cNvSpPr/>
          <p:nvPr/>
        </p:nvSpPr>
        <p:spPr>
          <a:xfrm>
            <a:off x="657225" y="1304082"/>
            <a:ext cx="10872787" cy="1477328"/>
          </a:xfrm>
          <a:prstGeom prst="rect">
            <a:avLst/>
          </a:prstGeom>
        </p:spPr>
        <p:txBody>
          <a:bodyPr wrap="square">
            <a:spAutoFit/>
          </a:bodyPr>
          <a:lstStyle/>
          <a:p>
            <a:pPr lvl="0" algn="just">
              <a:defRPr/>
            </a:pPr>
            <a:r>
              <a:rPr lang="es-CO" dirty="0">
                <a:solidFill>
                  <a:prstClr val="black"/>
                </a:solidFill>
              </a:rPr>
              <a:t>El Departamento de Bolívar tiene un total de 2.6 millones de hectáreas, de las cuales 1.3 millones conforman la frontera agrícola, entendiendo este término como el límite de suelo rural donde se pueden realizar actividades agropecuarias. </a:t>
            </a:r>
          </a:p>
          <a:p>
            <a:pPr lvl="0" algn="just">
              <a:defRPr/>
            </a:pPr>
            <a:r>
              <a:rPr lang="es-CO" dirty="0">
                <a:solidFill>
                  <a:prstClr val="black"/>
                </a:solidFill>
              </a:rPr>
              <a:t>Se sembraron 237.389 hectáreas, y se cosecharon 203.576, con una producción de 1.285.741 Toneladas durante el año 2018.</a:t>
            </a:r>
          </a:p>
        </p:txBody>
      </p:sp>
      <p:sp>
        <p:nvSpPr>
          <p:cNvPr id="10" name="CuadroTexto 9">
            <a:extLst>
              <a:ext uri="{FF2B5EF4-FFF2-40B4-BE49-F238E27FC236}">
                <a16:creationId xmlns:a16="http://schemas.microsoft.com/office/drawing/2014/main" id="{30BA14A1-E91F-774F-B73F-994D422E621B}"/>
              </a:ext>
            </a:extLst>
          </p:cNvPr>
          <p:cNvSpPr txBox="1"/>
          <p:nvPr/>
        </p:nvSpPr>
        <p:spPr>
          <a:xfrm>
            <a:off x="5029200" y="414338"/>
            <a:ext cx="3014663" cy="523220"/>
          </a:xfrm>
          <a:prstGeom prst="rect">
            <a:avLst/>
          </a:prstGeom>
          <a:noFill/>
        </p:spPr>
        <p:txBody>
          <a:bodyPr wrap="square" rtlCol="0">
            <a:spAutoFit/>
          </a:bodyPr>
          <a:lstStyle/>
          <a:p>
            <a:pPr algn="ctr"/>
            <a:r>
              <a:rPr lang="es-CO" sz="2800" b="1" dirty="0"/>
              <a:t>DIAGNÓSTICO </a:t>
            </a:r>
          </a:p>
        </p:txBody>
      </p:sp>
    </p:spTree>
    <p:extLst>
      <p:ext uri="{BB962C8B-B14F-4D97-AF65-F5344CB8AC3E}">
        <p14:creationId xmlns:p14="http://schemas.microsoft.com/office/powerpoint/2010/main" val="864755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927D353-1F8A-DC46-9830-C4B91BAAFE76}"/>
              </a:ext>
            </a:extLst>
          </p:cNvPr>
          <p:cNvPicPr>
            <a:picLocks noChangeAspect="1"/>
          </p:cNvPicPr>
          <p:nvPr/>
        </p:nvPicPr>
        <p:blipFill>
          <a:blip r:embed="rId2"/>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id="{CC539499-525E-2C46-AE4F-A334D07F5D29}"/>
              </a:ext>
            </a:extLst>
          </p:cNvPr>
          <p:cNvSpPr>
            <a:spLocks noGrp="1"/>
          </p:cNvSpPr>
          <p:nvPr>
            <p:ph idx="1"/>
          </p:nvPr>
        </p:nvSpPr>
        <p:spPr>
          <a:xfrm>
            <a:off x="838200" y="1385888"/>
            <a:ext cx="10515600" cy="5105400"/>
          </a:xfrm>
        </p:spPr>
        <p:txBody>
          <a:bodyPr>
            <a:normAutofit fontScale="62500" lnSpcReduction="20000"/>
          </a:bodyPr>
          <a:lstStyle/>
          <a:p>
            <a:pPr marL="0" lvl="0" indent="0" algn="just">
              <a:lnSpc>
                <a:spcPct val="100000"/>
              </a:lnSpc>
              <a:spcBef>
                <a:spcPts val="0"/>
              </a:spcBef>
              <a:buNone/>
              <a:defRPr/>
            </a:pPr>
            <a:r>
              <a:rPr lang="es-CO" dirty="0">
                <a:solidFill>
                  <a:prstClr val="black"/>
                </a:solidFill>
              </a:rPr>
              <a:t>Bolívar, no cuenta con  suficiente infraestructura de riego para la competitividad y la agricultura rural,  solo funciona el distrito de riego de María La Baja, que abarca un área bruta de 17.000 hectáreas beneficiadas con riego y drenaje, pero solo están en operación  </a:t>
            </a:r>
            <a:r>
              <a:rPr lang="es-CO" b="1" i="1" dirty="0">
                <a:solidFill>
                  <a:prstClr val="black"/>
                </a:solidFill>
              </a:rPr>
              <a:t>6.600</a:t>
            </a:r>
            <a:r>
              <a:rPr lang="es-CO" dirty="0">
                <a:solidFill>
                  <a:prstClr val="black"/>
                </a:solidFill>
              </a:rPr>
              <a:t> hectáreas</a:t>
            </a:r>
          </a:p>
          <a:p>
            <a:pPr marL="0" lvl="0" indent="0" algn="just">
              <a:lnSpc>
                <a:spcPct val="100000"/>
              </a:lnSpc>
              <a:spcBef>
                <a:spcPts val="0"/>
              </a:spcBef>
              <a:buNone/>
              <a:defRPr/>
            </a:pPr>
            <a:endParaRPr lang="es-CO" dirty="0">
              <a:solidFill>
                <a:prstClr val="black"/>
              </a:solidFill>
            </a:endParaRPr>
          </a:p>
          <a:p>
            <a:pPr marL="0" lvl="0" indent="0" algn="just">
              <a:lnSpc>
                <a:spcPct val="100000"/>
              </a:lnSpc>
              <a:spcBef>
                <a:spcPts val="0"/>
              </a:spcBef>
              <a:buNone/>
              <a:defRPr/>
            </a:pPr>
            <a:r>
              <a:rPr lang="es-MX" dirty="0">
                <a:solidFill>
                  <a:prstClr val="black"/>
                </a:solidFill>
              </a:rPr>
              <a:t>En los 46 municipios, se atendieron en 2019, con el  servicio de extensión agropecuaria 5.552 productores que equivalen al 11%, en 41 municipios, y se han fortalecidos en esquema de comercialización 7.400 productores, es decir el 15%.</a:t>
            </a:r>
          </a:p>
          <a:p>
            <a:pPr marL="0" lvl="0" indent="0" algn="just">
              <a:lnSpc>
                <a:spcPct val="100000"/>
              </a:lnSpc>
              <a:spcBef>
                <a:spcPts val="0"/>
              </a:spcBef>
              <a:buNone/>
              <a:defRPr/>
            </a:pPr>
            <a:endParaRPr lang="es-MX" dirty="0">
              <a:solidFill>
                <a:prstClr val="black"/>
              </a:solidFill>
            </a:endParaRPr>
          </a:p>
          <a:p>
            <a:pPr marL="0" lvl="0" indent="0" algn="just">
              <a:lnSpc>
                <a:spcPct val="100000"/>
              </a:lnSpc>
              <a:spcBef>
                <a:spcPts val="0"/>
              </a:spcBef>
              <a:buNone/>
              <a:defRPr/>
            </a:pPr>
            <a:r>
              <a:rPr lang="es-MX" dirty="0">
                <a:solidFill>
                  <a:prstClr val="black"/>
                </a:solidFill>
              </a:rPr>
              <a:t>Tenemos que del total de 65.334 predios rurales con un área representada en 2,564,967 hectáreas que posee el departamento de Bolívar (UPRA, 2014), el 72% (47.151) presentan situaciones técnicas y jurídicas informales o imperfectas en la propiedad que generan inseguridad jurídica y limitan el acceso a la oferta institucional.</a:t>
            </a:r>
          </a:p>
          <a:p>
            <a:pPr marL="0" lvl="0" indent="0" algn="just">
              <a:lnSpc>
                <a:spcPct val="100000"/>
              </a:lnSpc>
              <a:spcBef>
                <a:spcPts val="0"/>
              </a:spcBef>
              <a:buNone/>
              <a:defRPr/>
            </a:pPr>
            <a:endParaRPr lang="es-MX" dirty="0">
              <a:solidFill>
                <a:prstClr val="black"/>
              </a:solidFill>
            </a:endParaRPr>
          </a:p>
          <a:p>
            <a:pPr marL="0" lvl="0" indent="0" algn="just">
              <a:lnSpc>
                <a:spcPct val="100000"/>
              </a:lnSpc>
              <a:spcBef>
                <a:spcPts val="0"/>
              </a:spcBef>
              <a:buNone/>
              <a:defRPr/>
            </a:pPr>
            <a:r>
              <a:rPr lang="es-MX" dirty="0">
                <a:solidFill>
                  <a:prstClr val="black"/>
                </a:solidFill>
              </a:rPr>
              <a:t>En Bolívar para el sector agropecuario en lo que respecta a bancarización en 2018 fueron 6.099 créditos otorgados;  y para el 2019 la cifra se incrementó en 7.501 con una variación positiva del 23%. Si este total lo comparamos con los más de 50.000 productores que tiene el departamento podrimos decir que el porcentaje de bancarización del sector llega solo al 15% del total de los productores</a:t>
            </a:r>
          </a:p>
          <a:p>
            <a:pPr marL="0" lvl="0" indent="0" algn="just">
              <a:lnSpc>
                <a:spcPct val="100000"/>
              </a:lnSpc>
              <a:spcBef>
                <a:spcPts val="0"/>
              </a:spcBef>
              <a:buNone/>
              <a:defRPr/>
            </a:pPr>
            <a:r>
              <a:rPr lang="es-MX" dirty="0">
                <a:solidFill>
                  <a:prstClr val="black"/>
                </a:solidFill>
              </a:rPr>
              <a:t> </a:t>
            </a:r>
          </a:p>
          <a:p>
            <a:pPr marL="0" lvl="0" indent="0" algn="just">
              <a:lnSpc>
                <a:spcPct val="100000"/>
              </a:lnSpc>
              <a:spcBef>
                <a:spcPts val="0"/>
              </a:spcBef>
              <a:buNone/>
              <a:defRPr/>
            </a:pPr>
            <a:r>
              <a:rPr lang="es-MX" dirty="0">
                <a:solidFill>
                  <a:prstClr val="black"/>
                </a:solidFill>
              </a:rPr>
              <a:t>Entre 2013-2019, El Departamento contó con la política pública de Seguridad Alimentaria  SAMBAPALO, en el entendido que toda persona tiene derecho a un nivel de vida adecuado que le asegure la alimentación, para su familia.</a:t>
            </a:r>
          </a:p>
          <a:p>
            <a:pPr marL="0" lvl="0" indent="0" algn="just">
              <a:lnSpc>
                <a:spcPct val="100000"/>
              </a:lnSpc>
              <a:spcBef>
                <a:spcPts val="0"/>
              </a:spcBef>
              <a:buNone/>
              <a:defRPr/>
            </a:pPr>
            <a:endParaRPr lang="es-CO" dirty="0">
              <a:solidFill>
                <a:prstClr val="black"/>
              </a:solidFill>
            </a:endParaRPr>
          </a:p>
          <a:p>
            <a:endParaRPr lang="es-CO" dirty="0"/>
          </a:p>
        </p:txBody>
      </p:sp>
      <p:sp>
        <p:nvSpPr>
          <p:cNvPr id="5" name="Título 1">
            <a:extLst>
              <a:ext uri="{FF2B5EF4-FFF2-40B4-BE49-F238E27FC236}">
                <a16:creationId xmlns:a16="http://schemas.microsoft.com/office/drawing/2014/main" id="{C7FC15EA-C18B-F145-941D-C907BADF19C8}"/>
              </a:ext>
            </a:extLst>
          </p:cNvPr>
          <p:cNvSpPr>
            <a:spLocks noGrp="1"/>
          </p:cNvSpPr>
          <p:nvPr>
            <p:ph type="title"/>
          </p:nvPr>
        </p:nvSpPr>
        <p:spPr>
          <a:xfrm>
            <a:off x="3971925" y="393700"/>
            <a:ext cx="5200650" cy="992188"/>
          </a:xfrm>
        </p:spPr>
        <p:txBody>
          <a:bodyPr/>
          <a:lstStyle/>
          <a:p>
            <a:pPr algn="ctr"/>
            <a:r>
              <a:rPr lang="es-CO" b="1" dirty="0"/>
              <a:t>DIAGNÓSTICO </a:t>
            </a:r>
          </a:p>
        </p:txBody>
      </p:sp>
    </p:spTree>
    <p:extLst>
      <p:ext uri="{BB962C8B-B14F-4D97-AF65-F5344CB8AC3E}">
        <p14:creationId xmlns:p14="http://schemas.microsoft.com/office/powerpoint/2010/main" val="1838309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0D0E706-E99E-184F-9B26-953F12E2E811}"/>
              </a:ext>
            </a:extLst>
          </p:cNvPr>
          <p:cNvPicPr>
            <a:picLocks noChangeAspect="1"/>
          </p:cNvPicPr>
          <p:nvPr/>
        </p:nvPicPr>
        <p:blipFill>
          <a:blip r:embed="rId2"/>
          <a:stretch>
            <a:fillRect/>
          </a:stretch>
        </p:blipFill>
        <p:spPr>
          <a:xfrm>
            <a:off x="0" y="0"/>
            <a:ext cx="12192000" cy="6858000"/>
          </a:xfrm>
          <a:prstGeom prst="rect">
            <a:avLst/>
          </a:prstGeom>
        </p:spPr>
      </p:pic>
      <p:pic>
        <p:nvPicPr>
          <p:cNvPr id="4" name="Marcador de contenido 3">
            <a:extLst>
              <a:ext uri="{FF2B5EF4-FFF2-40B4-BE49-F238E27FC236}">
                <a16:creationId xmlns:a16="http://schemas.microsoft.com/office/drawing/2014/main" id="{BC19ECAE-EAAD-7B4C-8A24-AA811E6D16CF}"/>
              </a:ext>
            </a:extLst>
          </p:cNvPr>
          <p:cNvPicPr>
            <a:picLocks noGrp="1" noChangeAspect="1"/>
          </p:cNvPicPr>
          <p:nvPr>
            <p:ph idx="1"/>
          </p:nvPr>
        </p:nvPicPr>
        <p:blipFill>
          <a:blip r:embed="rId3"/>
          <a:stretch>
            <a:fillRect/>
          </a:stretch>
        </p:blipFill>
        <p:spPr>
          <a:xfrm>
            <a:off x="986844" y="1497012"/>
            <a:ext cx="11205155" cy="4351338"/>
          </a:xfrm>
          <a:prstGeom prst="rect">
            <a:avLst/>
          </a:prstGeom>
        </p:spPr>
      </p:pic>
    </p:spTree>
    <p:extLst>
      <p:ext uri="{BB962C8B-B14F-4D97-AF65-F5344CB8AC3E}">
        <p14:creationId xmlns:p14="http://schemas.microsoft.com/office/powerpoint/2010/main" val="969109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6EEBDAD-E225-C748-B8A3-A85D78471451}"/>
              </a:ext>
            </a:extLst>
          </p:cNvPr>
          <p:cNvPicPr>
            <a:picLocks noChangeAspect="1"/>
          </p:cNvPicPr>
          <p:nvPr/>
        </p:nvPicPr>
        <p:blipFill>
          <a:blip r:embed="rId2"/>
          <a:stretch>
            <a:fillRect/>
          </a:stretch>
        </p:blipFill>
        <p:spPr>
          <a:xfrm>
            <a:off x="0" y="0"/>
            <a:ext cx="12192000" cy="6858000"/>
          </a:xfrm>
          <a:prstGeom prst="rect">
            <a:avLst/>
          </a:prstGeom>
        </p:spPr>
      </p:pic>
      <p:sp>
        <p:nvSpPr>
          <p:cNvPr id="8" name="Marcador de contenido 7">
            <a:extLst>
              <a:ext uri="{FF2B5EF4-FFF2-40B4-BE49-F238E27FC236}">
                <a16:creationId xmlns:a16="http://schemas.microsoft.com/office/drawing/2014/main" id="{582156A8-DA6B-1347-BA4E-C8D59C5B1044}"/>
              </a:ext>
            </a:extLst>
          </p:cNvPr>
          <p:cNvSpPr>
            <a:spLocks noGrp="1"/>
          </p:cNvSpPr>
          <p:nvPr>
            <p:ph idx="1"/>
          </p:nvPr>
        </p:nvSpPr>
        <p:spPr/>
        <p:txBody>
          <a:bodyPr>
            <a:normAutofit/>
          </a:bodyPr>
          <a:lstStyle/>
          <a:p>
            <a:pPr marL="0" indent="0" algn="ctr">
              <a:buNone/>
            </a:pPr>
            <a:endParaRPr lang="es-CO" sz="3200" b="1" dirty="0">
              <a:solidFill>
                <a:schemeClr val="accent6">
                  <a:lumMod val="50000"/>
                </a:schemeClr>
              </a:solidFill>
            </a:endParaRPr>
          </a:p>
          <a:p>
            <a:pPr marL="0" indent="0" algn="ctr">
              <a:buNone/>
            </a:pPr>
            <a:r>
              <a:rPr lang="es-CO" sz="3200" b="1" dirty="0">
                <a:solidFill>
                  <a:schemeClr val="accent6">
                    <a:lumMod val="50000"/>
                  </a:schemeClr>
                </a:solidFill>
              </a:rPr>
              <a:t>LÍNEA ESTRATÉGICA:</a:t>
            </a:r>
            <a:r>
              <a:rPr lang="es-MX" sz="3200" b="1" dirty="0">
                <a:solidFill>
                  <a:schemeClr val="accent6">
                    <a:lumMod val="50000"/>
                  </a:schemeClr>
                </a:solidFill>
              </a:rPr>
              <a:t>BOLÍVAR PRIMERO EN AGRICULTURA, EXPLOTACIONES PECUARIAS, PESCA, FORESTAL Y SEGURIDAD ALIMENTARIA</a:t>
            </a:r>
            <a:r>
              <a:rPr lang="es-CO" sz="3200" b="1" dirty="0">
                <a:solidFill>
                  <a:schemeClr val="accent6">
                    <a:lumMod val="50000"/>
                  </a:schemeClr>
                </a:solidFill>
              </a:rPr>
              <a:t> </a:t>
            </a:r>
            <a:endParaRPr lang="es-CO" sz="3200" dirty="0"/>
          </a:p>
        </p:txBody>
      </p:sp>
    </p:spTree>
    <p:extLst>
      <p:ext uri="{BB962C8B-B14F-4D97-AF65-F5344CB8AC3E}">
        <p14:creationId xmlns:p14="http://schemas.microsoft.com/office/powerpoint/2010/main" val="881510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6685E4A-63D9-F146-9F95-5794E777C4AC}"/>
              </a:ext>
            </a:extLst>
          </p:cNvPr>
          <p:cNvPicPr>
            <a:picLocks noChangeAspect="1"/>
          </p:cNvPicPr>
          <p:nvPr/>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833FE02F-7DE7-3541-96A7-2CAFE5DE7A9B}"/>
              </a:ext>
            </a:extLst>
          </p:cNvPr>
          <p:cNvSpPr>
            <a:spLocks noGrp="1"/>
          </p:cNvSpPr>
          <p:nvPr>
            <p:ph type="title"/>
          </p:nvPr>
        </p:nvSpPr>
        <p:spPr>
          <a:xfrm>
            <a:off x="4929188" y="833437"/>
            <a:ext cx="5200650" cy="992188"/>
          </a:xfrm>
        </p:spPr>
        <p:txBody>
          <a:bodyPr/>
          <a:lstStyle/>
          <a:p>
            <a:pPr algn="ctr"/>
            <a:r>
              <a:rPr lang="es-CO" b="1" dirty="0"/>
              <a:t>PROGRAMAS </a:t>
            </a:r>
          </a:p>
        </p:txBody>
      </p:sp>
      <p:pic>
        <p:nvPicPr>
          <p:cNvPr id="4" name="Marcador de contenido 3">
            <a:extLst>
              <a:ext uri="{FF2B5EF4-FFF2-40B4-BE49-F238E27FC236}">
                <a16:creationId xmlns:a16="http://schemas.microsoft.com/office/drawing/2014/main" id="{44F9DFC3-50B4-9B47-9CBC-3F177D609EC0}"/>
              </a:ext>
            </a:extLst>
          </p:cNvPr>
          <p:cNvPicPr>
            <a:picLocks noGrp="1" noChangeAspect="1"/>
          </p:cNvPicPr>
          <p:nvPr>
            <p:ph idx="1"/>
          </p:nvPr>
        </p:nvPicPr>
        <p:blipFill>
          <a:blip r:embed="rId3"/>
          <a:stretch>
            <a:fillRect/>
          </a:stretch>
        </p:blipFill>
        <p:spPr>
          <a:xfrm>
            <a:off x="1087645" y="1582738"/>
            <a:ext cx="9985167" cy="4351338"/>
          </a:xfrm>
          <a:prstGeom prst="rect">
            <a:avLst/>
          </a:prstGeom>
        </p:spPr>
      </p:pic>
    </p:spTree>
    <p:extLst>
      <p:ext uri="{BB962C8B-B14F-4D97-AF65-F5344CB8AC3E}">
        <p14:creationId xmlns:p14="http://schemas.microsoft.com/office/powerpoint/2010/main" val="3845700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A00D4C0-40EF-C642-B35B-8237B4C5B46A}"/>
              </a:ext>
            </a:extLst>
          </p:cNvPr>
          <p:cNvPicPr>
            <a:picLocks noChangeAspect="1"/>
          </p:cNvPicPr>
          <p:nvPr/>
        </p:nvPicPr>
        <p:blipFill>
          <a:blip r:embed="rId2"/>
          <a:stretch>
            <a:fillRect/>
          </a:stretch>
        </p:blipFill>
        <p:spPr>
          <a:xfrm>
            <a:off x="0" y="0"/>
            <a:ext cx="12192000" cy="6858000"/>
          </a:xfrm>
          <a:prstGeom prst="rect">
            <a:avLst/>
          </a:prstGeom>
        </p:spPr>
      </p:pic>
      <p:sp>
        <p:nvSpPr>
          <p:cNvPr id="4" name="Título 3">
            <a:extLst>
              <a:ext uri="{FF2B5EF4-FFF2-40B4-BE49-F238E27FC236}">
                <a16:creationId xmlns:a16="http://schemas.microsoft.com/office/drawing/2014/main" id="{CE2B4D5A-9735-6F43-83C7-C735DBD4A887}"/>
              </a:ext>
            </a:extLst>
          </p:cNvPr>
          <p:cNvSpPr txBox="1">
            <a:spLocks noGrp="1"/>
          </p:cNvSpPr>
          <p:nvPr>
            <p:ph type="title"/>
          </p:nvPr>
        </p:nvSpPr>
        <p:spPr>
          <a:xfrm>
            <a:off x="981075" y="1419360"/>
            <a:ext cx="10515600" cy="812530"/>
          </a:xfrm>
          <a:prstGeom prst="rect">
            <a:avLst/>
          </a:prstGeom>
          <a:noFill/>
        </p:spPr>
        <p:txBody>
          <a:bodyPr wrap="square" rtlCol="0">
            <a:spAutoFit/>
          </a:bodyPr>
          <a:lstStyle/>
          <a:p>
            <a:pPr algn="ctr"/>
            <a:r>
              <a:rPr lang="es-CO" sz="2600" b="1" dirty="0">
                <a:solidFill>
                  <a:schemeClr val="accent6">
                    <a:lumMod val="50000"/>
                  </a:schemeClr>
                </a:solidFill>
              </a:rPr>
              <a:t>PROYECTOS VISIONARIOS SECTOR AGROPECUARIO, PESQUERO Y FORESTAL </a:t>
            </a:r>
          </a:p>
          <a:p>
            <a:pPr algn="ctr"/>
            <a:r>
              <a:rPr lang="es-CO" sz="2600" b="1" dirty="0">
                <a:solidFill>
                  <a:schemeClr val="accent6">
                    <a:lumMod val="50000"/>
                  </a:schemeClr>
                </a:solidFill>
              </a:rPr>
              <a:t>SECRETARIA DE AGRICULTURA Y DESARROLLO RURAL </a:t>
            </a:r>
          </a:p>
        </p:txBody>
      </p:sp>
      <p:sp>
        <p:nvSpPr>
          <p:cNvPr id="5" name="Marcador de contenido 4">
            <a:extLst>
              <a:ext uri="{FF2B5EF4-FFF2-40B4-BE49-F238E27FC236}">
                <a16:creationId xmlns:a16="http://schemas.microsoft.com/office/drawing/2014/main" id="{BE2D58FB-1D68-1544-84C9-CAB6174B4476}"/>
              </a:ext>
            </a:extLst>
          </p:cNvPr>
          <p:cNvSpPr txBox="1">
            <a:spLocks noGrp="1"/>
          </p:cNvSpPr>
          <p:nvPr>
            <p:ph idx="1"/>
          </p:nvPr>
        </p:nvSpPr>
        <p:spPr>
          <a:xfrm>
            <a:off x="838200" y="1825625"/>
            <a:ext cx="10515600" cy="4040080"/>
          </a:xfrm>
          <a:prstGeom prst="rect">
            <a:avLst/>
          </a:prstGeom>
          <a:noFill/>
        </p:spPr>
        <p:txBody>
          <a:bodyPr wrap="square" rtlCol="0">
            <a:spAutoFit/>
          </a:bodyPr>
          <a:lstStyle/>
          <a:p>
            <a:pPr marL="0" indent="0">
              <a:buClr>
                <a:schemeClr val="accent1"/>
              </a:buClr>
              <a:buNone/>
            </a:pPr>
            <a:endParaRPr lang="es-CO" dirty="0"/>
          </a:p>
          <a:p>
            <a:pPr marL="0" indent="0">
              <a:buClr>
                <a:schemeClr val="accent1"/>
              </a:buClr>
              <a:buNone/>
            </a:pPr>
            <a:endParaRPr lang="es-CO" dirty="0"/>
          </a:p>
          <a:p>
            <a:pPr>
              <a:buClr>
                <a:schemeClr val="accent6">
                  <a:lumMod val="75000"/>
                </a:schemeClr>
              </a:buClr>
              <a:buFont typeface="Wingdings" pitchFamily="2" charset="2"/>
              <a:buChar char="v"/>
            </a:pPr>
            <a:r>
              <a:rPr lang="es-CO" sz="2400" dirty="0"/>
              <a:t>Plan Departamental de cosecha de agua en el Bolívar / recuperación de Distritos de riego / generación de nueva infraestructura de riego</a:t>
            </a:r>
          </a:p>
          <a:p>
            <a:pPr>
              <a:buClr>
                <a:schemeClr val="accent6">
                  <a:lumMod val="75000"/>
                </a:schemeClr>
              </a:buClr>
              <a:buFont typeface="Wingdings" pitchFamily="2" charset="2"/>
              <a:buChar char="v"/>
            </a:pPr>
            <a:r>
              <a:rPr lang="es-CO" sz="2400" dirty="0"/>
              <a:t>Fortalecimiento y ampliación de las capacidades de las cadenas productivas que garantice la reactivación económica del sector, la competitividad y la fácil comercialización de los productos agropecuarios con los centros urbanos de consumo (Proyectos Integradores – Centros Agrologísticos)</a:t>
            </a:r>
          </a:p>
          <a:p>
            <a:pPr>
              <a:buClr>
                <a:schemeClr val="accent6">
                  <a:lumMod val="75000"/>
                </a:schemeClr>
              </a:buClr>
              <a:buFont typeface="Wingdings" pitchFamily="2" charset="2"/>
              <a:buChar char="v"/>
            </a:pPr>
            <a:r>
              <a:rPr lang="es-CO" sz="2400" dirty="0"/>
              <a:t>Instalación de la Planta Procesadora </a:t>
            </a:r>
            <a:r>
              <a:rPr lang="es-CO" sz="2400"/>
              <a:t>de Harina </a:t>
            </a:r>
            <a:r>
              <a:rPr lang="es-CO" sz="2400" dirty="0"/>
              <a:t>de Ñame y Yuca en los Montes de María</a:t>
            </a: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187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D556EA5-1532-554F-A54F-75F831ABBE0D}"/>
              </a:ext>
            </a:extLst>
          </p:cNvPr>
          <p:cNvPicPr>
            <a:picLocks noChangeAspect="1"/>
          </p:cNvPicPr>
          <p:nvPr/>
        </p:nvPicPr>
        <p:blipFill>
          <a:blip r:embed="rId2">
            <a:alphaModFix amt="45000"/>
          </a:blip>
          <a:stretch>
            <a:fillRect/>
          </a:stretch>
        </p:blipFill>
        <p:spPr>
          <a:xfrm>
            <a:off x="2050598" y="1328640"/>
            <a:ext cx="7722053" cy="5005486"/>
          </a:xfrm>
          <a:prstGeom prst="rect">
            <a:avLst/>
          </a:prstGeom>
        </p:spPr>
      </p:pic>
      <p:pic>
        <p:nvPicPr>
          <p:cNvPr id="5" name="Imagen 4">
            <a:extLst>
              <a:ext uri="{FF2B5EF4-FFF2-40B4-BE49-F238E27FC236}">
                <a16:creationId xmlns:a16="http://schemas.microsoft.com/office/drawing/2014/main" id="{B6EEBDAD-E225-C748-B8A3-A85D78471451}"/>
              </a:ext>
            </a:extLst>
          </p:cNvPr>
          <p:cNvPicPr>
            <a:picLocks noChangeAspect="1"/>
          </p:cNvPicPr>
          <p:nvPr/>
        </p:nvPicPr>
        <p:blipFill>
          <a:blip r:embed="rId3">
            <a:alphaModFix/>
          </a:blip>
          <a:stretch>
            <a:fillRect/>
          </a:stretch>
        </p:blipFill>
        <p:spPr>
          <a:xfrm>
            <a:off x="14288" y="-14288"/>
            <a:ext cx="12192000" cy="6858000"/>
          </a:xfrm>
          <a:prstGeom prst="rect">
            <a:avLst/>
          </a:prstGeom>
          <a:effectLst>
            <a:outerShdw blurRad="50800" dist="50800" dir="5400000" algn="ctr" rotWithShape="0">
              <a:srgbClr val="000000">
                <a:alpha val="7000"/>
              </a:srgbClr>
            </a:outerShdw>
          </a:effectLst>
        </p:spPr>
      </p:pic>
      <p:sp>
        <p:nvSpPr>
          <p:cNvPr id="8" name="Marcador de contenido 7">
            <a:extLst>
              <a:ext uri="{FF2B5EF4-FFF2-40B4-BE49-F238E27FC236}">
                <a16:creationId xmlns:a16="http://schemas.microsoft.com/office/drawing/2014/main" id="{582156A8-DA6B-1347-BA4E-C8D59C5B1044}"/>
              </a:ext>
            </a:extLst>
          </p:cNvPr>
          <p:cNvSpPr>
            <a:spLocks noGrp="1"/>
          </p:cNvSpPr>
          <p:nvPr>
            <p:ph idx="1"/>
          </p:nvPr>
        </p:nvSpPr>
        <p:spPr/>
        <p:txBody>
          <a:bodyPr>
            <a:normAutofit/>
          </a:bodyPr>
          <a:lstStyle/>
          <a:p>
            <a:pPr marL="0" indent="0" algn="ctr">
              <a:buNone/>
            </a:pPr>
            <a:endParaRPr lang="es-CO" sz="4000" dirty="0"/>
          </a:p>
          <a:p>
            <a:pPr marL="0" indent="0" algn="ctr">
              <a:buNone/>
            </a:pPr>
            <a:endParaRPr lang="es-CO" sz="4000" dirty="0"/>
          </a:p>
          <a:p>
            <a:pPr marL="0" indent="0" algn="ctr">
              <a:buNone/>
            </a:pPr>
            <a:r>
              <a:rPr lang="es-CO" sz="5400" i="1" dirty="0">
                <a:solidFill>
                  <a:schemeClr val="accent6">
                    <a:lumMod val="50000"/>
                  </a:schemeClr>
                </a:solidFill>
              </a:rPr>
              <a:t>Gracias!! </a:t>
            </a:r>
          </a:p>
        </p:txBody>
      </p:sp>
    </p:spTree>
    <p:extLst>
      <p:ext uri="{BB962C8B-B14F-4D97-AF65-F5344CB8AC3E}">
        <p14:creationId xmlns:p14="http://schemas.microsoft.com/office/powerpoint/2010/main" val="116216763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6222</TotalTime>
  <Words>657</Words>
  <Application>Microsoft Macintosh PowerPoint</Application>
  <PresentationFormat>Panorámica</PresentationFormat>
  <Paragraphs>34</Paragraphs>
  <Slides>9</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9</vt:i4>
      </vt:variant>
    </vt:vector>
  </HeadingPairs>
  <TitlesOfParts>
    <vt:vector size="14" baseType="lpstr">
      <vt:lpstr>Arial</vt:lpstr>
      <vt:lpstr>Calibri</vt:lpstr>
      <vt:lpstr>Calibri Light</vt:lpstr>
      <vt:lpstr>Wingdings</vt:lpstr>
      <vt:lpstr>Tema de Office</vt:lpstr>
      <vt:lpstr>Presentación de PowerPoint</vt:lpstr>
      <vt:lpstr>GENERALIDADES </vt:lpstr>
      <vt:lpstr>Presentación de PowerPoint</vt:lpstr>
      <vt:lpstr>DIAGNÓSTICO </vt:lpstr>
      <vt:lpstr>Presentación de PowerPoint</vt:lpstr>
      <vt:lpstr>Presentación de PowerPoint</vt:lpstr>
      <vt:lpstr>PROGRAMAS </vt:lpstr>
      <vt:lpstr>PROYECTOS VISIONARIOS SECTOR AGROPECUARIO, PESQUERO Y FORESTAL  SECRETARIA DE AGRICULTURA Y DESARROLLO RURAL </vt:lpstr>
      <vt:lpstr>Presentación de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Gina Zabaleta Puello</dc:creator>
  <cp:lastModifiedBy>Usuario de Microsoft Office</cp:lastModifiedBy>
  <cp:revision>124</cp:revision>
  <dcterms:created xsi:type="dcterms:W3CDTF">2020-01-03T16:53:20Z</dcterms:created>
  <dcterms:modified xsi:type="dcterms:W3CDTF">2020-08-19T23:02:35Z</dcterms:modified>
</cp:coreProperties>
</file>