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8288000" cy="11430000"/>
  <p:notesSz cx="18288000" cy="11430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543300"/>
            <a:ext cx="15544800" cy="2400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6400800"/>
            <a:ext cx="12801600" cy="2857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8000" cy="5602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18288000" cy="5602605"/>
          </a:xfrm>
          <a:custGeom>
            <a:avLst/>
            <a:gdLst/>
            <a:ahLst/>
            <a:cxnLst/>
            <a:rect l="l" t="t" r="r" b="b"/>
            <a:pathLst>
              <a:path w="18288000" h="5602605">
                <a:moveTo>
                  <a:pt x="0" y="5602363"/>
                </a:moveTo>
                <a:lnTo>
                  <a:pt x="18288000" y="5602363"/>
                </a:lnTo>
                <a:lnTo>
                  <a:pt x="18288000" y="0"/>
                </a:lnTo>
                <a:lnTo>
                  <a:pt x="0" y="0"/>
                </a:lnTo>
                <a:lnTo>
                  <a:pt x="0" y="5602363"/>
                </a:lnTo>
                <a:close/>
              </a:path>
            </a:pathLst>
          </a:custGeom>
          <a:solidFill>
            <a:srgbClr val="000000">
              <a:alpha val="2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3185934"/>
            <a:ext cx="18288000" cy="2416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628900"/>
            <a:ext cx="7955280" cy="7543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628900"/>
            <a:ext cx="7955280" cy="7543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8000" cy="1143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18288000" cy="11430000"/>
          </a:xfrm>
          <a:custGeom>
            <a:avLst/>
            <a:gdLst/>
            <a:ahLst/>
            <a:cxnLst/>
            <a:rect l="l" t="t" r="r" b="b"/>
            <a:pathLst>
              <a:path w="18288000" h="11430000">
                <a:moveTo>
                  <a:pt x="0" y="11430000"/>
                </a:moveTo>
                <a:lnTo>
                  <a:pt x="18288000" y="11430000"/>
                </a:lnTo>
                <a:lnTo>
                  <a:pt x="18288000" y="0"/>
                </a:lnTo>
                <a:lnTo>
                  <a:pt x="0" y="0"/>
                </a:lnTo>
                <a:lnTo>
                  <a:pt x="0" y="11430000"/>
                </a:lnTo>
                <a:close/>
              </a:path>
            </a:pathLst>
          </a:custGeom>
          <a:solidFill>
            <a:srgbClr val="000000">
              <a:alpha val="56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07244" y="3623762"/>
            <a:ext cx="10673511" cy="1316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86672" y="5581802"/>
            <a:ext cx="12714655" cy="48348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10629900"/>
            <a:ext cx="585216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10629900"/>
            <a:ext cx="420624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10629900"/>
            <a:ext cx="420624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Relationship Id="rId10" Type="http://schemas.openxmlformats.org/officeDocument/2006/relationships/image" Target="../media/image48.png"/><Relationship Id="rId11" Type="http://schemas.openxmlformats.org/officeDocument/2006/relationships/image" Target="../media/image49.png"/><Relationship Id="rId12" Type="http://schemas.openxmlformats.org/officeDocument/2006/relationships/image" Target="../media/image50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Relationship Id="rId3" Type="http://schemas.openxmlformats.org/officeDocument/2006/relationships/image" Target="../media/image52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8" Type="http://schemas.openxmlformats.org/officeDocument/2006/relationships/image" Target="../media/image64.png"/><Relationship Id="rId9" Type="http://schemas.openxmlformats.org/officeDocument/2006/relationships/image" Target="../media/image65.png"/><Relationship Id="rId10" Type="http://schemas.openxmlformats.org/officeDocument/2006/relationships/image" Target="../media/image66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7.jpg"/><Relationship Id="rId3" Type="http://schemas.openxmlformats.org/officeDocument/2006/relationships/image" Target="../media/image68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jpg"/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6" Type="http://schemas.openxmlformats.org/officeDocument/2006/relationships/image" Target="../media/image76.png"/><Relationship Id="rId7" Type="http://schemas.openxmlformats.org/officeDocument/2006/relationships/image" Target="../media/image77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jpg"/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3.jpg"/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image" Target="../media/image86.png"/><Relationship Id="rId6" Type="http://schemas.openxmlformats.org/officeDocument/2006/relationships/image" Target="../media/image87.png"/><Relationship Id="rId7" Type="http://schemas.openxmlformats.org/officeDocument/2006/relationships/image" Target="../media/image88.png"/><Relationship Id="rId8" Type="http://schemas.openxmlformats.org/officeDocument/2006/relationships/image" Target="../media/image89.png"/><Relationship Id="rId9" Type="http://schemas.openxmlformats.org/officeDocument/2006/relationships/image" Target="../media/image90.png"/><Relationship Id="rId10" Type="http://schemas.openxmlformats.org/officeDocument/2006/relationships/image" Target="../media/image91.png"/><Relationship Id="rId11" Type="http://schemas.openxmlformats.org/officeDocument/2006/relationships/image" Target="../media/image92.png"/><Relationship Id="rId12" Type="http://schemas.openxmlformats.org/officeDocument/2006/relationships/image" Target="../media/image93.png"/><Relationship Id="rId13" Type="http://schemas.openxmlformats.org/officeDocument/2006/relationships/image" Target="../media/image94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5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6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jpg"/><Relationship Id="rId3" Type="http://schemas.openxmlformats.org/officeDocument/2006/relationships/image" Target="../media/image98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jpg"/><Relationship Id="rId3" Type="http://schemas.openxmlformats.org/officeDocument/2006/relationships/hyperlink" Target="mailto:directora@amchamcolombia.com.co" TargetMode="External"/><Relationship Id="rId4" Type="http://schemas.openxmlformats.org/officeDocument/2006/relationships/hyperlink" Target="http://www.amchamcolombia.co/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2" Type="http://schemas.openxmlformats.org/officeDocument/2006/relationships/image" Target="../media/image25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143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11430000"/>
          </a:xfrm>
          <a:custGeom>
            <a:avLst/>
            <a:gdLst/>
            <a:ahLst/>
            <a:cxnLst/>
            <a:rect l="l" t="t" r="r" b="b"/>
            <a:pathLst>
              <a:path w="18288000" h="11430000">
                <a:moveTo>
                  <a:pt x="0" y="11430000"/>
                </a:moveTo>
                <a:lnTo>
                  <a:pt x="18288000" y="11430000"/>
                </a:lnTo>
                <a:lnTo>
                  <a:pt x="18288000" y="0"/>
                </a:lnTo>
                <a:lnTo>
                  <a:pt x="0" y="0"/>
                </a:lnTo>
                <a:lnTo>
                  <a:pt x="0" y="1143000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7309498"/>
            <a:ext cx="18288000" cy="41205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63046" y="2644254"/>
            <a:ext cx="9429115" cy="2264410"/>
          </a:xfrm>
          <a:prstGeom prst="rect"/>
          <a:solidFill>
            <a:srgbClr val="000000">
              <a:alpha val="19999"/>
            </a:srgbClr>
          </a:solidFill>
          <a:ln w="12700">
            <a:solidFill>
              <a:srgbClr val="FFFFFF"/>
            </a:solidFill>
          </a:ln>
        </p:spPr>
        <p:txBody>
          <a:bodyPr wrap="square" lIns="0" tIns="79375" rIns="0" bIns="0" rtlCol="0" vert="horz">
            <a:spAutoFit/>
          </a:bodyPr>
          <a:lstStyle/>
          <a:p>
            <a:pPr marL="308610">
              <a:lnSpc>
                <a:spcPct val="100000"/>
              </a:lnSpc>
              <a:spcBef>
                <a:spcPts val="625"/>
              </a:spcBef>
            </a:pPr>
            <a:r>
              <a:rPr dirty="0" sz="6100" spc="-409"/>
              <a:t>TENSIÓN</a:t>
            </a:r>
            <a:r>
              <a:rPr dirty="0" sz="6100" spc="-520"/>
              <a:t> </a:t>
            </a:r>
            <a:r>
              <a:rPr dirty="0" sz="6100" spc="-290"/>
              <a:t>COMERCIAL,</a:t>
            </a:r>
            <a:endParaRPr sz="6100"/>
          </a:p>
        </p:txBody>
      </p:sp>
      <p:sp>
        <p:nvSpPr>
          <p:cNvPr id="6" name="object 6"/>
          <p:cNvSpPr txBox="1"/>
          <p:nvPr/>
        </p:nvSpPr>
        <p:spPr>
          <a:xfrm>
            <a:off x="4671771" y="3733558"/>
            <a:ext cx="8923020" cy="942340"/>
          </a:xfrm>
          <a:prstGeom prst="rect">
            <a:avLst/>
          </a:prstGeom>
          <a:solidFill>
            <a:srgbClr val="FF4900"/>
          </a:solidFill>
        </p:spPr>
        <p:txBody>
          <a:bodyPr wrap="square" lIns="0" tIns="21590" rIns="0" bIns="0" rtlCol="0" vert="horz">
            <a:spAutoFit/>
          </a:bodyPr>
          <a:lstStyle/>
          <a:p>
            <a:pPr marL="257175">
              <a:lnSpc>
                <a:spcPct val="100000"/>
              </a:lnSpc>
              <a:spcBef>
                <a:spcPts val="170"/>
              </a:spcBef>
            </a:pPr>
            <a:r>
              <a:rPr dirty="0" sz="5450" spc="75">
                <a:solidFill>
                  <a:srgbClr val="FFFFFF"/>
                </a:solidFill>
                <a:latin typeface="Verdana"/>
                <a:cs typeface="Verdana"/>
              </a:rPr>
              <a:t>ALERTA</a:t>
            </a:r>
            <a:r>
              <a:rPr dirty="0" sz="5450" spc="-5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5450" spc="-125">
                <a:solidFill>
                  <a:srgbClr val="FFFFFF"/>
                </a:solidFill>
                <a:latin typeface="Verdana"/>
                <a:cs typeface="Verdana"/>
              </a:rPr>
              <a:t>INVERSIONISTA</a:t>
            </a:r>
            <a:endParaRPr sz="545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41797" y="5066258"/>
            <a:ext cx="7604759" cy="51498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200" spc="5">
                <a:solidFill>
                  <a:srgbClr val="FFFFFF"/>
                </a:solidFill>
                <a:latin typeface="Verdana"/>
                <a:cs typeface="Verdana"/>
              </a:rPr>
              <a:t>CARTAGENA,</a:t>
            </a:r>
            <a:r>
              <a:rPr dirty="0" sz="3200" spc="-2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150">
                <a:solidFill>
                  <a:srgbClr val="FFFFFF"/>
                </a:solidFill>
                <a:latin typeface="Verdana"/>
                <a:cs typeface="Verdana"/>
              </a:rPr>
              <a:t>29</a:t>
            </a:r>
            <a:r>
              <a:rPr dirty="0" sz="3200" spc="-2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15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3200" spc="-2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AGOSTO</a:t>
            </a:r>
            <a:r>
              <a:rPr dirty="0" sz="3200" spc="-2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15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3200" spc="-2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280">
                <a:solidFill>
                  <a:srgbClr val="FFFFFF"/>
                </a:solidFill>
                <a:latin typeface="Verdana"/>
                <a:cs typeface="Verdana"/>
              </a:rPr>
              <a:t>2019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15048" y="8410256"/>
            <a:ext cx="5258435" cy="5327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300" spc="195">
                <a:solidFill>
                  <a:srgbClr val="FFFFFF"/>
                </a:solidFill>
                <a:latin typeface="Arial"/>
                <a:cs typeface="Arial"/>
              </a:rPr>
              <a:t>María </a:t>
            </a:r>
            <a:r>
              <a:rPr dirty="0" sz="3300" spc="225">
                <a:solidFill>
                  <a:srgbClr val="FFFFFF"/>
                </a:solidFill>
                <a:latin typeface="Arial"/>
                <a:cs typeface="Arial"/>
              </a:rPr>
              <a:t>Claudia</a:t>
            </a:r>
            <a:r>
              <a:rPr dirty="0" sz="3300" spc="-3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spc="280">
                <a:solidFill>
                  <a:srgbClr val="FFFFFF"/>
                </a:solidFill>
                <a:latin typeface="Arial"/>
                <a:cs typeface="Arial"/>
              </a:rPr>
              <a:t>Lacouture</a:t>
            </a:r>
            <a:endParaRPr sz="3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81755" y="9218904"/>
            <a:ext cx="11324590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145">
                <a:solidFill>
                  <a:srgbClr val="FFFFFF"/>
                </a:solidFill>
                <a:latin typeface="Arial"/>
                <a:cs typeface="Arial"/>
              </a:rPr>
              <a:t>Directora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30">
                <a:solidFill>
                  <a:srgbClr val="FFFFFF"/>
                </a:solidFill>
                <a:latin typeface="Arial"/>
                <a:cs typeface="Arial"/>
              </a:rPr>
              <a:t>Ejecutiva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8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95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35">
                <a:solidFill>
                  <a:srgbClr val="FFFFFF"/>
                </a:solidFill>
                <a:latin typeface="Arial"/>
                <a:cs typeface="Arial"/>
              </a:rPr>
              <a:t>Cámara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8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50">
                <a:solidFill>
                  <a:srgbClr val="FFFFFF"/>
                </a:solidFill>
                <a:latin typeface="Arial"/>
                <a:cs typeface="Arial"/>
              </a:rPr>
              <a:t>Comercio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75">
                <a:solidFill>
                  <a:srgbClr val="FFFFFF"/>
                </a:solidFill>
                <a:latin typeface="Arial"/>
                <a:cs typeface="Arial"/>
              </a:rPr>
              <a:t>Colombo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40">
                <a:solidFill>
                  <a:srgbClr val="FFFFFF"/>
                </a:solidFill>
                <a:latin typeface="Arial"/>
                <a:cs typeface="Arial"/>
              </a:rPr>
              <a:t>Americana,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225">
                <a:solidFill>
                  <a:srgbClr val="FFFFFF"/>
                </a:solidFill>
                <a:latin typeface="Arial"/>
                <a:cs typeface="Arial"/>
              </a:rPr>
              <a:t>AmCham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60">
                <a:solidFill>
                  <a:srgbClr val="FFFFFF"/>
                </a:solidFill>
                <a:latin typeface="Arial"/>
                <a:cs typeface="Arial"/>
              </a:rPr>
              <a:t>Colombia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algn="ctr" marL="5015230" marR="4392295">
              <a:lnSpc>
                <a:spcPct val="100000"/>
              </a:lnSpc>
            </a:pPr>
            <a:r>
              <a:rPr dirty="0" sz="2000" spc="265">
                <a:solidFill>
                  <a:srgbClr val="FFFFFF"/>
                </a:solidFill>
                <a:latin typeface="Arial"/>
                <a:cs typeface="Arial"/>
              </a:rPr>
              <a:t>@</a:t>
            </a:r>
            <a:r>
              <a:rPr dirty="0" sz="2000" spc="22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2000" spc="12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000" spc="5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000" spc="14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00" spc="12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000" spc="225">
                <a:solidFill>
                  <a:srgbClr val="FFFFFF"/>
                </a:solidFill>
                <a:latin typeface="Arial"/>
                <a:cs typeface="Arial"/>
              </a:rPr>
              <a:t>outu</a:t>
            </a:r>
            <a:r>
              <a:rPr dirty="0" sz="2000" spc="13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000" spc="70">
                <a:solidFill>
                  <a:srgbClr val="FFFFFF"/>
                </a:solidFill>
                <a:latin typeface="Arial"/>
                <a:cs typeface="Arial"/>
              </a:rPr>
              <a:t>e  </a:t>
            </a:r>
            <a:r>
              <a:rPr dirty="0" sz="2000" spc="15">
                <a:solidFill>
                  <a:srgbClr val="FFFFFF"/>
                </a:solidFill>
                <a:latin typeface="Arial"/>
                <a:cs typeface="Arial"/>
              </a:rPr>
              <a:t>@</a:t>
            </a:r>
            <a:r>
              <a:rPr dirty="0" sz="2000" spc="190">
                <a:solidFill>
                  <a:srgbClr val="FFFFFF"/>
                </a:solidFill>
                <a:latin typeface="Arial"/>
                <a:cs typeface="Arial"/>
              </a:rPr>
              <a:t>AmCham</a:t>
            </a:r>
            <a:r>
              <a:rPr dirty="0" sz="2000" spc="15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000" spc="135">
                <a:solidFill>
                  <a:srgbClr val="FFFFFF"/>
                </a:solidFill>
                <a:latin typeface="Arial"/>
                <a:cs typeface="Arial"/>
              </a:rPr>
              <a:t>ol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532177" y="9090304"/>
            <a:ext cx="1249045" cy="0"/>
          </a:xfrm>
          <a:custGeom>
            <a:avLst/>
            <a:gdLst/>
            <a:ahLst/>
            <a:cxnLst/>
            <a:rect l="l" t="t" r="r" b="b"/>
            <a:pathLst>
              <a:path w="1249045" h="0">
                <a:moveTo>
                  <a:pt x="0" y="0"/>
                </a:moveTo>
                <a:lnTo>
                  <a:pt x="1249045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615008" y="9907879"/>
            <a:ext cx="917169" cy="5158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143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814096" y="0"/>
            <a:ext cx="11474450" cy="11430000"/>
          </a:xfrm>
          <a:custGeom>
            <a:avLst/>
            <a:gdLst/>
            <a:ahLst/>
            <a:cxnLst/>
            <a:rect l="l" t="t" r="r" b="b"/>
            <a:pathLst>
              <a:path w="11474450" h="11430000">
                <a:moveTo>
                  <a:pt x="0" y="11430000"/>
                </a:moveTo>
                <a:lnTo>
                  <a:pt x="11473903" y="11430000"/>
                </a:lnTo>
                <a:lnTo>
                  <a:pt x="11473903" y="0"/>
                </a:lnTo>
                <a:lnTo>
                  <a:pt x="0" y="0"/>
                </a:lnTo>
                <a:lnTo>
                  <a:pt x="0" y="11430000"/>
                </a:lnTo>
                <a:close/>
              </a:path>
            </a:pathLst>
          </a:custGeom>
          <a:solidFill>
            <a:srgbClr val="282428">
              <a:alpha val="6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814907" y="8633104"/>
            <a:ext cx="216179" cy="216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651509" y="8741206"/>
            <a:ext cx="543560" cy="0"/>
          </a:xfrm>
          <a:custGeom>
            <a:avLst/>
            <a:gdLst/>
            <a:ahLst/>
            <a:cxnLst/>
            <a:rect l="l" t="t" r="r" b="b"/>
            <a:pathLst>
              <a:path w="543559" h="0">
                <a:moveTo>
                  <a:pt x="543153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5BF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071241" y="9129318"/>
            <a:ext cx="2338705" cy="3187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1900" spc="-40" i="1">
                <a:solidFill>
                  <a:srgbClr val="FFFFFF"/>
                </a:solidFill>
                <a:latin typeface="Arial"/>
                <a:cs typeface="Arial"/>
              </a:rPr>
              <a:t>Fuente: </a:t>
            </a:r>
            <a:r>
              <a:rPr dirty="0" sz="1900" i="1">
                <a:solidFill>
                  <a:srgbClr val="FFFFFF"/>
                </a:solidFill>
                <a:latin typeface="Arial"/>
                <a:cs typeface="Arial"/>
              </a:rPr>
              <a:t>US-China</a:t>
            </a:r>
            <a:r>
              <a:rPr dirty="0" sz="1900" spc="-10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55" i="1">
                <a:solidFill>
                  <a:srgbClr val="FFFFFF"/>
                </a:solidFill>
                <a:latin typeface="Arial"/>
                <a:cs typeface="Arial"/>
              </a:rPr>
              <a:t>FDI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553489" y="8563170"/>
            <a:ext cx="3582670" cy="8851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856739">
              <a:lnSpc>
                <a:spcPct val="100000"/>
              </a:lnSpc>
              <a:spcBef>
                <a:spcPts val="90"/>
              </a:spcBef>
            </a:pPr>
            <a:r>
              <a:rPr dirty="0" sz="2100" spc="130">
                <a:solidFill>
                  <a:srgbClr val="FFFFFF"/>
                </a:solidFill>
                <a:latin typeface="Arial"/>
                <a:cs typeface="Arial"/>
              </a:rPr>
              <a:t>Billones</a:t>
            </a:r>
            <a:r>
              <a:rPr dirty="0" sz="21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55">
                <a:solidFill>
                  <a:srgbClr val="FFFFFF"/>
                </a:solidFill>
                <a:latin typeface="Arial"/>
                <a:cs typeface="Arial"/>
              </a:rPr>
              <a:t>US$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70"/>
              </a:spcBef>
            </a:pPr>
            <a:r>
              <a:rPr dirty="0" sz="1900" spc="10" i="1">
                <a:solidFill>
                  <a:srgbClr val="FFFFFF"/>
                </a:solidFill>
                <a:latin typeface="Arial"/>
                <a:cs typeface="Arial"/>
              </a:rPr>
              <a:t>Elaboración: </a:t>
            </a:r>
            <a:r>
              <a:rPr dirty="0" sz="1900" spc="30" i="1">
                <a:solidFill>
                  <a:srgbClr val="FFFFFF"/>
                </a:solidFill>
                <a:latin typeface="Arial"/>
                <a:cs typeface="Arial"/>
              </a:rPr>
              <a:t>AmCham</a:t>
            </a:r>
            <a:r>
              <a:rPr dirty="0" sz="1900" spc="-19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40" i="1">
                <a:solidFill>
                  <a:srgbClr val="FFFFFF"/>
                </a:solidFill>
                <a:latin typeface="Arial"/>
                <a:cs typeface="Arial"/>
              </a:rPr>
              <a:t>Colombia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749360" y="8387930"/>
            <a:ext cx="7784465" cy="1233805"/>
          </a:xfrm>
          <a:custGeom>
            <a:avLst/>
            <a:gdLst/>
            <a:ahLst/>
            <a:cxnLst/>
            <a:rect l="l" t="t" r="r" b="b"/>
            <a:pathLst>
              <a:path w="7784465" h="1233804">
                <a:moveTo>
                  <a:pt x="7784388" y="1233462"/>
                </a:moveTo>
                <a:lnTo>
                  <a:pt x="0" y="1233462"/>
                </a:lnTo>
                <a:lnTo>
                  <a:pt x="0" y="0"/>
                </a:lnTo>
                <a:lnTo>
                  <a:pt x="7784388" y="0"/>
                </a:lnTo>
                <a:lnTo>
                  <a:pt x="7784388" y="1233462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9922103" y="1606619"/>
            <a:ext cx="5436870" cy="978535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marL="1311275" marR="5080" indent="-1299210">
              <a:lnSpc>
                <a:spcPts val="3400"/>
              </a:lnSpc>
              <a:spcBef>
                <a:spcPts val="800"/>
              </a:spcBef>
            </a:pPr>
            <a:r>
              <a:rPr dirty="0" sz="3400" spc="-340" b="1">
                <a:solidFill>
                  <a:srgbClr val="FFFFFF"/>
                </a:solidFill>
                <a:latin typeface="Verdana"/>
                <a:cs typeface="Verdana"/>
              </a:rPr>
              <a:t>IED </a:t>
            </a:r>
            <a:r>
              <a:rPr dirty="0" sz="3400" spc="-14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3400" spc="-190" b="1">
                <a:solidFill>
                  <a:srgbClr val="FFFFFF"/>
                </a:solidFill>
                <a:latin typeface="Verdana"/>
                <a:cs typeface="Verdana"/>
              </a:rPr>
              <a:t>EE.UU. </a:t>
            </a:r>
            <a:r>
              <a:rPr dirty="0" sz="3400" spc="-85" b="1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dirty="0" sz="3400" spc="-42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400" spc="-220" b="1">
                <a:solidFill>
                  <a:srgbClr val="FFFFFF"/>
                </a:solidFill>
                <a:latin typeface="Verdana"/>
                <a:cs typeface="Verdana"/>
              </a:rPr>
              <a:t>CHINA  </a:t>
            </a:r>
            <a:r>
              <a:rPr dirty="0" sz="3400" spc="-425" b="1">
                <a:solidFill>
                  <a:srgbClr val="FFFFFF"/>
                </a:solidFill>
                <a:latin typeface="Verdana"/>
                <a:cs typeface="Verdana"/>
              </a:rPr>
              <a:t>(2010 </a:t>
            </a:r>
            <a:r>
              <a:rPr dirty="0" sz="3400" spc="45" b="1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3400" spc="-10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400" spc="-455" b="1">
                <a:solidFill>
                  <a:srgbClr val="FFFFFF"/>
                </a:solidFill>
                <a:latin typeface="Verdana"/>
                <a:cs typeface="Verdana"/>
              </a:rPr>
              <a:t>2018)</a:t>
            </a:r>
            <a:endParaRPr sz="3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69853" y="3240229"/>
            <a:ext cx="312420" cy="4264025"/>
          </a:xfrm>
          <a:prstGeom prst="rect">
            <a:avLst/>
          </a:prstGeom>
        </p:spPr>
        <p:txBody>
          <a:bodyPr wrap="square" lIns="0" tIns="107950" rIns="0" bIns="0" rtlCol="0" vert="horz">
            <a:spAutoFit/>
          </a:bodyPr>
          <a:lstStyle/>
          <a:p>
            <a:pPr algn="ctr" marL="5080">
              <a:lnSpc>
                <a:spcPct val="100000"/>
              </a:lnSpc>
              <a:spcBef>
                <a:spcPts val="850"/>
              </a:spcBef>
            </a:pPr>
            <a:r>
              <a:rPr dirty="0" sz="2150" spc="-20">
                <a:solidFill>
                  <a:srgbClr val="FFFFFF"/>
                </a:solidFill>
                <a:latin typeface="Trebuchet MS"/>
                <a:cs typeface="Trebuchet MS"/>
              </a:rPr>
              <a:t>18</a:t>
            </a:r>
            <a:endParaRPr sz="2150">
              <a:latin typeface="Trebuchet MS"/>
              <a:cs typeface="Trebuchet MS"/>
            </a:endParaRPr>
          </a:p>
          <a:p>
            <a:pPr algn="ctr" marL="1905">
              <a:lnSpc>
                <a:spcPct val="100000"/>
              </a:lnSpc>
              <a:spcBef>
                <a:spcPts val="760"/>
              </a:spcBef>
            </a:pPr>
            <a:r>
              <a:rPr dirty="0" sz="2150" spc="-10">
                <a:solidFill>
                  <a:srgbClr val="FFFFFF"/>
                </a:solidFill>
                <a:latin typeface="Trebuchet MS"/>
                <a:cs typeface="Trebuchet MS"/>
              </a:rPr>
              <a:t>16</a:t>
            </a:r>
            <a:endParaRPr sz="2150">
              <a:latin typeface="Trebuchet MS"/>
              <a:cs typeface="Trebuchet MS"/>
            </a:endParaRPr>
          </a:p>
          <a:p>
            <a:pPr algn="ctr" marL="17780">
              <a:lnSpc>
                <a:spcPct val="100000"/>
              </a:lnSpc>
              <a:spcBef>
                <a:spcPts val="755"/>
              </a:spcBef>
            </a:pPr>
            <a:r>
              <a:rPr dirty="0" sz="2150" spc="-75">
                <a:solidFill>
                  <a:srgbClr val="FFFFFF"/>
                </a:solidFill>
                <a:latin typeface="Trebuchet MS"/>
                <a:cs typeface="Trebuchet MS"/>
              </a:rPr>
              <a:t>14</a:t>
            </a:r>
            <a:endParaRPr sz="2150">
              <a:latin typeface="Trebuchet MS"/>
              <a:cs typeface="Trebuchet MS"/>
            </a:endParaRPr>
          </a:p>
          <a:p>
            <a:pPr algn="ctr" marL="24765">
              <a:lnSpc>
                <a:spcPct val="100000"/>
              </a:lnSpc>
              <a:spcBef>
                <a:spcPts val="760"/>
              </a:spcBef>
            </a:pPr>
            <a:r>
              <a:rPr dirty="0" sz="2150" spc="-100">
                <a:solidFill>
                  <a:srgbClr val="FFFFFF"/>
                </a:solidFill>
                <a:latin typeface="Trebuchet MS"/>
                <a:cs typeface="Trebuchet MS"/>
              </a:rPr>
              <a:t>12</a:t>
            </a:r>
            <a:endParaRPr sz="21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755"/>
              </a:spcBef>
            </a:pPr>
            <a:r>
              <a:rPr dirty="0" sz="2150">
                <a:solidFill>
                  <a:srgbClr val="FFFFFF"/>
                </a:solidFill>
                <a:latin typeface="Trebuchet MS"/>
                <a:cs typeface="Trebuchet MS"/>
              </a:rPr>
              <a:t>10</a:t>
            </a:r>
            <a:endParaRPr sz="2150">
              <a:latin typeface="Trebuchet MS"/>
              <a:cs typeface="Trebuchet MS"/>
            </a:endParaRPr>
          </a:p>
          <a:p>
            <a:pPr algn="ctr" marL="123189">
              <a:lnSpc>
                <a:spcPct val="100000"/>
              </a:lnSpc>
              <a:spcBef>
                <a:spcPts val="760"/>
              </a:spcBef>
            </a:pPr>
            <a:r>
              <a:rPr dirty="0" sz="2150" spc="16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endParaRPr sz="2150">
              <a:latin typeface="Trebuchet MS"/>
              <a:cs typeface="Trebuchet MS"/>
            </a:endParaRPr>
          </a:p>
          <a:p>
            <a:pPr algn="ctr" marL="120014">
              <a:lnSpc>
                <a:spcPct val="100000"/>
              </a:lnSpc>
              <a:spcBef>
                <a:spcPts val="755"/>
              </a:spcBef>
            </a:pPr>
            <a:r>
              <a:rPr dirty="0" sz="2150" spc="18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2150">
              <a:latin typeface="Trebuchet MS"/>
              <a:cs typeface="Trebuchet MS"/>
            </a:endParaRPr>
          </a:p>
          <a:p>
            <a:pPr algn="ctr" marL="135890">
              <a:lnSpc>
                <a:spcPct val="100000"/>
              </a:lnSpc>
              <a:spcBef>
                <a:spcPts val="755"/>
              </a:spcBef>
            </a:pPr>
            <a:r>
              <a:rPr dirty="0" sz="2150" spc="55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2150">
              <a:latin typeface="Trebuchet MS"/>
              <a:cs typeface="Trebuchet MS"/>
            </a:endParaRPr>
          </a:p>
          <a:p>
            <a:pPr algn="ctr" marL="142875">
              <a:lnSpc>
                <a:spcPct val="100000"/>
              </a:lnSpc>
              <a:spcBef>
                <a:spcPts val="760"/>
              </a:spcBef>
            </a:pPr>
            <a:r>
              <a:rPr dirty="0" sz="215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150">
              <a:latin typeface="Trebuchet MS"/>
              <a:cs typeface="Trebuchet MS"/>
            </a:endParaRPr>
          </a:p>
          <a:p>
            <a:pPr algn="ctr" marL="117475">
              <a:lnSpc>
                <a:spcPct val="100000"/>
              </a:lnSpc>
              <a:spcBef>
                <a:spcPts val="755"/>
              </a:spcBef>
            </a:pPr>
            <a:r>
              <a:rPr dirty="0" sz="2150" spc="20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56028" y="7415305"/>
            <a:ext cx="9013190" cy="3587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131570" algn="l"/>
                <a:tab pos="2166620" algn="l"/>
                <a:tab pos="3209925" algn="l"/>
                <a:tab pos="4260850" algn="l"/>
                <a:tab pos="5280025" algn="l"/>
                <a:tab pos="6346190" algn="l"/>
                <a:tab pos="7430770" algn="l"/>
                <a:tab pos="8401050" algn="l"/>
              </a:tabLst>
            </a:pPr>
            <a:r>
              <a:rPr dirty="0" sz="2150" spc="60">
                <a:solidFill>
                  <a:srgbClr val="FFFFFF"/>
                </a:solidFill>
                <a:latin typeface="Trebuchet MS"/>
                <a:cs typeface="Trebuchet MS"/>
              </a:rPr>
              <a:t>2010</a:t>
            </a:r>
            <a:r>
              <a:rPr dirty="0" sz="2150" spc="6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2150" spc="-40">
                <a:solidFill>
                  <a:srgbClr val="FFFFFF"/>
                </a:solidFill>
                <a:latin typeface="Trebuchet MS"/>
                <a:cs typeface="Trebuchet MS"/>
              </a:rPr>
              <a:t>2011</a:t>
            </a:r>
            <a:r>
              <a:rPr dirty="0" sz="2150" spc="-4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2150" spc="10">
                <a:solidFill>
                  <a:srgbClr val="FFFFFF"/>
                </a:solidFill>
                <a:latin typeface="Trebuchet MS"/>
                <a:cs typeface="Trebuchet MS"/>
              </a:rPr>
              <a:t>2012</a:t>
            </a:r>
            <a:r>
              <a:rPr dirty="0" sz="2150" spc="1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2150" spc="15">
                <a:solidFill>
                  <a:srgbClr val="FFFFFF"/>
                </a:solidFill>
                <a:latin typeface="Trebuchet MS"/>
                <a:cs typeface="Trebuchet MS"/>
              </a:rPr>
              <a:t>2013</a:t>
            </a:r>
            <a:r>
              <a:rPr dirty="0" sz="2150" spc="15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2150" spc="20">
                <a:solidFill>
                  <a:srgbClr val="FFFFFF"/>
                </a:solidFill>
                <a:latin typeface="Trebuchet MS"/>
                <a:cs typeface="Trebuchet MS"/>
              </a:rPr>
              <a:t>2014</a:t>
            </a:r>
            <a:r>
              <a:rPr dirty="0" sz="2150" spc="2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2150" spc="20">
                <a:solidFill>
                  <a:srgbClr val="FFFFFF"/>
                </a:solidFill>
                <a:latin typeface="Trebuchet MS"/>
                <a:cs typeface="Trebuchet MS"/>
              </a:rPr>
              <a:t>2015</a:t>
            </a:r>
            <a:r>
              <a:rPr dirty="0" sz="2150" spc="2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2150" spc="55">
                <a:solidFill>
                  <a:srgbClr val="FFFFFF"/>
                </a:solidFill>
                <a:latin typeface="Trebuchet MS"/>
                <a:cs typeface="Trebuchet MS"/>
              </a:rPr>
              <a:t>2016</a:t>
            </a:r>
            <a:r>
              <a:rPr dirty="0" sz="2150" spc="55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2150" spc="10">
                <a:solidFill>
                  <a:srgbClr val="FFFFFF"/>
                </a:solidFill>
                <a:latin typeface="Trebuchet MS"/>
                <a:cs typeface="Trebuchet MS"/>
              </a:rPr>
              <a:t>20</a:t>
            </a:r>
            <a:r>
              <a:rPr dirty="0" sz="2150" spc="-3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dirty="0" sz="2150" spc="4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r>
              <a:rPr dirty="0" sz="215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2150" spc="50">
                <a:solidFill>
                  <a:srgbClr val="FFFFFF"/>
                </a:solidFill>
                <a:latin typeface="Trebuchet MS"/>
                <a:cs typeface="Trebuchet MS"/>
              </a:rPr>
              <a:t>2018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611704" y="4606239"/>
            <a:ext cx="173342" cy="1733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655276" y="4464087"/>
            <a:ext cx="173342" cy="1733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749328" y="4214469"/>
            <a:ext cx="173354" cy="1733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850379" y="4377423"/>
            <a:ext cx="173342" cy="1733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4891143" y="4336465"/>
            <a:ext cx="173342" cy="1733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5952482" y="4301147"/>
            <a:ext cx="173342" cy="17334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6998568" y="4550765"/>
            <a:ext cx="173355" cy="17334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705144" y="4066014"/>
            <a:ext cx="172953" cy="1729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2803496" y="4214667"/>
            <a:ext cx="172958" cy="17295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698369" y="4152481"/>
            <a:ext cx="8387080" cy="541020"/>
          </a:xfrm>
          <a:custGeom>
            <a:avLst/>
            <a:gdLst/>
            <a:ahLst/>
            <a:cxnLst/>
            <a:rect l="l" t="t" r="r" b="b"/>
            <a:pathLst>
              <a:path w="8387080" h="541020">
                <a:moveTo>
                  <a:pt x="0" y="540423"/>
                </a:moveTo>
                <a:lnTo>
                  <a:pt x="1043559" y="398284"/>
                </a:lnTo>
                <a:lnTo>
                  <a:pt x="2093252" y="0"/>
                </a:lnTo>
                <a:lnTo>
                  <a:pt x="3137623" y="148653"/>
                </a:lnTo>
                <a:lnTo>
                  <a:pt x="4191596" y="148653"/>
                </a:lnTo>
                <a:lnTo>
                  <a:pt x="5238623" y="311594"/>
                </a:lnTo>
                <a:lnTo>
                  <a:pt x="6279400" y="270649"/>
                </a:lnTo>
                <a:lnTo>
                  <a:pt x="7304951" y="235330"/>
                </a:lnTo>
                <a:lnTo>
                  <a:pt x="8386876" y="484949"/>
                </a:lnTo>
              </a:path>
            </a:pathLst>
          </a:custGeom>
          <a:ln w="25400">
            <a:solidFill>
              <a:srgbClr val="F1B1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151736" y="3582314"/>
            <a:ext cx="9448800" cy="3781425"/>
          </a:xfrm>
          <a:custGeom>
            <a:avLst/>
            <a:gdLst/>
            <a:ahLst/>
            <a:cxnLst/>
            <a:rect l="l" t="t" r="r" b="b"/>
            <a:pathLst>
              <a:path w="9448800" h="3781425">
                <a:moveTo>
                  <a:pt x="0" y="0"/>
                </a:moveTo>
                <a:lnTo>
                  <a:pt x="0" y="3781336"/>
                </a:lnTo>
                <a:lnTo>
                  <a:pt x="9448711" y="3781336"/>
                </a:lnTo>
                <a:lnTo>
                  <a:pt x="9448711" y="3929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224200" y="3582314"/>
            <a:ext cx="0" cy="3781425"/>
          </a:xfrm>
          <a:custGeom>
            <a:avLst/>
            <a:gdLst/>
            <a:ahLst/>
            <a:cxnLst/>
            <a:rect l="l" t="t" r="r" b="b"/>
            <a:pathLst>
              <a:path w="0" h="3781425">
                <a:moveTo>
                  <a:pt x="0" y="0"/>
                </a:moveTo>
                <a:lnTo>
                  <a:pt x="0" y="378133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0266781" y="3582314"/>
            <a:ext cx="0" cy="3781425"/>
          </a:xfrm>
          <a:custGeom>
            <a:avLst/>
            <a:gdLst/>
            <a:ahLst/>
            <a:cxnLst/>
            <a:rect l="l" t="t" r="r" b="b"/>
            <a:pathLst>
              <a:path w="0" h="3781425">
                <a:moveTo>
                  <a:pt x="0" y="0"/>
                </a:moveTo>
                <a:lnTo>
                  <a:pt x="0" y="378133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1344478" y="3582314"/>
            <a:ext cx="0" cy="3781425"/>
          </a:xfrm>
          <a:custGeom>
            <a:avLst/>
            <a:gdLst/>
            <a:ahLst/>
            <a:cxnLst/>
            <a:rect l="l" t="t" r="r" b="b"/>
            <a:pathLst>
              <a:path w="0" h="3781425">
                <a:moveTo>
                  <a:pt x="0" y="0"/>
                </a:moveTo>
                <a:lnTo>
                  <a:pt x="0" y="378133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2387059" y="3582314"/>
            <a:ext cx="0" cy="3781425"/>
          </a:xfrm>
          <a:custGeom>
            <a:avLst/>
            <a:gdLst/>
            <a:ahLst/>
            <a:cxnLst/>
            <a:rect l="l" t="t" r="r" b="b"/>
            <a:pathLst>
              <a:path w="0" h="3781425">
                <a:moveTo>
                  <a:pt x="0" y="0"/>
                </a:moveTo>
                <a:lnTo>
                  <a:pt x="0" y="378133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3412596" y="3582314"/>
            <a:ext cx="0" cy="3781425"/>
          </a:xfrm>
          <a:custGeom>
            <a:avLst/>
            <a:gdLst/>
            <a:ahLst/>
            <a:cxnLst/>
            <a:rect l="l" t="t" r="r" b="b"/>
            <a:pathLst>
              <a:path w="0" h="3781425">
                <a:moveTo>
                  <a:pt x="0" y="0"/>
                </a:moveTo>
                <a:lnTo>
                  <a:pt x="0" y="378133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4455139" y="3582314"/>
            <a:ext cx="0" cy="3781425"/>
          </a:xfrm>
          <a:custGeom>
            <a:avLst/>
            <a:gdLst/>
            <a:ahLst/>
            <a:cxnLst/>
            <a:rect l="l" t="t" r="r" b="b"/>
            <a:pathLst>
              <a:path w="0" h="3781425">
                <a:moveTo>
                  <a:pt x="0" y="0"/>
                </a:moveTo>
                <a:lnTo>
                  <a:pt x="0" y="378133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5510256" y="3582314"/>
            <a:ext cx="0" cy="3781425"/>
          </a:xfrm>
          <a:custGeom>
            <a:avLst/>
            <a:gdLst/>
            <a:ahLst/>
            <a:cxnLst/>
            <a:rect l="l" t="t" r="r" b="b"/>
            <a:pathLst>
              <a:path w="0" h="3781425">
                <a:moveTo>
                  <a:pt x="0" y="0"/>
                </a:moveTo>
                <a:lnTo>
                  <a:pt x="0" y="378133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6552798" y="3582314"/>
            <a:ext cx="0" cy="3781425"/>
          </a:xfrm>
          <a:custGeom>
            <a:avLst/>
            <a:gdLst/>
            <a:ahLst/>
            <a:cxnLst/>
            <a:rect l="l" t="t" r="r" b="b"/>
            <a:pathLst>
              <a:path w="0" h="3781425">
                <a:moveTo>
                  <a:pt x="0" y="0"/>
                </a:moveTo>
                <a:lnTo>
                  <a:pt x="0" y="378133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8381745" y="4132672"/>
            <a:ext cx="686435" cy="3587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150" spc="-20">
                <a:solidFill>
                  <a:srgbClr val="FFFFFF"/>
                </a:solidFill>
                <a:latin typeface="Trebuchet MS"/>
                <a:cs typeface="Trebuchet MS"/>
              </a:rPr>
              <a:t>12,66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394682" y="3961581"/>
            <a:ext cx="658495" cy="3587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150" spc="-65">
                <a:solidFill>
                  <a:srgbClr val="FFFFFF"/>
                </a:solidFill>
                <a:latin typeface="Trebuchet MS"/>
                <a:cs typeface="Trebuchet MS"/>
              </a:rPr>
              <a:t>13,45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439837" y="3566905"/>
            <a:ext cx="674370" cy="3587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150" spc="-40">
                <a:solidFill>
                  <a:srgbClr val="FFFFFF"/>
                </a:solidFill>
                <a:latin typeface="Trebuchet MS"/>
                <a:cs typeface="Trebuchet MS"/>
              </a:rPr>
              <a:t>15,36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536931" y="3755772"/>
            <a:ext cx="645160" cy="3587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150" spc="-85">
                <a:solidFill>
                  <a:srgbClr val="FFFFFF"/>
                </a:solidFill>
                <a:latin typeface="Trebuchet MS"/>
                <a:cs typeface="Trebuchet MS"/>
              </a:rPr>
              <a:t>14,61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530425" y="3732719"/>
            <a:ext cx="664210" cy="3587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150" spc="-55">
                <a:solidFill>
                  <a:srgbClr val="FFFFFF"/>
                </a:solidFill>
                <a:latin typeface="Trebuchet MS"/>
                <a:cs typeface="Trebuchet MS"/>
              </a:rPr>
              <a:t>12,62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3566137" y="3862148"/>
            <a:ext cx="668655" cy="3587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150" spc="-50">
                <a:solidFill>
                  <a:srgbClr val="FFFFFF"/>
                </a:solidFill>
                <a:latin typeface="Trebuchet MS"/>
                <a:cs typeface="Trebuchet MS"/>
              </a:rPr>
              <a:t>13,83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4844321" y="3862148"/>
            <a:ext cx="296545" cy="3587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150" spc="-65">
                <a:solidFill>
                  <a:srgbClr val="FFFFFF"/>
                </a:solidFill>
                <a:latin typeface="Trebuchet MS"/>
                <a:cs typeface="Trebuchet MS"/>
              </a:rPr>
              <a:t>14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5705053" y="3820486"/>
            <a:ext cx="629285" cy="3587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150" spc="-110">
                <a:solidFill>
                  <a:srgbClr val="FFFFFF"/>
                </a:solidFill>
                <a:latin typeface="Trebuchet MS"/>
                <a:cs typeface="Trebuchet MS"/>
              </a:rPr>
              <a:t>14,14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6737710" y="4046016"/>
            <a:ext cx="673735" cy="3587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150" spc="-40">
                <a:solidFill>
                  <a:srgbClr val="FFFFFF"/>
                </a:solidFill>
                <a:latin typeface="Trebuchet MS"/>
                <a:cs typeface="Trebuchet MS"/>
              </a:rPr>
              <a:t>13,03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6814184" cy="11430000"/>
          </a:xfrm>
          <a:custGeom>
            <a:avLst/>
            <a:gdLst/>
            <a:ahLst/>
            <a:cxnLst/>
            <a:rect l="l" t="t" r="r" b="b"/>
            <a:pathLst>
              <a:path w="6814184" h="11430000">
                <a:moveTo>
                  <a:pt x="0" y="11430000"/>
                </a:moveTo>
                <a:lnTo>
                  <a:pt x="0" y="0"/>
                </a:lnTo>
                <a:lnTo>
                  <a:pt x="6814096" y="0"/>
                </a:lnTo>
                <a:lnTo>
                  <a:pt x="6814096" y="11430000"/>
                </a:lnTo>
                <a:lnTo>
                  <a:pt x="0" y="11430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786817" y="1500290"/>
            <a:ext cx="5398770" cy="2465070"/>
          </a:xfrm>
          <a:prstGeom prst="rect"/>
        </p:spPr>
        <p:txBody>
          <a:bodyPr wrap="square" lIns="0" tIns="133350" rIns="0" bIns="0" rtlCol="0" vert="horz">
            <a:spAutoFit/>
          </a:bodyPr>
          <a:lstStyle/>
          <a:p>
            <a:pPr marL="12700" marR="5080">
              <a:lnSpc>
                <a:spcPts val="4560"/>
              </a:lnSpc>
              <a:spcBef>
                <a:spcPts val="1050"/>
              </a:spcBef>
            </a:pPr>
            <a:r>
              <a:rPr dirty="0" spc="-235">
                <a:solidFill>
                  <a:srgbClr val="F19000"/>
                </a:solidFill>
              </a:rPr>
              <a:t>Estados </a:t>
            </a:r>
            <a:r>
              <a:rPr dirty="0" spc="-265">
                <a:solidFill>
                  <a:srgbClr val="F19000"/>
                </a:solidFill>
              </a:rPr>
              <a:t>Unidos</a:t>
            </a:r>
            <a:r>
              <a:rPr dirty="0" spc="-540">
                <a:solidFill>
                  <a:srgbClr val="F19000"/>
                </a:solidFill>
              </a:rPr>
              <a:t> </a:t>
            </a:r>
            <a:r>
              <a:rPr dirty="0" spc="-275">
                <a:solidFill>
                  <a:srgbClr val="F19000"/>
                </a:solidFill>
              </a:rPr>
              <a:t>es  </a:t>
            </a:r>
            <a:r>
              <a:rPr dirty="0" spc="-225">
                <a:solidFill>
                  <a:srgbClr val="F19000"/>
                </a:solidFill>
              </a:rPr>
              <a:t>el </a:t>
            </a:r>
            <a:r>
              <a:rPr dirty="0" spc="-660">
                <a:solidFill>
                  <a:srgbClr val="F19000"/>
                </a:solidFill>
              </a:rPr>
              <a:t>6º </a:t>
            </a:r>
            <a:r>
              <a:rPr dirty="0" spc="-280">
                <a:solidFill>
                  <a:srgbClr val="F19000"/>
                </a:solidFill>
              </a:rPr>
              <a:t>inversionista  </a:t>
            </a:r>
            <a:r>
              <a:rPr dirty="0" spc="-295">
                <a:solidFill>
                  <a:srgbClr val="000000"/>
                </a:solidFill>
              </a:rPr>
              <a:t>extranjero </a:t>
            </a:r>
            <a:r>
              <a:rPr dirty="0" spc="-275">
                <a:solidFill>
                  <a:srgbClr val="000000"/>
                </a:solidFill>
              </a:rPr>
              <a:t>en  </a:t>
            </a:r>
            <a:r>
              <a:rPr dirty="0" spc="-245">
                <a:solidFill>
                  <a:srgbClr val="000000"/>
                </a:solidFill>
              </a:rPr>
              <a:t>China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133877" y="5127979"/>
            <a:ext cx="4994275" cy="14763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4445">
              <a:lnSpc>
                <a:spcPct val="101299"/>
              </a:lnSpc>
              <a:spcBef>
                <a:spcPts val="90"/>
              </a:spcBef>
            </a:pPr>
            <a:r>
              <a:rPr dirty="0" sz="2350" spc="130">
                <a:solidFill>
                  <a:srgbClr val="1D1D1B"/>
                </a:solidFill>
                <a:latin typeface="Trebuchet MS"/>
                <a:cs typeface="Trebuchet MS"/>
              </a:rPr>
              <a:t>La </a:t>
            </a:r>
            <a:r>
              <a:rPr dirty="0" sz="2350" spc="125">
                <a:solidFill>
                  <a:srgbClr val="1D1D1B"/>
                </a:solidFill>
                <a:latin typeface="Trebuchet MS"/>
                <a:cs typeface="Trebuchet MS"/>
              </a:rPr>
              <a:t>IED </a:t>
            </a:r>
            <a:r>
              <a:rPr dirty="0" sz="2350" spc="140">
                <a:solidFill>
                  <a:srgbClr val="1D1D1B"/>
                </a:solidFill>
                <a:latin typeface="Trebuchet MS"/>
                <a:cs typeface="Trebuchet MS"/>
              </a:rPr>
              <a:t>de </a:t>
            </a:r>
            <a:r>
              <a:rPr dirty="0" sz="2350">
                <a:solidFill>
                  <a:srgbClr val="1D1D1B"/>
                </a:solidFill>
                <a:latin typeface="Trebuchet MS"/>
                <a:cs typeface="Trebuchet MS"/>
              </a:rPr>
              <a:t>EE.UU. </a:t>
            </a:r>
            <a:r>
              <a:rPr dirty="0" sz="2350" spc="105">
                <a:solidFill>
                  <a:srgbClr val="1D1D1B"/>
                </a:solidFill>
                <a:latin typeface="Trebuchet MS"/>
                <a:cs typeface="Trebuchet MS"/>
              </a:rPr>
              <a:t>en </a:t>
            </a:r>
            <a:r>
              <a:rPr dirty="0" sz="2350" spc="65">
                <a:solidFill>
                  <a:srgbClr val="1D1D1B"/>
                </a:solidFill>
                <a:latin typeface="Trebuchet MS"/>
                <a:cs typeface="Trebuchet MS"/>
              </a:rPr>
              <a:t>China </a:t>
            </a:r>
            <a:r>
              <a:rPr dirty="0" sz="2350" spc="160">
                <a:solidFill>
                  <a:srgbClr val="1D1D1B"/>
                </a:solidFill>
                <a:latin typeface="Trebuchet MS"/>
                <a:cs typeface="Trebuchet MS"/>
              </a:rPr>
              <a:t>se  </a:t>
            </a:r>
            <a:r>
              <a:rPr dirty="0" sz="2350">
                <a:solidFill>
                  <a:srgbClr val="1D1D1B"/>
                </a:solidFill>
                <a:latin typeface="Trebuchet MS"/>
                <a:cs typeface="Trebuchet MS"/>
              </a:rPr>
              <a:t>contrajo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-5">
                <a:solidFill>
                  <a:srgbClr val="1D1D1B"/>
                </a:solidFill>
                <a:latin typeface="Trebuchet MS"/>
                <a:cs typeface="Trebuchet MS"/>
              </a:rPr>
              <a:t>7,9%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05">
                <a:solidFill>
                  <a:srgbClr val="1D1D1B"/>
                </a:solidFill>
                <a:latin typeface="Trebuchet MS"/>
                <a:cs typeface="Trebuchet MS"/>
              </a:rPr>
              <a:t>en</a:t>
            </a:r>
            <a:r>
              <a:rPr dirty="0" sz="23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30">
                <a:solidFill>
                  <a:srgbClr val="1D1D1B"/>
                </a:solidFill>
                <a:latin typeface="Trebuchet MS"/>
                <a:cs typeface="Trebuchet MS"/>
              </a:rPr>
              <a:t>el</a:t>
            </a:r>
            <a:r>
              <a:rPr dirty="0" sz="2350" spc="-17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-30">
                <a:solidFill>
                  <a:srgbClr val="1D1D1B"/>
                </a:solidFill>
                <a:latin typeface="Trebuchet MS"/>
                <a:cs typeface="Trebuchet MS"/>
              </a:rPr>
              <a:t>2018,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5">
                <a:solidFill>
                  <a:srgbClr val="1D1D1B"/>
                </a:solidFill>
                <a:latin typeface="Trebuchet MS"/>
                <a:cs typeface="Trebuchet MS"/>
              </a:rPr>
              <a:t>al</a:t>
            </a:r>
            <a:r>
              <a:rPr dirty="0" sz="2350" spc="-17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80">
                <a:solidFill>
                  <a:srgbClr val="1D1D1B"/>
                </a:solidFill>
                <a:latin typeface="Trebuchet MS"/>
                <a:cs typeface="Trebuchet MS"/>
              </a:rPr>
              <a:t>pasar</a:t>
            </a:r>
            <a:r>
              <a:rPr dirty="0" sz="2350" spc="-16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40">
                <a:solidFill>
                  <a:srgbClr val="1D1D1B"/>
                </a:solidFill>
                <a:latin typeface="Trebuchet MS"/>
                <a:cs typeface="Trebuchet MS"/>
              </a:rPr>
              <a:t>de  </a:t>
            </a:r>
            <a:r>
              <a:rPr dirty="0" sz="2350" spc="275">
                <a:solidFill>
                  <a:srgbClr val="1D1D1B"/>
                </a:solidFill>
                <a:latin typeface="Trebuchet MS"/>
                <a:cs typeface="Trebuchet MS"/>
              </a:rPr>
              <a:t>US$ </a:t>
            </a:r>
            <a:r>
              <a:rPr dirty="0" sz="2350" spc="-125">
                <a:solidFill>
                  <a:srgbClr val="1D1D1B"/>
                </a:solidFill>
                <a:latin typeface="Trebuchet MS"/>
                <a:cs typeface="Trebuchet MS"/>
              </a:rPr>
              <a:t>14,14 </a:t>
            </a:r>
            <a:r>
              <a:rPr dirty="0" sz="2350" spc="60">
                <a:solidFill>
                  <a:srgbClr val="1D1D1B"/>
                </a:solidFill>
                <a:latin typeface="Trebuchet MS"/>
                <a:cs typeface="Trebuchet MS"/>
              </a:rPr>
              <a:t>billones </a:t>
            </a:r>
            <a:r>
              <a:rPr dirty="0" sz="2350" spc="105">
                <a:solidFill>
                  <a:srgbClr val="1D1D1B"/>
                </a:solidFill>
                <a:latin typeface="Trebuchet MS"/>
                <a:cs typeface="Trebuchet MS"/>
              </a:rPr>
              <a:t>en </a:t>
            </a:r>
            <a:r>
              <a:rPr dirty="0" sz="2350">
                <a:solidFill>
                  <a:srgbClr val="1D1D1B"/>
                </a:solidFill>
                <a:latin typeface="Trebuchet MS"/>
                <a:cs typeface="Trebuchet MS"/>
              </a:rPr>
              <a:t>2017 </a:t>
            </a:r>
            <a:r>
              <a:rPr dirty="0" sz="2350" spc="60">
                <a:solidFill>
                  <a:srgbClr val="1D1D1B"/>
                </a:solidFill>
                <a:latin typeface="Trebuchet MS"/>
                <a:cs typeface="Trebuchet MS"/>
              </a:rPr>
              <a:t>a </a:t>
            </a:r>
            <a:r>
              <a:rPr dirty="0" sz="2350" spc="275">
                <a:solidFill>
                  <a:srgbClr val="1D1D1B"/>
                </a:solidFill>
                <a:latin typeface="Trebuchet MS"/>
                <a:cs typeface="Trebuchet MS"/>
              </a:rPr>
              <a:t>US$  </a:t>
            </a:r>
            <a:r>
              <a:rPr dirty="0" sz="2350" spc="-50">
                <a:solidFill>
                  <a:srgbClr val="1D1D1B"/>
                </a:solidFill>
                <a:latin typeface="Trebuchet MS"/>
                <a:cs typeface="Trebuchet MS"/>
              </a:rPr>
              <a:t>13,03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60">
                <a:solidFill>
                  <a:srgbClr val="1D1D1B"/>
                </a:solidFill>
                <a:latin typeface="Trebuchet MS"/>
                <a:cs typeface="Trebuchet MS"/>
              </a:rPr>
              <a:t>billones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05">
                <a:solidFill>
                  <a:srgbClr val="1D1D1B"/>
                </a:solidFill>
                <a:latin typeface="Trebuchet MS"/>
                <a:cs typeface="Trebuchet MS"/>
              </a:rPr>
              <a:t>en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30">
                <a:solidFill>
                  <a:srgbClr val="1D1D1B"/>
                </a:solidFill>
                <a:latin typeface="Trebuchet MS"/>
                <a:cs typeface="Trebuchet MS"/>
              </a:rPr>
              <a:t>el</a:t>
            </a:r>
            <a:r>
              <a:rPr dirty="0" sz="2350" spc="-17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30">
                <a:solidFill>
                  <a:srgbClr val="1D1D1B"/>
                </a:solidFill>
                <a:latin typeface="Trebuchet MS"/>
                <a:cs typeface="Trebuchet MS"/>
              </a:rPr>
              <a:t>último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-25">
                <a:solidFill>
                  <a:srgbClr val="1D1D1B"/>
                </a:solidFill>
                <a:latin typeface="Trebuchet MS"/>
                <a:cs typeface="Trebuchet MS"/>
              </a:rPr>
              <a:t>año.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125111" y="6941622"/>
            <a:ext cx="4785360" cy="18395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5715">
              <a:lnSpc>
                <a:spcPct val="101299"/>
              </a:lnSpc>
              <a:spcBef>
                <a:spcPts val="90"/>
              </a:spcBef>
            </a:pPr>
            <a:r>
              <a:rPr dirty="0" sz="2350" spc="170">
                <a:solidFill>
                  <a:srgbClr val="1D1D1B"/>
                </a:solidFill>
                <a:latin typeface="Trebuchet MS"/>
                <a:cs typeface="Trebuchet MS"/>
              </a:rPr>
              <a:t>Desde </a:t>
            </a:r>
            <a:r>
              <a:rPr dirty="0" sz="2350" spc="-20">
                <a:solidFill>
                  <a:srgbClr val="1D1D1B"/>
                </a:solidFill>
                <a:latin typeface="Trebuchet MS"/>
                <a:cs typeface="Trebuchet MS"/>
              </a:rPr>
              <a:t>2010, </a:t>
            </a:r>
            <a:r>
              <a:rPr dirty="0" sz="2350" spc="5">
                <a:solidFill>
                  <a:srgbClr val="1D1D1B"/>
                </a:solidFill>
                <a:latin typeface="Trebuchet MS"/>
                <a:cs typeface="Trebuchet MS"/>
              </a:rPr>
              <a:t>la </a:t>
            </a:r>
            <a:r>
              <a:rPr dirty="0" sz="2350" spc="125">
                <a:solidFill>
                  <a:srgbClr val="1D1D1B"/>
                </a:solidFill>
                <a:latin typeface="Trebuchet MS"/>
                <a:cs typeface="Trebuchet MS"/>
              </a:rPr>
              <a:t>IED </a:t>
            </a:r>
            <a:r>
              <a:rPr dirty="0" sz="2350" spc="140">
                <a:solidFill>
                  <a:srgbClr val="1D1D1B"/>
                </a:solidFill>
                <a:latin typeface="Trebuchet MS"/>
                <a:cs typeface="Trebuchet MS"/>
              </a:rPr>
              <a:t>de </a:t>
            </a:r>
            <a:r>
              <a:rPr dirty="0" sz="2350">
                <a:solidFill>
                  <a:srgbClr val="1D1D1B"/>
                </a:solidFill>
                <a:latin typeface="Trebuchet MS"/>
                <a:cs typeface="Trebuchet MS"/>
              </a:rPr>
              <a:t>EE.UU. </a:t>
            </a:r>
            <a:r>
              <a:rPr dirty="0" sz="2350" spc="105">
                <a:solidFill>
                  <a:srgbClr val="1D1D1B"/>
                </a:solidFill>
                <a:latin typeface="Trebuchet MS"/>
                <a:cs typeface="Trebuchet MS"/>
              </a:rPr>
              <a:t>en  </a:t>
            </a:r>
            <a:r>
              <a:rPr dirty="0" sz="2350" spc="65">
                <a:solidFill>
                  <a:srgbClr val="1D1D1B"/>
                </a:solidFill>
                <a:latin typeface="Trebuchet MS"/>
                <a:cs typeface="Trebuchet MS"/>
              </a:rPr>
              <a:t>China </a:t>
            </a:r>
            <a:r>
              <a:rPr dirty="0" sz="2350" spc="80">
                <a:solidFill>
                  <a:srgbClr val="1D1D1B"/>
                </a:solidFill>
                <a:latin typeface="Trebuchet MS"/>
                <a:cs typeface="Trebuchet MS"/>
              </a:rPr>
              <a:t>ha </a:t>
            </a:r>
            <a:r>
              <a:rPr dirty="0" sz="2350" spc="60">
                <a:solidFill>
                  <a:srgbClr val="1D1D1B"/>
                </a:solidFill>
                <a:latin typeface="Trebuchet MS"/>
                <a:cs typeface="Trebuchet MS"/>
              </a:rPr>
              <a:t>crecido </a:t>
            </a:r>
            <a:r>
              <a:rPr dirty="0" sz="2350" spc="5">
                <a:solidFill>
                  <a:srgbClr val="1D1D1B"/>
                </a:solidFill>
                <a:latin typeface="Trebuchet MS"/>
                <a:cs typeface="Trebuchet MS"/>
              </a:rPr>
              <a:t>tímidamente,  </a:t>
            </a:r>
            <a:r>
              <a:rPr dirty="0" sz="2350" spc="130">
                <a:solidFill>
                  <a:srgbClr val="1D1D1B"/>
                </a:solidFill>
                <a:latin typeface="Trebuchet MS"/>
                <a:cs typeface="Trebuchet MS"/>
              </a:rPr>
              <a:t>pasando</a:t>
            </a:r>
            <a:r>
              <a:rPr dirty="0" sz="2350" spc="-114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40">
                <a:solidFill>
                  <a:srgbClr val="1D1D1B"/>
                </a:solidFill>
                <a:latin typeface="Trebuchet MS"/>
                <a:cs typeface="Trebuchet MS"/>
              </a:rPr>
              <a:t>de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275">
                <a:solidFill>
                  <a:srgbClr val="1D1D1B"/>
                </a:solidFill>
                <a:latin typeface="Trebuchet MS"/>
                <a:cs typeface="Trebuchet MS"/>
              </a:rPr>
              <a:t>US$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-30">
                <a:solidFill>
                  <a:srgbClr val="1D1D1B"/>
                </a:solidFill>
                <a:latin typeface="Trebuchet MS"/>
                <a:cs typeface="Trebuchet MS"/>
              </a:rPr>
              <a:t>12,66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60">
                <a:solidFill>
                  <a:srgbClr val="1D1D1B"/>
                </a:solidFill>
                <a:latin typeface="Trebuchet MS"/>
                <a:cs typeface="Trebuchet MS"/>
              </a:rPr>
              <a:t>billones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05">
                <a:solidFill>
                  <a:srgbClr val="1D1D1B"/>
                </a:solidFill>
                <a:latin typeface="Trebuchet MS"/>
                <a:cs typeface="Trebuchet MS"/>
              </a:rPr>
              <a:t>en  </a:t>
            </a:r>
            <a:r>
              <a:rPr dirty="0" sz="2350" spc="60">
                <a:solidFill>
                  <a:srgbClr val="1D1D1B"/>
                </a:solidFill>
                <a:latin typeface="Trebuchet MS"/>
                <a:cs typeface="Trebuchet MS"/>
              </a:rPr>
              <a:t>2010</a:t>
            </a:r>
            <a:r>
              <a:rPr dirty="0" sz="2350" spc="-114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60">
                <a:solidFill>
                  <a:srgbClr val="1D1D1B"/>
                </a:solidFill>
                <a:latin typeface="Trebuchet MS"/>
                <a:cs typeface="Trebuchet MS"/>
              </a:rPr>
              <a:t>a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275">
                <a:solidFill>
                  <a:srgbClr val="1D1D1B"/>
                </a:solidFill>
                <a:latin typeface="Trebuchet MS"/>
                <a:cs typeface="Trebuchet MS"/>
              </a:rPr>
              <a:t>US$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-50">
                <a:solidFill>
                  <a:srgbClr val="1D1D1B"/>
                </a:solidFill>
                <a:latin typeface="Trebuchet MS"/>
                <a:cs typeface="Trebuchet MS"/>
              </a:rPr>
              <a:t>13,03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60">
                <a:solidFill>
                  <a:srgbClr val="1D1D1B"/>
                </a:solidFill>
                <a:latin typeface="Trebuchet MS"/>
                <a:cs typeface="Trebuchet MS"/>
              </a:rPr>
              <a:t>billones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05">
                <a:solidFill>
                  <a:srgbClr val="1D1D1B"/>
                </a:solidFill>
                <a:latin typeface="Trebuchet MS"/>
                <a:cs typeface="Trebuchet MS"/>
              </a:rPr>
              <a:t>en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-30">
                <a:solidFill>
                  <a:srgbClr val="1D1D1B"/>
                </a:solidFill>
                <a:latin typeface="Trebuchet MS"/>
                <a:cs typeface="Trebuchet MS"/>
              </a:rPr>
              <a:t>2018,  </a:t>
            </a:r>
            <a:r>
              <a:rPr dirty="0" sz="2350" spc="114">
                <a:solidFill>
                  <a:srgbClr val="1D1D1B"/>
                </a:solidFill>
                <a:latin typeface="Trebuchet MS"/>
                <a:cs typeface="Trebuchet MS"/>
              </a:rPr>
              <a:t>un </a:t>
            </a:r>
            <a:r>
              <a:rPr dirty="0" sz="2350" spc="30">
                <a:solidFill>
                  <a:srgbClr val="1D1D1B"/>
                </a:solidFill>
                <a:latin typeface="Trebuchet MS"/>
                <a:cs typeface="Trebuchet MS"/>
              </a:rPr>
              <a:t>alza </a:t>
            </a:r>
            <a:r>
              <a:rPr dirty="0" sz="2350" spc="140">
                <a:solidFill>
                  <a:srgbClr val="1D1D1B"/>
                </a:solidFill>
                <a:latin typeface="Trebuchet MS"/>
                <a:cs typeface="Trebuchet MS"/>
              </a:rPr>
              <a:t>de</a:t>
            </a:r>
            <a:r>
              <a:rPr dirty="0" sz="2350" spc="-46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-60">
                <a:solidFill>
                  <a:srgbClr val="1D1D1B"/>
                </a:solidFill>
                <a:latin typeface="Trebuchet MS"/>
                <a:cs typeface="Trebuchet MS"/>
              </a:rPr>
              <a:t>2,9%.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832496" y="5179224"/>
            <a:ext cx="191770" cy="314960"/>
          </a:xfrm>
          <a:custGeom>
            <a:avLst/>
            <a:gdLst/>
            <a:ahLst/>
            <a:cxnLst/>
            <a:rect l="l" t="t" r="r" b="b"/>
            <a:pathLst>
              <a:path w="191769" h="314960">
                <a:moveTo>
                  <a:pt x="0" y="0"/>
                </a:moveTo>
                <a:lnTo>
                  <a:pt x="0" y="314490"/>
                </a:lnTo>
                <a:lnTo>
                  <a:pt x="191198" y="157238"/>
                </a:lnTo>
                <a:lnTo>
                  <a:pt x="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832496" y="6997039"/>
            <a:ext cx="191770" cy="314960"/>
          </a:xfrm>
          <a:custGeom>
            <a:avLst/>
            <a:gdLst/>
            <a:ahLst/>
            <a:cxnLst/>
            <a:rect l="l" t="t" r="r" b="b"/>
            <a:pathLst>
              <a:path w="191769" h="314959">
                <a:moveTo>
                  <a:pt x="0" y="0"/>
                </a:moveTo>
                <a:lnTo>
                  <a:pt x="0" y="314490"/>
                </a:lnTo>
                <a:lnTo>
                  <a:pt x="191198" y="157251"/>
                </a:lnTo>
                <a:lnTo>
                  <a:pt x="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143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11430000"/>
          </a:xfrm>
          <a:custGeom>
            <a:avLst/>
            <a:gdLst/>
            <a:ahLst/>
            <a:cxnLst/>
            <a:rect l="l" t="t" r="r" b="b"/>
            <a:pathLst>
              <a:path w="18288000" h="11430000">
                <a:moveTo>
                  <a:pt x="0" y="11430000"/>
                </a:moveTo>
                <a:lnTo>
                  <a:pt x="18288000" y="11430000"/>
                </a:lnTo>
                <a:lnTo>
                  <a:pt x="18288000" y="0"/>
                </a:lnTo>
                <a:lnTo>
                  <a:pt x="0" y="0"/>
                </a:lnTo>
                <a:lnTo>
                  <a:pt x="0" y="11430000"/>
                </a:lnTo>
                <a:close/>
              </a:path>
            </a:pathLst>
          </a:custGeom>
          <a:solidFill>
            <a:srgbClr val="282428">
              <a:alpha val="6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885537" y="3001073"/>
            <a:ext cx="8522970" cy="678815"/>
          </a:xfrm>
          <a:prstGeom prst="rect">
            <a:avLst/>
          </a:prstGeom>
          <a:solidFill>
            <a:srgbClr val="282428">
              <a:alpha val="69999"/>
            </a:srgbClr>
          </a:solidFill>
          <a:ln w="12700">
            <a:solidFill>
              <a:srgbClr val="FFFFFF"/>
            </a:solidFill>
          </a:ln>
        </p:spPr>
        <p:txBody>
          <a:bodyPr wrap="square" lIns="0" tIns="135255" rIns="0" bIns="0" rtlCol="0" vert="horz">
            <a:spAutoFit/>
          </a:bodyPr>
          <a:lstStyle/>
          <a:p>
            <a:pPr marL="200025">
              <a:lnSpc>
                <a:spcPct val="100000"/>
              </a:lnSpc>
              <a:spcBef>
                <a:spcPts val="1065"/>
              </a:spcBef>
            </a:pPr>
            <a:r>
              <a:rPr dirty="0" sz="2500" spc="-150" b="1">
                <a:solidFill>
                  <a:srgbClr val="FFFFFF"/>
                </a:solidFill>
                <a:latin typeface="Verdana"/>
                <a:cs typeface="Verdana"/>
              </a:rPr>
              <a:t>EXPORTACIONES </a:t>
            </a:r>
            <a:r>
              <a:rPr dirty="0" sz="2500" spc="-114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2500" spc="-175" b="1">
                <a:solidFill>
                  <a:srgbClr val="FFFFFF"/>
                </a:solidFill>
                <a:latin typeface="Verdana"/>
                <a:cs typeface="Verdana"/>
              </a:rPr>
              <a:t>CHINA </a:t>
            </a:r>
            <a:r>
              <a:rPr dirty="0" sz="2500" spc="-80" b="1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dirty="0" sz="2500" spc="-150" b="1">
                <a:solidFill>
                  <a:srgbClr val="FFFFFF"/>
                </a:solidFill>
                <a:latin typeface="Verdana"/>
                <a:cs typeface="Verdana"/>
              </a:rPr>
              <a:t>EE.UU. </a:t>
            </a:r>
            <a:r>
              <a:rPr dirty="0" sz="2500" spc="-320" b="1">
                <a:solidFill>
                  <a:srgbClr val="FFFFFF"/>
                </a:solidFill>
                <a:latin typeface="Verdana"/>
                <a:cs typeface="Verdana"/>
              </a:rPr>
              <a:t>(2010 </a:t>
            </a:r>
            <a:r>
              <a:rPr dirty="0" sz="2500" spc="25" b="1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2500" spc="-39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345" b="1">
                <a:solidFill>
                  <a:srgbClr val="FFFFFF"/>
                </a:solidFill>
                <a:latin typeface="Verdana"/>
                <a:cs typeface="Verdana"/>
              </a:rPr>
              <a:t>2018)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54910" y="4014031"/>
            <a:ext cx="1601470" cy="3698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650" spc="80">
                <a:solidFill>
                  <a:srgbClr val="FFFFFF"/>
                </a:solidFill>
                <a:latin typeface="Trebuchet MS"/>
                <a:cs typeface="Trebuchet MS"/>
              </a:rPr>
              <a:t>600.000,0</a:t>
            </a:r>
            <a:endParaRPr sz="2650">
              <a:latin typeface="Trebuchet MS"/>
              <a:cs typeface="Trebuchet MS"/>
            </a:endParaRPr>
          </a:p>
          <a:p>
            <a:pPr marL="31750">
              <a:lnSpc>
                <a:spcPct val="100000"/>
              </a:lnSpc>
              <a:spcBef>
                <a:spcPts val="1970"/>
              </a:spcBef>
            </a:pPr>
            <a:r>
              <a:rPr dirty="0" sz="2650" spc="60">
                <a:solidFill>
                  <a:srgbClr val="FFFFFF"/>
                </a:solidFill>
                <a:latin typeface="Trebuchet MS"/>
                <a:cs typeface="Trebuchet MS"/>
              </a:rPr>
              <a:t>500.000,0</a:t>
            </a:r>
            <a:endParaRPr sz="2650">
              <a:latin typeface="Trebuchet MS"/>
              <a:cs typeface="Trebuchet MS"/>
            </a:endParaRPr>
          </a:p>
          <a:p>
            <a:pPr marL="31750">
              <a:lnSpc>
                <a:spcPct val="100000"/>
              </a:lnSpc>
              <a:spcBef>
                <a:spcPts val="1970"/>
              </a:spcBef>
            </a:pPr>
            <a:r>
              <a:rPr dirty="0" sz="2650" spc="60">
                <a:solidFill>
                  <a:srgbClr val="FFFFFF"/>
                </a:solidFill>
                <a:latin typeface="Trebuchet MS"/>
                <a:cs typeface="Trebuchet MS"/>
              </a:rPr>
              <a:t>400.000,0</a:t>
            </a:r>
            <a:endParaRPr sz="2650">
              <a:latin typeface="Trebuchet MS"/>
              <a:cs typeface="Trebuchet MS"/>
            </a:endParaRPr>
          </a:p>
          <a:p>
            <a:pPr marL="35560">
              <a:lnSpc>
                <a:spcPct val="100000"/>
              </a:lnSpc>
              <a:spcBef>
                <a:spcPts val="1970"/>
              </a:spcBef>
            </a:pPr>
            <a:r>
              <a:rPr dirty="0" sz="2650" spc="60">
                <a:solidFill>
                  <a:srgbClr val="FFFFFF"/>
                </a:solidFill>
                <a:latin typeface="Trebuchet MS"/>
                <a:cs typeface="Trebuchet MS"/>
              </a:rPr>
              <a:t>300.000,0</a:t>
            </a:r>
            <a:endParaRPr sz="2650">
              <a:latin typeface="Trebuchet MS"/>
              <a:cs typeface="Trebuchet MS"/>
            </a:endParaRPr>
          </a:p>
          <a:p>
            <a:pPr marL="40005">
              <a:lnSpc>
                <a:spcPct val="100000"/>
              </a:lnSpc>
              <a:spcBef>
                <a:spcPts val="1970"/>
              </a:spcBef>
            </a:pPr>
            <a:r>
              <a:rPr dirty="0" sz="2650" spc="55">
                <a:solidFill>
                  <a:srgbClr val="FFFFFF"/>
                </a:solidFill>
                <a:latin typeface="Trebuchet MS"/>
                <a:cs typeface="Trebuchet MS"/>
              </a:rPr>
              <a:t>200.000,0</a:t>
            </a:r>
            <a:endParaRPr sz="2650">
              <a:latin typeface="Trebuchet MS"/>
              <a:cs typeface="Trebuchet MS"/>
            </a:endParaRPr>
          </a:p>
          <a:p>
            <a:pPr marL="71120">
              <a:lnSpc>
                <a:spcPct val="100000"/>
              </a:lnSpc>
              <a:spcBef>
                <a:spcPts val="1970"/>
              </a:spcBef>
            </a:pPr>
            <a:r>
              <a:rPr dirty="0" sz="2650" spc="30">
                <a:solidFill>
                  <a:srgbClr val="FFFFFF"/>
                </a:solidFill>
                <a:latin typeface="Trebuchet MS"/>
                <a:cs typeface="Trebuchet MS"/>
              </a:rPr>
              <a:t>100.000,0</a:t>
            </a:r>
            <a:endParaRPr sz="26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79772" y="5219136"/>
            <a:ext cx="1085850" cy="3181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900" spc="-5">
                <a:solidFill>
                  <a:srgbClr val="FFFFFF"/>
                </a:solidFill>
                <a:latin typeface="Trebuchet MS"/>
                <a:cs typeface="Trebuchet MS"/>
              </a:rPr>
              <a:t>364.952,6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97737" y="4981609"/>
            <a:ext cx="1029335" cy="3181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900" spc="-5">
                <a:solidFill>
                  <a:srgbClr val="FFFFFF"/>
                </a:solidFill>
                <a:latin typeface="Trebuchet MS"/>
                <a:cs typeface="Trebuchet MS"/>
              </a:rPr>
              <a:t>399.</a:t>
            </a:r>
            <a:r>
              <a:rPr dirty="0" sz="1900" spc="-45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r>
              <a:rPr dirty="0" sz="1900" spc="-75">
                <a:solidFill>
                  <a:srgbClr val="FFFFFF"/>
                </a:solidFill>
                <a:latin typeface="Trebuchet MS"/>
                <a:cs typeface="Trebuchet MS"/>
              </a:rPr>
              <a:t>71</a:t>
            </a:r>
            <a:r>
              <a:rPr dirty="0" sz="1900" spc="-135">
                <a:solidFill>
                  <a:srgbClr val="FFFFFF"/>
                </a:solidFill>
                <a:latin typeface="Trebuchet MS"/>
                <a:cs typeface="Trebuchet MS"/>
              </a:rPr>
              <a:t>,2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86955" y="4760893"/>
            <a:ext cx="1017269" cy="3181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900" spc="-65">
                <a:solidFill>
                  <a:srgbClr val="FFFFFF"/>
                </a:solidFill>
                <a:latin typeface="Trebuchet MS"/>
                <a:cs typeface="Trebuchet MS"/>
              </a:rPr>
              <a:t>425.619,1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92127" y="4681961"/>
            <a:ext cx="1102995" cy="3181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900" spc="10">
                <a:solidFill>
                  <a:srgbClr val="FFFFFF"/>
                </a:solidFill>
                <a:latin typeface="Trebuchet MS"/>
                <a:cs typeface="Trebuchet MS"/>
              </a:rPr>
              <a:t>440.430,0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585730" y="4524342"/>
            <a:ext cx="1070610" cy="3181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900" spc="-20">
                <a:solidFill>
                  <a:srgbClr val="FFFFFF"/>
                </a:solidFill>
                <a:latin typeface="Trebuchet MS"/>
                <a:cs typeface="Trebuchet MS"/>
              </a:rPr>
              <a:t>468.474,9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72512" y="4453449"/>
            <a:ext cx="1037590" cy="3181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900" spc="-50">
                <a:solidFill>
                  <a:srgbClr val="FFFFFF"/>
                </a:solidFill>
                <a:latin typeface="Trebuchet MS"/>
                <a:cs typeface="Trebuchet MS"/>
              </a:rPr>
              <a:t>483.201,7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109109" y="4595234"/>
            <a:ext cx="1091565" cy="3181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900">
                <a:solidFill>
                  <a:srgbClr val="FFFFFF"/>
                </a:solidFill>
                <a:latin typeface="Trebuchet MS"/>
                <a:cs typeface="Trebuchet MS"/>
              </a:rPr>
              <a:t>462.420,0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438282" y="4319216"/>
            <a:ext cx="1071245" cy="3181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900" spc="-20">
                <a:solidFill>
                  <a:srgbClr val="FFFFFF"/>
                </a:solidFill>
                <a:latin typeface="Trebuchet MS"/>
                <a:cs typeface="Trebuchet MS"/>
              </a:rPr>
              <a:t>505.220,2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678288" y="4106296"/>
            <a:ext cx="1084580" cy="3181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900" spc="5">
                <a:solidFill>
                  <a:srgbClr val="FFFFFF"/>
                </a:solidFill>
                <a:latin typeface="Trebuchet MS"/>
                <a:cs typeface="Trebuchet MS"/>
              </a:rPr>
              <a:t>539.6</a:t>
            </a:r>
            <a:r>
              <a:rPr dirty="0" sz="1900" spc="-3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r>
              <a:rPr dirty="0" sz="1900" spc="45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r>
              <a:rPr dirty="0" sz="1900" spc="-55">
                <a:solidFill>
                  <a:srgbClr val="FFFFFF"/>
                </a:solidFill>
                <a:latin typeface="Trebuchet MS"/>
                <a:cs typeface="Trebuchet MS"/>
              </a:rPr>
              <a:t>,6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28717" y="8231168"/>
            <a:ext cx="10941685" cy="4292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67155" algn="l"/>
                <a:tab pos="2597150" algn="l"/>
                <a:tab pos="3885565" algn="l"/>
                <a:tab pos="5111115" algn="l"/>
                <a:tab pos="6404610" algn="l"/>
                <a:tab pos="7699375" algn="l"/>
                <a:tab pos="8926830" algn="l"/>
                <a:tab pos="10204450" algn="l"/>
              </a:tabLst>
            </a:pPr>
            <a:r>
              <a:rPr dirty="0" sz="2650" spc="45">
                <a:solidFill>
                  <a:srgbClr val="FFFFFF"/>
                </a:solidFill>
                <a:latin typeface="Trebuchet MS"/>
                <a:cs typeface="Trebuchet MS"/>
              </a:rPr>
              <a:t>2010</a:t>
            </a:r>
            <a:r>
              <a:rPr dirty="0" sz="2650" spc="45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2650" spc="-75">
                <a:solidFill>
                  <a:srgbClr val="FFFFFF"/>
                </a:solidFill>
                <a:latin typeface="Trebuchet MS"/>
                <a:cs typeface="Trebuchet MS"/>
              </a:rPr>
              <a:t>2011</a:t>
            </a:r>
            <a:r>
              <a:rPr dirty="0" sz="2650" spc="-75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2650" spc="-15">
                <a:solidFill>
                  <a:srgbClr val="FFFFFF"/>
                </a:solidFill>
                <a:latin typeface="Trebuchet MS"/>
                <a:cs typeface="Trebuchet MS"/>
              </a:rPr>
              <a:t>2012</a:t>
            </a:r>
            <a:r>
              <a:rPr dirty="0" sz="2650" spc="-15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2650" spc="-5">
                <a:solidFill>
                  <a:srgbClr val="FFFFFF"/>
                </a:solidFill>
                <a:latin typeface="Trebuchet MS"/>
                <a:cs typeface="Trebuchet MS"/>
              </a:rPr>
              <a:t>2013</a:t>
            </a:r>
            <a:r>
              <a:rPr dirty="0" sz="2650" spc="-5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2650">
                <a:solidFill>
                  <a:srgbClr val="FFFFFF"/>
                </a:solidFill>
                <a:latin typeface="Trebuchet MS"/>
                <a:cs typeface="Trebuchet MS"/>
              </a:rPr>
              <a:t>2014</a:t>
            </a:r>
            <a:r>
              <a:rPr dirty="0" sz="265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2650">
                <a:solidFill>
                  <a:srgbClr val="FFFFFF"/>
                </a:solidFill>
                <a:latin typeface="Trebuchet MS"/>
                <a:cs typeface="Trebuchet MS"/>
              </a:rPr>
              <a:t>2015</a:t>
            </a:r>
            <a:r>
              <a:rPr dirty="0" sz="265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2650" spc="40">
                <a:solidFill>
                  <a:srgbClr val="FFFFFF"/>
                </a:solidFill>
                <a:latin typeface="Trebuchet MS"/>
                <a:cs typeface="Trebuchet MS"/>
              </a:rPr>
              <a:t>2016</a:t>
            </a:r>
            <a:r>
              <a:rPr dirty="0" sz="2650" spc="4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2650" spc="-15">
                <a:solidFill>
                  <a:srgbClr val="FFFFFF"/>
                </a:solidFill>
                <a:latin typeface="Trebuchet MS"/>
                <a:cs typeface="Trebuchet MS"/>
              </a:rPr>
              <a:t>20</a:t>
            </a:r>
            <a:r>
              <a:rPr dirty="0" sz="2650" spc="-65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dirty="0" sz="2650" spc="25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r>
              <a:rPr dirty="0" sz="265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2650" spc="35">
                <a:solidFill>
                  <a:srgbClr val="FFFFFF"/>
                </a:solidFill>
                <a:latin typeface="Trebuchet MS"/>
                <a:cs typeface="Trebuchet MS"/>
              </a:rPr>
              <a:t>2018</a:t>
            </a:r>
            <a:endParaRPr sz="265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345127" y="4250664"/>
            <a:ext cx="11475720" cy="3963035"/>
          </a:xfrm>
          <a:custGeom>
            <a:avLst/>
            <a:gdLst/>
            <a:ahLst/>
            <a:cxnLst/>
            <a:rect l="l" t="t" r="r" b="b"/>
            <a:pathLst>
              <a:path w="11475719" h="3963034">
                <a:moveTo>
                  <a:pt x="0" y="0"/>
                </a:moveTo>
                <a:lnTo>
                  <a:pt x="0" y="3962933"/>
                </a:lnTo>
                <a:lnTo>
                  <a:pt x="11475262" y="3962933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634494" y="4303229"/>
            <a:ext cx="0" cy="3910965"/>
          </a:xfrm>
          <a:custGeom>
            <a:avLst/>
            <a:gdLst/>
            <a:ahLst/>
            <a:cxnLst/>
            <a:rect l="l" t="t" r="r" b="b"/>
            <a:pathLst>
              <a:path w="0" h="3910965">
                <a:moveTo>
                  <a:pt x="0" y="0"/>
                </a:moveTo>
                <a:lnTo>
                  <a:pt x="0" y="391036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927443" y="4303229"/>
            <a:ext cx="0" cy="3910965"/>
          </a:xfrm>
          <a:custGeom>
            <a:avLst/>
            <a:gdLst/>
            <a:ahLst/>
            <a:cxnLst/>
            <a:rect l="l" t="t" r="r" b="b"/>
            <a:pathLst>
              <a:path w="0" h="3910965">
                <a:moveTo>
                  <a:pt x="0" y="0"/>
                </a:moveTo>
                <a:lnTo>
                  <a:pt x="0" y="391036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200897" y="4303229"/>
            <a:ext cx="0" cy="3910965"/>
          </a:xfrm>
          <a:custGeom>
            <a:avLst/>
            <a:gdLst/>
            <a:ahLst/>
            <a:cxnLst/>
            <a:rect l="l" t="t" r="r" b="b"/>
            <a:pathLst>
              <a:path w="0" h="3910965">
                <a:moveTo>
                  <a:pt x="0" y="0"/>
                </a:moveTo>
                <a:lnTo>
                  <a:pt x="0" y="391036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458528" y="4303229"/>
            <a:ext cx="0" cy="3910965"/>
          </a:xfrm>
          <a:custGeom>
            <a:avLst/>
            <a:gdLst/>
            <a:ahLst/>
            <a:cxnLst/>
            <a:rect l="l" t="t" r="r" b="b"/>
            <a:pathLst>
              <a:path w="0" h="3910965">
                <a:moveTo>
                  <a:pt x="0" y="0"/>
                </a:moveTo>
                <a:lnTo>
                  <a:pt x="0" y="391036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0751477" y="4303229"/>
            <a:ext cx="0" cy="3910965"/>
          </a:xfrm>
          <a:custGeom>
            <a:avLst/>
            <a:gdLst/>
            <a:ahLst/>
            <a:cxnLst/>
            <a:rect l="l" t="t" r="r" b="b"/>
            <a:pathLst>
              <a:path w="0" h="3910965">
                <a:moveTo>
                  <a:pt x="0" y="0"/>
                </a:moveTo>
                <a:lnTo>
                  <a:pt x="0" y="391036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2024931" y="4303229"/>
            <a:ext cx="0" cy="3910965"/>
          </a:xfrm>
          <a:custGeom>
            <a:avLst/>
            <a:gdLst/>
            <a:ahLst/>
            <a:cxnLst/>
            <a:rect l="l" t="t" r="r" b="b"/>
            <a:pathLst>
              <a:path w="0" h="3910965">
                <a:moveTo>
                  <a:pt x="0" y="0"/>
                </a:moveTo>
                <a:lnTo>
                  <a:pt x="0" y="391036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276580" y="4303229"/>
            <a:ext cx="0" cy="3910965"/>
          </a:xfrm>
          <a:custGeom>
            <a:avLst/>
            <a:gdLst/>
            <a:ahLst/>
            <a:cxnLst/>
            <a:rect l="l" t="t" r="r" b="b"/>
            <a:pathLst>
              <a:path w="0" h="3910965">
                <a:moveTo>
                  <a:pt x="0" y="0"/>
                </a:moveTo>
                <a:lnTo>
                  <a:pt x="0" y="391036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4546961" y="4303229"/>
            <a:ext cx="0" cy="3910965"/>
          </a:xfrm>
          <a:custGeom>
            <a:avLst/>
            <a:gdLst/>
            <a:ahLst/>
            <a:cxnLst/>
            <a:rect l="l" t="t" r="r" b="b"/>
            <a:pathLst>
              <a:path w="0" h="3910965">
                <a:moveTo>
                  <a:pt x="0" y="0"/>
                </a:moveTo>
                <a:lnTo>
                  <a:pt x="0" y="391036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5820389" y="4303229"/>
            <a:ext cx="0" cy="3910965"/>
          </a:xfrm>
          <a:custGeom>
            <a:avLst/>
            <a:gdLst/>
            <a:ahLst/>
            <a:cxnLst/>
            <a:rect l="l" t="t" r="r" b="b"/>
            <a:pathLst>
              <a:path w="0" h="3910965">
                <a:moveTo>
                  <a:pt x="0" y="0"/>
                </a:moveTo>
                <a:lnTo>
                  <a:pt x="0" y="391036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885537" y="5698655"/>
            <a:ext cx="255270" cy="255270"/>
          </a:xfrm>
          <a:custGeom>
            <a:avLst/>
            <a:gdLst/>
            <a:ahLst/>
            <a:cxnLst/>
            <a:rect l="l" t="t" r="r" b="b"/>
            <a:pathLst>
              <a:path w="255270" h="255270">
                <a:moveTo>
                  <a:pt x="127457" y="0"/>
                </a:moveTo>
                <a:lnTo>
                  <a:pt x="77843" y="10015"/>
                </a:lnTo>
                <a:lnTo>
                  <a:pt x="37330" y="37330"/>
                </a:lnTo>
                <a:lnTo>
                  <a:pt x="10015" y="77843"/>
                </a:lnTo>
                <a:lnTo>
                  <a:pt x="0" y="127457"/>
                </a:lnTo>
                <a:lnTo>
                  <a:pt x="10015" y="177070"/>
                </a:lnTo>
                <a:lnTo>
                  <a:pt x="37330" y="217584"/>
                </a:lnTo>
                <a:lnTo>
                  <a:pt x="77843" y="244898"/>
                </a:lnTo>
                <a:lnTo>
                  <a:pt x="127457" y="254914"/>
                </a:lnTo>
                <a:lnTo>
                  <a:pt x="177070" y="244898"/>
                </a:lnTo>
                <a:lnTo>
                  <a:pt x="217584" y="217584"/>
                </a:lnTo>
                <a:lnTo>
                  <a:pt x="244898" y="177070"/>
                </a:lnTo>
                <a:lnTo>
                  <a:pt x="254914" y="127457"/>
                </a:lnTo>
                <a:lnTo>
                  <a:pt x="244898" y="77843"/>
                </a:lnTo>
                <a:lnTo>
                  <a:pt x="217584" y="37330"/>
                </a:lnTo>
                <a:lnTo>
                  <a:pt x="177070" y="10015"/>
                </a:lnTo>
                <a:lnTo>
                  <a:pt x="127457" y="0"/>
                </a:lnTo>
                <a:close/>
              </a:path>
            </a:pathLst>
          </a:custGeom>
          <a:solidFill>
            <a:srgbClr val="5BFF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436713" y="5288699"/>
            <a:ext cx="255270" cy="255270"/>
          </a:xfrm>
          <a:custGeom>
            <a:avLst/>
            <a:gdLst/>
            <a:ahLst/>
            <a:cxnLst/>
            <a:rect l="l" t="t" r="r" b="b"/>
            <a:pathLst>
              <a:path w="255270" h="255270">
                <a:moveTo>
                  <a:pt x="127457" y="0"/>
                </a:moveTo>
                <a:lnTo>
                  <a:pt x="77843" y="10017"/>
                </a:lnTo>
                <a:lnTo>
                  <a:pt x="37330" y="37334"/>
                </a:lnTo>
                <a:lnTo>
                  <a:pt x="10015" y="77849"/>
                </a:lnTo>
                <a:lnTo>
                  <a:pt x="0" y="127457"/>
                </a:lnTo>
                <a:lnTo>
                  <a:pt x="10015" y="177070"/>
                </a:lnTo>
                <a:lnTo>
                  <a:pt x="37330" y="217584"/>
                </a:lnTo>
                <a:lnTo>
                  <a:pt x="77843" y="244898"/>
                </a:lnTo>
                <a:lnTo>
                  <a:pt x="127457" y="254914"/>
                </a:lnTo>
                <a:lnTo>
                  <a:pt x="177070" y="244898"/>
                </a:lnTo>
                <a:lnTo>
                  <a:pt x="217584" y="217584"/>
                </a:lnTo>
                <a:lnTo>
                  <a:pt x="244898" y="177070"/>
                </a:lnTo>
                <a:lnTo>
                  <a:pt x="254914" y="127457"/>
                </a:lnTo>
                <a:lnTo>
                  <a:pt x="244898" y="77849"/>
                </a:lnTo>
                <a:lnTo>
                  <a:pt x="217584" y="37334"/>
                </a:lnTo>
                <a:lnTo>
                  <a:pt x="177070" y="10017"/>
                </a:lnTo>
                <a:lnTo>
                  <a:pt x="127457" y="0"/>
                </a:lnTo>
                <a:close/>
              </a:path>
            </a:pathLst>
          </a:custGeom>
          <a:solidFill>
            <a:srgbClr val="5BFF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977539" y="5006200"/>
            <a:ext cx="255270" cy="255270"/>
          </a:xfrm>
          <a:custGeom>
            <a:avLst/>
            <a:gdLst/>
            <a:ahLst/>
            <a:cxnLst/>
            <a:rect l="l" t="t" r="r" b="b"/>
            <a:pathLst>
              <a:path w="255270" h="255270">
                <a:moveTo>
                  <a:pt x="127457" y="0"/>
                </a:moveTo>
                <a:lnTo>
                  <a:pt x="77843" y="10015"/>
                </a:lnTo>
                <a:lnTo>
                  <a:pt x="37330" y="37330"/>
                </a:lnTo>
                <a:lnTo>
                  <a:pt x="10015" y="77843"/>
                </a:lnTo>
                <a:lnTo>
                  <a:pt x="0" y="127457"/>
                </a:lnTo>
                <a:lnTo>
                  <a:pt x="10015" y="177070"/>
                </a:lnTo>
                <a:lnTo>
                  <a:pt x="37330" y="217584"/>
                </a:lnTo>
                <a:lnTo>
                  <a:pt x="77843" y="244898"/>
                </a:lnTo>
                <a:lnTo>
                  <a:pt x="127457" y="254914"/>
                </a:lnTo>
                <a:lnTo>
                  <a:pt x="177070" y="244898"/>
                </a:lnTo>
                <a:lnTo>
                  <a:pt x="217584" y="217584"/>
                </a:lnTo>
                <a:lnTo>
                  <a:pt x="244898" y="177070"/>
                </a:lnTo>
                <a:lnTo>
                  <a:pt x="254914" y="127457"/>
                </a:lnTo>
                <a:lnTo>
                  <a:pt x="244898" y="77843"/>
                </a:lnTo>
                <a:lnTo>
                  <a:pt x="217584" y="37330"/>
                </a:lnTo>
                <a:lnTo>
                  <a:pt x="177070" y="10015"/>
                </a:lnTo>
                <a:lnTo>
                  <a:pt x="127457" y="0"/>
                </a:lnTo>
                <a:close/>
              </a:path>
            </a:pathLst>
          </a:custGeom>
          <a:solidFill>
            <a:srgbClr val="5BFF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1260746" y="4936388"/>
            <a:ext cx="255270" cy="255270"/>
          </a:xfrm>
          <a:custGeom>
            <a:avLst/>
            <a:gdLst/>
            <a:ahLst/>
            <a:cxnLst/>
            <a:rect l="l" t="t" r="r" b="b"/>
            <a:pathLst>
              <a:path w="255270" h="255270">
                <a:moveTo>
                  <a:pt x="127457" y="0"/>
                </a:moveTo>
                <a:lnTo>
                  <a:pt x="77843" y="10015"/>
                </a:lnTo>
                <a:lnTo>
                  <a:pt x="37330" y="37330"/>
                </a:lnTo>
                <a:lnTo>
                  <a:pt x="10015" y="77843"/>
                </a:lnTo>
                <a:lnTo>
                  <a:pt x="0" y="127457"/>
                </a:lnTo>
                <a:lnTo>
                  <a:pt x="10015" y="177063"/>
                </a:lnTo>
                <a:lnTo>
                  <a:pt x="37330" y="217573"/>
                </a:lnTo>
                <a:lnTo>
                  <a:pt x="77843" y="244886"/>
                </a:lnTo>
                <a:lnTo>
                  <a:pt x="127457" y="254901"/>
                </a:lnTo>
                <a:lnTo>
                  <a:pt x="177065" y="244886"/>
                </a:lnTo>
                <a:lnTo>
                  <a:pt x="217579" y="217573"/>
                </a:lnTo>
                <a:lnTo>
                  <a:pt x="244896" y="177063"/>
                </a:lnTo>
                <a:lnTo>
                  <a:pt x="254914" y="127457"/>
                </a:lnTo>
                <a:lnTo>
                  <a:pt x="244896" y="77843"/>
                </a:lnTo>
                <a:lnTo>
                  <a:pt x="217579" y="37330"/>
                </a:lnTo>
                <a:lnTo>
                  <a:pt x="177065" y="10015"/>
                </a:lnTo>
                <a:lnTo>
                  <a:pt x="127457" y="0"/>
                </a:lnTo>
                <a:close/>
              </a:path>
            </a:pathLst>
          </a:custGeom>
          <a:solidFill>
            <a:srgbClr val="5BFF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2523317" y="5056352"/>
            <a:ext cx="255270" cy="255270"/>
          </a:xfrm>
          <a:custGeom>
            <a:avLst/>
            <a:gdLst/>
            <a:ahLst/>
            <a:cxnLst/>
            <a:rect l="l" t="t" r="r" b="b"/>
            <a:pathLst>
              <a:path w="255270" h="255270">
                <a:moveTo>
                  <a:pt x="127457" y="0"/>
                </a:moveTo>
                <a:lnTo>
                  <a:pt x="77843" y="10015"/>
                </a:lnTo>
                <a:lnTo>
                  <a:pt x="37330" y="37330"/>
                </a:lnTo>
                <a:lnTo>
                  <a:pt x="10015" y="77843"/>
                </a:lnTo>
                <a:lnTo>
                  <a:pt x="0" y="127457"/>
                </a:lnTo>
                <a:lnTo>
                  <a:pt x="10015" y="177063"/>
                </a:lnTo>
                <a:lnTo>
                  <a:pt x="37330" y="217573"/>
                </a:lnTo>
                <a:lnTo>
                  <a:pt x="77843" y="244886"/>
                </a:lnTo>
                <a:lnTo>
                  <a:pt x="127457" y="254901"/>
                </a:lnTo>
                <a:lnTo>
                  <a:pt x="177065" y="244886"/>
                </a:lnTo>
                <a:lnTo>
                  <a:pt x="217579" y="217573"/>
                </a:lnTo>
                <a:lnTo>
                  <a:pt x="244896" y="177063"/>
                </a:lnTo>
                <a:lnTo>
                  <a:pt x="254914" y="127457"/>
                </a:lnTo>
                <a:lnTo>
                  <a:pt x="244896" y="77843"/>
                </a:lnTo>
                <a:lnTo>
                  <a:pt x="217579" y="37330"/>
                </a:lnTo>
                <a:lnTo>
                  <a:pt x="177065" y="10015"/>
                </a:lnTo>
                <a:lnTo>
                  <a:pt x="127457" y="0"/>
                </a:lnTo>
                <a:close/>
              </a:path>
            </a:pathLst>
          </a:custGeom>
          <a:solidFill>
            <a:srgbClr val="5BFF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3791158" y="4780673"/>
            <a:ext cx="255270" cy="255270"/>
          </a:xfrm>
          <a:custGeom>
            <a:avLst/>
            <a:gdLst/>
            <a:ahLst/>
            <a:cxnLst/>
            <a:rect l="l" t="t" r="r" b="b"/>
            <a:pathLst>
              <a:path w="255269" h="255270">
                <a:moveTo>
                  <a:pt x="127457" y="0"/>
                </a:moveTo>
                <a:lnTo>
                  <a:pt x="77843" y="10015"/>
                </a:lnTo>
                <a:lnTo>
                  <a:pt x="37330" y="37328"/>
                </a:lnTo>
                <a:lnTo>
                  <a:pt x="10015" y="77838"/>
                </a:lnTo>
                <a:lnTo>
                  <a:pt x="0" y="127444"/>
                </a:lnTo>
                <a:lnTo>
                  <a:pt x="10015" y="177058"/>
                </a:lnTo>
                <a:lnTo>
                  <a:pt x="37330" y="217571"/>
                </a:lnTo>
                <a:lnTo>
                  <a:pt x="77843" y="244885"/>
                </a:lnTo>
                <a:lnTo>
                  <a:pt x="127457" y="254901"/>
                </a:lnTo>
                <a:lnTo>
                  <a:pt x="177070" y="244885"/>
                </a:lnTo>
                <a:lnTo>
                  <a:pt x="217584" y="217571"/>
                </a:lnTo>
                <a:lnTo>
                  <a:pt x="244898" y="177058"/>
                </a:lnTo>
                <a:lnTo>
                  <a:pt x="254914" y="127444"/>
                </a:lnTo>
                <a:lnTo>
                  <a:pt x="244898" y="77838"/>
                </a:lnTo>
                <a:lnTo>
                  <a:pt x="217584" y="37328"/>
                </a:lnTo>
                <a:lnTo>
                  <a:pt x="177070" y="10015"/>
                </a:lnTo>
                <a:lnTo>
                  <a:pt x="127457" y="0"/>
                </a:lnTo>
                <a:close/>
              </a:path>
            </a:pathLst>
          </a:custGeom>
          <a:solidFill>
            <a:srgbClr val="5BFF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5089111" y="4525759"/>
            <a:ext cx="255270" cy="255270"/>
          </a:xfrm>
          <a:custGeom>
            <a:avLst/>
            <a:gdLst/>
            <a:ahLst/>
            <a:cxnLst/>
            <a:rect l="l" t="t" r="r" b="b"/>
            <a:pathLst>
              <a:path w="255269" h="255270">
                <a:moveTo>
                  <a:pt x="127444" y="0"/>
                </a:moveTo>
                <a:lnTo>
                  <a:pt x="77838" y="10015"/>
                </a:lnTo>
                <a:lnTo>
                  <a:pt x="37328" y="37330"/>
                </a:lnTo>
                <a:lnTo>
                  <a:pt x="10015" y="77843"/>
                </a:lnTo>
                <a:lnTo>
                  <a:pt x="0" y="127457"/>
                </a:lnTo>
                <a:lnTo>
                  <a:pt x="10015" y="177070"/>
                </a:lnTo>
                <a:lnTo>
                  <a:pt x="37328" y="217584"/>
                </a:lnTo>
                <a:lnTo>
                  <a:pt x="77838" y="244898"/>
                </a:lnTo>
                <a:lnTo>
                  <a:pt x="127444" y="254914"/>
                </a:lnTo>
                <a:lnTo>
                  <a:pt x="177058" y="244898"/>
                </a:lnTo>
                <a:lnTo>
                  <a:pt x="217571" y="217584"/>
                </a:lnTo>
                <a:lnTo>
                  <a:pt x="244885" y="177070"/>
                </a:lnTo>
                <a:lnTo>
                  <a:pt x="254901" y="127457"/>
                </a:lnTo>
                <a:lnTo>
                  <a:pt x="244885" y="77843"/>
                </a:lnTo>
                <a:lnTo>
                  <a:pt x="217571" y="37330"/>
                </a:lnTo>
                <a:lnTo>
                  <a:pt x="177058" y="10015"/>
                </a:lnTo>
                <a:lnTo>
                  <a:pt x="127444" y="0"/>
                </a:lnTo>
                <a:close/>
              </a:path>
            </a:pathLst>
          </a:custGeom>
          <a:solidFill>
            <a:srgbClr val="5BFF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702255" y="5183809"/>
            <a:ext cx="255270" cy="255270"/>
          </a:xfrm>
          <a:custGeom>
            <a:avLst/>
            <a:gdLst/>
            <a:ahLst/>
            <a:cxnLst/>
            <a:rect l="l" t="t" r="r" b="b"/>
            <a:pathLst>
              <a:path w="255270" h="255270">
                <a:moveTo>
                  <a:pt x="127457" y="0"/>
                </a:moveTo>
                <a:lnTo>
                  <a:pt x="77843" y="10015"/>
                </a:lnTo>
                <a:lnTo>
                  <a:pt x="37330" y="37328"/>
                </a:lnTo>
                <a:lnTo>
                  <a:pt x="10015" y="77838"/>
                </a:lnTo>
                <a:lnTo>
                  <a:pt x="0" y="127444"/>
                </a:lnTo>
                <a:lnTo>
                  <a:pt x="10015" y="177058"/>
                </a:lnTo>
                <a:lnTo>
                  <a:pt x="37330" y="217571"/>
                </a:lnTo>
                <a:lnTo>
                  <a:pt x="77843" y="244885"/>
                </a:lnTo>
                <a:lnTo>
                  <a:pt x="127457" y="254901"/>
                </a:lnTo>
                <a:lnTo>
                  <a:pt x="177070" y="244885"/>
                </a:lnTo>
                <a:lnTo>
                  <a:pt x="217584" y="217571"/>
                </a:lnTo>
                <a:lnTo>
                  <a:pt x="244898" y="177058"/>
                </a:lnTo>
                <a:lnTo>
                  <a:pt x="254914" y="127444"/>
                </a:lnTo>
                <a:lnTo>
                  <a:pt x="244898" y="77838"/>
                </a:lnTo>
                <a:lnTo>
                  <a:pt x="217584" y="37328"/>
                </a:lnTo>
                <a:lnTo>
                  <a:pt x="177070" y="10015"/>
                </a:lnTo>
                <a:lnTo>
                  <a:pt x="127457" y="0"/>
                </a:lnTo>
                <a:close/>
              </a:path>
            </a:pathLst>
          </a:custGeom>
          <a:solidFill>
            <a:srgbClr val="5BFF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153518" y="5488533"/>
            <a:ext cx="255270" cy="255270"/>
          </a:xfrm>
          <a:custGeom>
            <a:avLst/>
            <a:gdLst/>
            <a:ahLst/>
            <a:cxnLst/>
            <a:rect l="l" t="t" r="r" b="b"/>
            <a:pathLst>
              <a:path w="255270" h="255270">
                <a:moveTo>
                  <a:pt x="127444" y="0"/>
                </a:moveTo>
                <a:lnTo>
                  <a:pt x="77838" y="10015"/>
                </a:lnTo>
                <a:lnTo>
                  <a:pt x="37328" y="37330"/>
                </a:lnTo>
                <a:lnTo>
                  <a:pt x="10015" y="77843"/>
                </a:lnTo>
                <a:lnTo>
                  <a:pt x="0" y="127457"/>
                </a:lnTo>
                <a:lnTo>
                  <a:pt x="10015" y="177070"/>
                </a:lnTo>
                <a:lnTo>
                  <a:pt x="37328" y="217584"/>
                </a:lnTo>
                <a:lnTo>
                  <a:pt x="77838" y="244898"/>
                </a:lnTo>
                <a:lnTo>
                  <a:pt x="127444" y="254914"/>
                </a:lnTo>
                <a:lnTo>
                  <a:pt x="177058" y="244898"/>
                </a:lnTo>
                <a:lnTo>
                  <a:pt x="217571" y="217584"/>
                </a:lnTo>
                <a:lnTo>
                  <a:pt x="244885" y="177070"/>
                </a:lnTo>
                <a:lnTo>
                  <a:pt x="254901" y="127457"/>
                </a:lnTo>
                <a:lnTo>
                  <a:pt x="244885" y="77843"/>
                </a:lnTo>
                <a:lnTo>
                  <a:pt x="217571" y="37330"/>
                </a:lnTo>
                <a:lnTo>
                  <a:pt x="177058" y="10015"/>
                </a:lnTo>
                <a:lnTo>
                  <a:pt x="127444" y="0"/>
                </a:lnTo>
                <a:close/>
              </a:path>
            </a:pathLst>
          </a:custGeom>
          <a:solidFill>
            <a:srgbClr val="5BFF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012994" y="4653203"/>
            <a:ext cx="10203815" cy="1173480"/>
          </a:xfrm>
          <a:custGeom>
            <a:avLst/>
            <a:gdLst/>
            <a:ahLst/>
            <a:cxnLst/>
            <a:rect l="l" t="t" r="r" b="b"/>
            <a:pathLst>
              <a:path w="10203815" h="1173479">
                <a:moveTo>
                  <a:pt x="0" y="1172908"/>
                </a:moveTo>
                <a:lnTo>
                  <a:pt x="1267980" y="962787"/>
                </a:lnTo>
                <a:lnTo>
                  <a:pt x="2551176" y="762952"/>
                </a:lnTo>
                <a:lnTo>
                  <a:pt x="3816718" y="658050"/>
                </a:lnTo>
                <a:lnTo>
                  <a:pt x="5092001" y="480453"/>
                </a:lnTo>
                <a:lnTo>
                  <a:pt x="6375209" y="410641"/>
                </a:lnTo>
                <a:lnTo>
                  <a:pt x="7637741" y="530606"/>
                </a:lnTo>
                <a:lnTo>
                  <a:pt x="8941562" y="254914"/>
                </a:lnTo>
                <a:lnTo>
                  <a:pt x="10203522" y="0"/>
                </a:lnTo>
              </a:path>
            </a:pathLst>
          </a:custGeom>
          <a:ln w="25400">
            <a:solidFill>
              <a:srgbClr val="5BF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0192956" y="9523983"/>
            <a:ext cx="207289" cy="207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0036200" y="9627616"/>
            <a:ext cx="521334" cy="0"/>
          </a:xfrm>
          <a:custGeom>
            <a:avLst/>
            <a:gdLst/>
            <a:ahLst/>
            <a:cxnLst/>
            <a:rect l="l" t="t" r="r" b="b"/>
            <a:pathLst>
              <a:path w="521334" h="0">
                <a:moveTo>
                  <a:pt x="520801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5BF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5720638" y="9986553"/>
            <a:ext cx="2766695" cy="3067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850" spc="-55" i="1">
                <a:solidFill>
                  <a:srgbClr val="FFFFFF"/>
                </a:solidFill>
                <a:latin typeface="Arial"/>
                <a:cs typeface="Arial"/>
              </a:rPr>
              <a:t>Fuente: </a:t>
            </a:r>
            <a:r>
              <a:rPr dirty="0" sz="1850" spc="-80" i="1">
                <a:solidFill>
                  <a:srgbClr val="FFFFFF"/>
                </a:solidFill>
                <a:latin typeface="Arial"/>
                <a:cs typeface="Arial"/>
              </a:rPr>
              <a:t>US </a:t>
            </a:r>
            <a:r>
              <a:rPr dirty="0" sz="1850" spc="-45" i="1">
                <a:solidFill>
                  <a:srgbClr val="FFFFFF"/>
                </a:solidFill>
                <a:latin typeface="Arial"/>
                <a:cs typeface="Arial"/>
              </a:rPr>
              <a:t>Census</a:t>
            </a:r>
            <a:r>
              <a:rPr dirty="0" sz="185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 spc="-5" i="1">
                <a:solidFill>
                  <a:srgbClr val="FFFFFF"/>
                </a:solidFill>
                <a:latin typeface="Arial"/>
                <a:cs typeface="Arial"/>
              </a:rPr>
              <a:t>Bureau</a:t>
            </a:r>
            <a:endParaRPr sz="18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233077" y="9443701"/>
            <a:ext cx="3435985" cy="849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507490">
              <a:lnSpc>
                <a:spcPct val="100000"/>
              </a:lnSpc>
              <a:spcBef>
                <a:spcPts val="105"/>
              </a:spcBef>
            </a:pPr>
            <a:r>
              <a:rPr dirty="0" sz="2000" spc="140">
                <a:solidFill>
                  <a:srgbClr val="FFFFFF"/>
                </a:solidFill>
                <a:latin typeface="Arial"/>
                <a:cs typeface="Arial"/>
              </a:rPr>
              <a:t>Millones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60">
                <a:solidFill>
                  <a:srgbClr val="FFFFFF"/>
                </a:solidFill>
                <a:latin typeface="Arial"/>
                <a:cs typeface="Arial"/>
              </a:rPr>
              <a:t>US$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65"/>
              </a:spcBef>
            </a:pPr>
            <a:r>
              <a:rPr dirty="0" sz="1850" i="1">
                <a:solidFill>
                  <a:srgbClr val="FFFFFF"/>
                </a:solidFill>
                <a:latin typeface="Arial"/>
                <a:cs typeface="Arial"/>
              </a:rPr>
              <a:t>Elaboración: </a:t>
            </a:r>
            <a:r>
              <a:rPr dirty="0" sz="1850" spc="10" i="1">
                <a:solidFill>
                  <a:srgbClr val="FFFFFF"/>
                </a:solidFill>
                <a:latin typeface="Arial"/>
                <a:cs typeface="Arial"/>
              </a:rPr>
              <a:t>AmCham</a:t>
            </a:r>
            <a:r>
              <a:rPr dirty="0" sz="1850" spc="-2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 spc="20" i="1">
                <a:solidFill>
                  <a:srgbClr val="FFFFFF"/>
                </a:solidFill>
                <a:latin typeface="Arial"/>
                <a:cs typeface="Arial"/>
              </a:rPr>
              <a:t>Colombia</a:t>
            </a:r>
            <a:endParaRPr sz="185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411914" y="9276168"/>
            <a:ext cx="7464425" cy="1183005"/>
          </a:xfrm>
          <a:custGeom>
            <a:avLst/>
            <a:gdLst/>
            <a:ahLst/>
            <a:cxnLst/>
            <a:rect l="l" t="t" r="r" b="b"/>
            <a:pathLst>
              <a:path w="7464425" h="1183004">
                <a:moveTo>
                  <a:pt x="7464107" y="1182725"/>
                </a:moveTo>
                <a:lnTo>
                  <a:pt x="0" y="1182725"/>
                </a:lnTo>
                <a:lnTo>
                  <a:pt x="0" y="0"/>
                </a:lnTo>
                <a:lnTo>
                  <a:pt x="7464107" y="0"/>
                </a:lnTo>
                <a:lnTo>
                  <a:pt x="7464107" y="118272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2346655" y="756864"/>
            <a:ext cx="13595350" cy="1316990"/>
          </a:xfrm>
          <a:prstGeom prst="rect"/>
        </p:spPr>
        <p:txBody>
          <a:bodyPr wrap="square" lIns="0" tIns="133985" rIns="0" bIns="0" rtlCol="0" vert="horz">
            <a:spAutoFit/>
          </a:bodyPr>
          <a:lstStyle/>
          <a:p>
            <a:pPr marL="3411854" marR="5080" indent="-3399790">
              <a:lnSpc>
                <a:spcPts val="4600"/>
              </a:lnSpc>
              <a:spcBef>
                <a:spcPts val="1055"/>
              </a:spcBef>
            </a:pPr>
            <a:r>
              <a:rPr dirty="0" spc="-210"/>
              <a:t>Exportaciones </a:t>
            </a:r>
            <a:r>
              <a:rPr dirty="0" spc="-160"/>
              <a:t>de </a:t>
            </a:r>
            <a:r>
              <a:rPr dirty="0" spc="-220"/>
              <a:t>China </a:t>
            </a:r>
            <a:r>
              <a:rPr dirty="0" spc="-235"/>
              <a:t>hacia </a:t>
            </a:r>
            <a:r>
              <a:rPr dirty="0" spc="-210"/>
              <a:t>Estados</a:t>
            </a:r>
            <a:r>
              <a:rPr dirty="0" spc="-955"/>
              <a:t> </a:t>
            </a:r>
            <a:r>
              <a:rPr dirty="0" spc="-240"/>
              <a:t>Unidos  </a:t>
            </a:r>
            <a:r>
              <a:rPr dirty="0" spc="-315">
                <a:solidFill>
                  <a:srgbClr val="00E1FF"/>
                </a:solidFill>
              </a:rPr>
              <a:t>han </a:t>
            </a:r>
            <a:r>
              <a:rPr dirty="0" spc="-215">
                <a:solidFill>
                  <a:srgbClr val="00E1FF"/>
                </a:solidFill>
              </a:rPr>
              <a:t>venido </a:t>
            </a:r>
            <a:r>
              <a:rPr dirty="0" spc="-254">
                <a:solidFill>
                  <a:srgbClr val="00E1FF"/>
                </a:solidFill>
              </a:rPr>
              <a:t>en</a:t>
            </a:r>
            <a:r>
              <a:rPr dirty="0" spc="-530">
                <a:solidFill>
                  <a:srgbClr val="00E1FF"/>
                </a:solidFill>
              </a:rPr>
              <a:t> </a:t>
            </a:r>
            <a:r>
              <a:rPr dirty="0" spc="-229">
                <a:solidFill>
                  <a:srgbClr val="00E1FF"/>
                </a:solidFill>
              </a:rPr>
              <a:t>ascenso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64692" y="0"/>
            <a:ext cx="5123307" cy="4288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132813" y="0"/>
            <a:ext cx="6456692" cy="42881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00908" y="0"/>
            <a:ext cx="6467932" cy="43219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4536960" cy="4321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84365" y="0"/>
            <a:ext cx="1449070" cy="4349750"/>
          </a:xfrm>
          <a:custGeom>
            <a:avLst/>
            <a:gdLst/>
            <a:ahLst/>
            <a:cxnLst/>
            <a:rect l="l" t="t" r="r" b="b"/>
            <a:pathLst>
              <a:path w="1449070" h="4349750">
                <a:moveTo>
                  <a:pt x="1448979" y="0"/>
                </a:moveTo>
                <a:lnTo>
                  <a:pt x="0" y="4349407"/>
                </a:lnTo>
              </a:path>
            </a:pathLst>
          </a:custGeom>
          <a:ln w="63500">
            <a:solidFill>
              <a:srgbClr val="31278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142940" y="0"/>
            <a:ext cx="1449070" cy="4349750"/>
          </a:xfrm>
          <a:custGeom>
            <a:avLst/>
            <a:gdLst/>
            <a:ahLst/>
            <a:cxnLst/>
            <a:rect l="l" t="t" r="r" b="b"/>
            <a:pathLst>
              <a:path w="1449070" h="4349750">
                <a:moveTo>
                  <a:pt x="1448979" y="0"/>
                </a:moveTo>
                <a:lnTo>
                  <a:pt x="0" y="4349407"/>
                </a:lnTo>
              </a:path>
            </a:pathLst>
          </a:custGeom>
          <a:ln w="63500">
            <a:solidFill>
              <a:srgbClr val="E600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122368" y="0"/>
            <a:ext cx="1449070" cy="4349750"/>
          </a:xfrm>
          <a:custGeom>
            <a:avLst/>
            <a:gdLst/>
            <a:ahLst/>
            <a:cxnLst/>
            <a:rect l="l" t="t" r="r" b="b"/>
            <a:pathLst>
              <a:path w="1449069" h="4349750">
                <a:moveTo>
                  <a:pt x="1448979" y="0"/>
                </a:moveTo>
                <a:lnTo>
                  <a:pt x="0" y="4349407"/>
                </a:lnTo>
              </a:path>
            </a:pathLst>
          </a:custGeom>
          <a:ln w="63500">
            <a:solidFill>
              <a:srgbClr val="F07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0"/>
            <a:ext cx="18288000" cy="4281170"/>
          </a:xfrm>
          <a:custGeom>
            <a:avLst/>
            <a:gdLst/>
            <a:ahLst/>
            <a:cxnLst/>
            <a:rect l="l" t="t" r="r" b="b"/>
            <a:pathLst>
              <a:path w="18288000" h="4281170">
                <a:moveTo>
                  <a:pt x="18288000" y="4281170"/>
                </a:moveTo>
                <a:lnTo>
                  <a:pt x="18288000" y="0"/>
                </a:lnTo>
                <a:lnTo>
                  <a:pt x="0" y="0"/>
                </a:lnTo>
                <a:lnTo>
                  <a:pt x="0" y="4281170"/>
                </a:lnTo>
                <a:lnTo>
                  <a:pt x="18288000" y="4281170"/>
                </a:lnTo>
                <a:close/>
              </a:path>
            </a:pathLst>
          </a:custGeom>
          <a:solidFill>
            <a:srgbClr val="000000">
              <a:alpha val="2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2549677"/>
            <a:ext cx="18288000" cy="17405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911817" y="5594312"/>
            <a:ext cx="1181100" cy="393700"/>
          </a:xfrm>
          <a:custGeom>
            <a:avLst/>
            <a:gdLst/>
            <a:ahLst/>
            <a:cxnLst/>
            <a:rect l="l" t="t" r="r" b="b"/>
            <a:pathLst>
              <a:path w="1181100" h="393700">
                <a:moveTo>
                  <a:pt x="1180731" y="393382"/>
                </a:moveTo>
                <a:lnTo>
                  <a:pt x="0" y="393382"/>
                </a:lnTo>
                <a:lnTo>
                  <a:pt x="0" y="0"/>
                </a:lnTo>
                <a:lnTo>
                  <a:pt x="1180731" y="0"/>
                </a:lnTo>
                <a:lnTo>
                  <a:pt x="1180731" y="393382"/>
                </a:lnTo>
                <a:close/>
              </a:path>
            </a:pathLst>
          </a:custGeom>
          <a:solidFill>
            <a:srgbClr val="1DA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710903" y="6612978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 h="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768015" y="6612978"/>
            <a:ext cx="12771120" cy="0"/>
          </a:xfrm>
          <a:custGeom>
            <a:avLst/>
            <a:gdLst/>
            <a:ahLst/>
            <a:cxnLst/>
            <a:rect l="l" t="t" r="r" b="b"/>
            <a:pathLst>
              <a:path w="12771119" h="0">
                <a:moveTo>
                  <a:pt x="0" y="0"/>
                </a:moveTo>
                <a:lnTo>
                  <a:pt x="12770993" y="0"/>
                </a:lnTo>
              </a:path>
            </a:pathLst>
          </a:custGeom>
          <a:ln w="127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5558008" y="6612978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 h="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710903" y="6187097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 h="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768015" y="6187097"/>
            <a:ext cx="12771120" cy="0"/>
          </a:xfrm>
          <a:custGeom>
            <a:avLst/>
            <a:gdLst/>
            <a:ahLst/>
            <a:cxnLst/>
            <a:rect l="l" t="t" r="r" b="b"/>
            <a:pathLst>
              <a:path w="12771119" h="0">
                <a:moveTo>
                  <a:pt x="0" y="0"/>
                </a:moveTo>
                <a:lnTo>
                  <a:pt x="12770993" y="0"/>
                </a:lnTo>
              </a:path>
            </a:pathLst>
          </a:custGeom>
          <a:ln w="127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5558008" y="6187097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 h="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710903" y="7038861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 h="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768015" y="7038861"/>
            <a:ext cx="12771120" cy="0"/>
          </a:xfrm>
          <a:custGeom>
            <a:avLst/>
            <a:gdLst/>
            <a:ahLst/>
            <a:cxnLst/>
            <a:rect l="l" t="t" r="r" b="b"/>
            <a:pathLst>
              <a:path w="12771119" h="0">
                <a:moveTo>
                  <a:pt x="0" y="0"/>
                </a:moveTo>
                <a:lnTo>
                  <a:pt x="12770993" y="0"/>
                </a:lnTo>
              </a:path>
            </a:pathLst>
          </a:custGeom>
          <a:ln w="127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5558008" y="7038861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 h="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710903" y="7464742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 h="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768015" y="7464742"/>
            <a:ext cx="12771120" cy="0"/>
          </a:xfrm>
          <a:custGeom>
            <a:avLst/>
            <a:gdLst/>
            <a:ahLst/>
            <a:cxnLst/>
            <a:rect l="l" t="t" r="r" b="b"/>
            <a:pathLst>
              <a:path w="12771119" h="0">
                <a:moveTo>
                  <a:pt x="0" y="0"/>
                </a:moveTo>
                <a:lnTo>
                  <a:pt x="12770993" y="0"/>
                </a:lnTo>
              </a:path>
            </a:pathLst>
          </a:custGeom>
          <a:ln w="127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5558008" y="7464742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 h="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10903" y="7890636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 h="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768015" y="7890636"/>
            <a:ext cx="12771120" cy="0"/>
          </a:xfrm>
          <a:custGeom>
            <a:avLst/>
            <a:gdLst/>
            <a:ahLst/>
            <a:cxnLst/>
            <a:rect l="l" t="t" r="r" b="b"/>
            <a:pathLst>
              <a:path w="12771119" h="0">
                <a:moveTo>
                  <a:pt x="0" y="0"/>
                </a:moveTo>
                <a:lnTo>
                  <a:pt x="12770993" y="0"/>
                </a:lnTo>
              </a:path>
            </a:pathLst>
          </a:custGeom>
          <a:ln w="127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5558008" y="7890636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 h="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710903" y="8327211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 h="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768015" y="8327211"/>
            <a:ext cx="12771120" cy="0"/>
          </a:xfrm>
          <a:custGeom>
            <a:avLst/>
            <a:gdLst/>
            <a:ahLst/>
            <a:cxnLst/>
            <a:rect l="l" t="t" r="r" b="b"/>
            <a:pathLst>
              <a:path w="12771119" h="0">
                <a:moveTo>
                  <a:pt x="0" y="0"/>
                </a:moveTo>
                <a:lnTo>
                  <a:pt x="12770993" y="0"/>
                </a:lnTo>
              </a:path>
            </a:pathLst>
          </a:custGeom>
          <a:ln w="127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5558008" y="8327211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 h="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710903" y="8753093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 h="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768015" y="8753093"/>
            <a:ext cx="12771120" cy="0"/>
          </a:xfrm>
          <a:custGeom>
            <a:avLst/>
            <a:gdLst/>
            <a:ahLst/>
            <a:cxnLst/>
            <a:rect l="l" t="t" r="r" b="b"/>
            <a:pathLst>
              <a:path w="12771119" h="0">
                <a:moveTo>
                  <a:pt x="0" y="0"/>
                </a:moveTo>
                <a:lnTo>
                  <a:pt x="12770993" y="0"/>
                </a:lnTo>
              </a:path>
            </a:pathLst>
          </a:custGeom>
          <a:ln w="127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5558008" y="8753093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 h="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710903" y="9178976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 h="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768015" y="9178976"/>
            <a:ext cx="12771120" cy="0"/>
          </a:xfrm>
          <a:custGeom>
            <a:avLst/>
            <a:gdLst/>
            <a:ahLst/>
            <a:cxnLst/>
            <a:rect l="l" t="t" r="r" b="b"/>
            <a:pathLst>
              <a:path w="12771119" h="0">
                <a:moveTo>
                  <a:pt x="0" y="0"/>
                </a:moveTo>
                <a:lnTo>
                  <a:pt x="12770993" y="0"/>
                </a:lnTo>
              </a:path>
            </a:pathLst>
          </a:custGeom>
          <a:ln w="127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5558008" y="9178976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 h="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710903" y="9604857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 h="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768015" y="9604857"/>
            <a:ext cx="12771120" cy="0"/>
          </a:xfrm>
          <a:custGeom>
            <a:avLst/>
            <a:gdLst/>
            <a:ahLst/>
            <a:cxnLst/>
            <a:rect l="l" t="t" r="r" b="b"/>
            <a:pathLst>
              <a:path w="12771119" h="0">
                <a:moveTo>
                  <a:pt x="0" y="0"/>
                </a:moveTo>
                <a:lnTo>
                  <a:pt x="12770993" y="0"/>
                </a:lnTo>
              </a:path>
            </a:pathLst>
          </a:custGeom>
          <a:ln w="127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5558008" y="9604857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 h="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710903" y="10030739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 h="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768015" y="10030739"/>
            <a:ext cx="12771120" cy="0"/>
          </a:xfrm>
          <a:custGeom>
            <a:avLst/>
            <a:gdLst/>
            <a:ahLst/>
            <a:cxnLst/>
            <a:rect l="l" t="t" r="r" b="b"/>
            <a:pathLst>
              <a:path w="12771119" h="0">
                <a:moveTo>
                  <a:pt x="0" y="0"/>
                </a:moveTo>
                <a:lnTo>
                  <a:pt x="12770993" y="0"/>
                </a:lnTo>
              </a:path>
            </a:pathLst>
          </a:custGeom>
          <a:ln w="127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5558008" y="10030739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 h="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391725" y="5987694"/>
            <a:ext cx="220979" cy="81915"/>
          </a:xfrm>
          <a:custGeom>
            <a:avLst/>
            <a:gdLst/>
            <a:ahLst/>
            <a:cxnLst/>
            <a:rect l="l" t="t" r="r" b="b"/>
            <a:pathLst>
              <a:path w="220979" h="81914">
                <a:moveTo>
                  <a:pt x="220903" y="0"/>
                </a:moveTo>
                <a:lnTo>
                  <a:pt x="0" y="0"/>
                </a:lnTo>
                <a:lnTo>
                  <a:pt x="110451" y="81800"/>
                </a:lnTo>
                <a:lnTo>
                  <a:pt x="220903" y="0"/>
                </a:lnTo>
                <a:close/>
              </a:path>
            </a:pathLst>
          </a:custGeom>
          <a:solidFill>
            <a:srgbClr val="1DA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0938827" y="5987694"/>
            <a:ext cx="220979" cy="81915"/>
          </a:xfrm>
          <a:custGeom>
            <a:avLst/>
            <a:gdLst/>
            <a:ahLst/>
            <a:cxnLst/>
            <a:rect l="l" t="t" r="r" b="b"/>
            <a:pathLst>
              <a:path w="220979" h="81914">
                <a:moveTo>
                  <a:pt x="220903" y="0"/>
                </a:moveTo>
                <a:lnTo>
                  <a:pt x="0" y="0"/>
                </a:lnTo>
                <a:lnTo>
                  <a:pt x="110451" y="81800"/>
                </a:lnTo>
                <a:lnTo>
                  <a:pt x="220903" y="0"/>
                </a:lnTo>
                <a:close/>
              </a:path>
            </a:pathLst>
          </a:custGeom>
          <a:solidFill>
            <a:srgbClr val="6C7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2306134" y="5987694"/>
            <a:ext cx="220979" cy="81915"/>
          </a:xfrm>
          <a:custGeom>
            <a:avLst/>
            <a:gdLst/>
            <a:ahLst/>
            <a:cxnLst/>
            <a:rect l="l" t="t" r="r" b="b"/>
            <a:pathLst>
              <a:path w="220979" h="81914">
                <a:moveTo>
                  <a:pt x="220903" y="0"/>
                </a:moveTo>
                <a:lnTo>
                  <a:pt x="0" y="0"/>
                </a:lnTo>
                <a:lnTo>
                  <a:pt x="110451" y="81800"/>
                </a:lnTo>
                <a:lnTo>
                  <a:pt x="220903" y="0"/>
                </a:lnTo>
                <a:close/>
              </a:path>
            </a:pathLst>
          </a:custGeom>
          <a:solidFill>
            <a:srgbClr val="6C7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3594498" y="5987694"/>
            <a:ext cx="220979" cy="81915"/>
          </a:xfrm>
          <a:custGeom>
            <a:avLst/>
            <a:gdLst/>
            <a:ahLst/>
            <a:cxnLst/>
            <a:rect l="l" t="t" r="r" b="b"/>
            <a:pathLst>
              <a:path w="220980" h="81914">
                <a:moveTo>
                  <a:pt x="220903" y="0"/>
                </a:moveTo>
                <a:lnTo>
                  <a:pt x="0" y="0"/>
                </a:lnTo>
                <a:lnTo>
                  <a:pt x="110451" y="81800"/>
                </a:lnTo>
                <a:lnTo>
                  <a:pt x="220903" y="0"/>
                </a:lnTo>
                <a:close/>
              </a:path>
            </a:pathLst>
          </a:custGeom>
          <a:solidFill>
            <a:srgbClr val="6C7B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46" name="object 46"/>
          <p:cNvGraphicFramePr>
            <a:graphicFrameLocks noGrp="1"/>
          </p:cNvGraphicFramePr>
          <p:nvPr/>
        </p:nvGraphicFramePr>
        <p:xfrm>
          <a:off x="2911817" y="5581802"/>
          <a:ext cx="12589510" cy="4834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75245"/>
                <a:gridCol w="925195"/>
                <a:gridCol w="443229"/>
                <a:gridCol w="926465"/>
                <a:gridCol w="363220"/>
                <a:gridCol w="929640"/>
                <a:gridCol w="405129"/>
                <a:gridCol w="923925"/>
              </a:tblGrid>
              <a:tr h="405765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dirty="0" sz="2000" spc="10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SECTOR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590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75"/>
                        </a:lnSpc>
                      </a:pPr>
                      <a:r>
                        <a:rPr dirty="0" sz="2550" spc="-355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2015</a:t>
                      </a:r>
                      <a:endParaRPr sz="255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6C7B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75"/>
                        </a:lnSpc>
                      </a:pPr>
                      <a:r>
                        <a:rPr dirty="0" sz="2550" spc="-335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2016</a:t>
                      </a:r>
                      <a:endParaRPr sz="255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6C7B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ts val="2975"/>
                        </a:lnSpc>
                      </a:pPr>
                      <a:r>
                        <a:rPr dirty="0" sz="2550" spc="-365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2017</a:t>
                      </a:r>
                      <a:endParaRPr sz="255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6C7B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75"/>
                        </a:lnSpc>
                      </a:pPr>
                      <a:r>
                        <a:rPr dirty="0" sz="2550" spc="-325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2018</a:t>
                      </a:r>
                      <a:endParaRPr sz="255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6C7BFF"/>
                    </a:solidFill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425450"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2000" spc="65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Maquinaria</a:t>
                      </a:r>
                      <a:r>
                        <a:rPr dirty="0" sz="2000" spc="-90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eléctrica,</a:t>
                      </a:r>
                      <a:r>
                        <a:rPr dirty="0" sz="2000" spc="-90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105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equipos</a:t>
                      </a:r>
                      <a:r>
                        <a:rPr dirty="0" sz="2000" spc="-90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135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dirty="0" sz="2000" spc="-90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105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sonido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482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2000">
                          <a:solidFill>
                            <a:srgbClr val="1D1D1B"/>
                          </a:solidFill>
                          <a:latin typeface="Verdana"/>
                          <a:cs typeface="Verdana"/>
                        </a:rPr>
                        <a:t>1</a:t>
                      </a:r>
                      <a:r>
                        <a:rPr dirty="0" sz="2000" spc="-15">
                          <a:solidFill>
                            <a:srgbClr val="1D1D1B"/>
                          </a:solidFill>
                          <a:latin typeface="Verdana"/>
                          <a:cs typeface="Verdana"/>
                        </a:rPr>
                        <a:t>3</a:t>
                      </a:r>
                      <a:r>
                        <a:rPr dirty="0" sz="2000">
                          <a:solidFill>
                            <a:srgbClr val="1D1D1B"/>
                          </a:solidFill>
                          <a:latin typeface="Verdana"/>
                          <a:cs typeface="Verdana"/>
                        </a:rPr>
                        <a:t>3</a:t>
                      </a:r>
                      <a:r>
                        <a:rPr dirty="0" sz="2000" spc="-25">
                          <a:solidFill>
                            <a:srgbClr val="1D1D1B"/>
                          </a:solidFill>
                          <a:latin typeface="Verdana"/>
                          <a:cs typeface="Verdana"/>
                        </a:rPr>
                        <a:t>.</a:t>
                      </a:r>
                      <a:r>
                        <a:rPr dirty="0" sz="2000">
                          <a:solidFill>
                            <a:srgbClr val="1D1D1B"/>
                          </a:solidFill>
                          <a:latin typeface="Verdana"/>
                          <a:cs typeface="Verdana"/>
                        </a:rPr>
                        <a:t>086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B="0" marT="482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2000">
                          <a:solidFill>
                            <a:srgbClr val="1D1D1B"/>
                          </a:solidFill>
                          <a:latin typeface="Verdana"/>
                          <a:cs typeface="Verdana"/>
                        </a:rPr>
                        <a:t>12</a:t>
                      </a:r>
                      <a:r>
                        <a:rPr dirty="0" sz="2000" spc="20">
                          <a:solidFill>
                            <a:srgbClr val="1D1D1B"/>
                          </a:solidFill>
                          <a:latin typeface="Verdana"/>
                          <a:cs typeface="Verdana"/>
                        </a:rPr>
                        <a:t>8</a:t>
                      </a:r>
                      <a:r>
                        <a:rPr dirty="0" sz="2000">
                          <a:solidFill>
                            <a:srgbClr val="1D1D1B"/>
                          </a:solidFill>
                          <a:latin typeface="Verdana"/>
                          <a:cs typeface="Verdana"/>
                        </a:rPr>
                        <a:t>.966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B="0" marT="482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2000">
                          <a:solidFill>
                            <a:srgbClr val="1D1D1B"/>
                          </a:solidFill>
                          <a:latin typeface="Verdana"/>
                          <a:cs typeface="Verdana"/>
                        </a:rPr>
                        <a:t>14</a:t>
                      </a:r>
                      <a:r>
                        <a:rPr dirty="0" sz="2000" spc="20">
                          <a:solidFill>
                            <a:srgbClr val="1D1D1B"/>
                          </a:solidFill>
                          <a:latin typeface="Verdana"/>
                          <a:cs typeface="Verdana"/>
                        </a:rPr>
                        <a:t>6</a:t>
                      </a:r>
                      <a:r>
                        <a:rPr dirty="0" sz="2000">
                          <a:solidFill>
                            <a:srgbClr val="1D1D1B"/>
                          </a:solidFill>
                          <a:latin typeface="Verdana"/>
                          <a:cs typeface="Verdana"/>
                        </a:rPr>
                        <a:t>.</a:t>
                      </a:r>
                      <a:r>
                        <a:rPr dirty="0" sz="2000" spc="-20">
                          <a:solidFill>
                            <a:srgbClr val="1D1D1B"/>
                          </a:solidFill>
                          <a:latin typeface="Verdana"/>
                          <a:cs typeface="Verdana"/>
                        </a:rPr>
                        <a:t>9</a:t>
                      </a:r>
                      <a:r>
                        <a:rPr dirty="0" sz="2000" spc="-40">
                          <a:solidFill>
                            <a:srgbClr val="1D1D1B"/>
                          </a:solidFill>
                          <a:latin typeface="Verdana"/>
                          <a:cs typeface="Verdana"/>
                        </a:rPr>
                        <a:t>7</a:t>
                      </a:r>
                      <a:r>
                        <a:rPr dirty="0" sz="2000">
                          <a:solidFill>
                            <a:srgbClr val="1D1D1B"/>
                          </a:solidFill>
                          <a:latin typeface="Verdana"/>
                          <a:cs typeface="Verdana"/>
                        </a:rPr>
                        <a:t>8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B="0" marT="482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2000" spc="-240">
                          <a:solidFill>
                            <a:srgbClr val="1D1D1B"/>
                          </a:solidFill>
                          <a:latin typeface="Verdana"/>
                          <a:cs typeface="Verdana"/>
                        </a:rPr>
                        <a:t>151.978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B="0" marT="59690"/>
                </a:tc>
              </a:tr>
              <a:tr h="425450"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2000" spc="65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Maquinaria </a:t>
                      </a:r>
                      <a:r>
                        <a:rPr dirty="0" sz="2000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industrial, </a:t>
                      </a:r>
                      <a:r>
                        <a:rPr dirty="0" sz="2000" spc="55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incluido</a:t>
                      </a:r>
                      <a:r>
                        <a:rPr dirty="0" sz="2000" spc="-335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105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computadores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501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2000">
                          <a:solidFill>
                            <a:srgbClr val="1D1D1B"/>
                          </a:solidFill>
                          <a:latin typeface="Verdana"/>
                          <a:cs typeface="Verdana"/>
                        </a:rPr>
                        <a:t>10</a:t>
                      </a:r>
                      <a:r>
                        <a:rPr dirty="0" sz="2000" spc="40">
                          <a:solidFill>
                            <a:srgbClr val="1D1D1B"/>
                          </a:solidFill>
                          <a:latin typeface="Verdana"/>
                          <a:cs typeface="Verdana"/>
                        </a:rPr>
                        <a:t>4</a:t>
                      </a:r>
                      <a:r>
                        <a:rPr dirty="0" sz="2000" spc="-25">
                          <a:solidFill>
                            <a:srgbClr val="1D1D1B"/>
                          </a:solidFill>
                          <a:latin typeface="Verdana"/>
                          <a:cs typeface="Verdana"/>
                        </a:rPr>
                        <a:t>.</a:t>
                      </a:r>
                      <a:r>
                        <a:rPr dirty="0" sz="2000">
                          <a:solidFill>
                            <a:srgbClr val="1D1D1B"/>
                          </a:solidFill>
                          <a:latin typeface="Verdana"/>
                          <a:cs typeface="Verdana"/>
                        </a:rPr>
                        <a:t>158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B="0" marT="501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2000" spc="-195">
                          <a:solidFill>
                            <a:srgbClr val="1D1D1B"/>
                          </a:solidFill>
                          <a:latin typeface="Verdana"/>
                          <a:cs typeface="Verdana"/>
                        </a:rPr>
                        <a:t>97.417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B="0" marT="501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2000">
                          <a:solidFill>
                            <a:srgbClr val="1D1D1B"/>
                          </a:solidFill>
                          <a:latin typeface="Verdana"/>
                          <a:cs typeface="Verdana"/>
                        </a:rPr>
                        <a:t>10</a:t>
                      </a:r>
                      <a:r>
                        <a:rPr dirty="0" sz="2000" spc="-25">
                          <a:solidFill>
                            <a:srgbClr val="1D1D1B"/>
                          </a:solidFill>
                          <a:latin typeface="Verdana"/>
                          <a:cs typeface="Verdana"/>
                        </a:rPr>
                        <a:t>9</a:t>
                      </a:r>
                      <a:r>
                        <a:rPr dirty="0" sz="2000" spc="-30">
                          <a:solidFill>
                            <a:srgbClr val="1D1D1B"/>
                          </a:solidFill>
                          <a:latin typeface="Verdana"/>
                          <a:cs typeface="Verdana"/>
                        </a:rPr>
                        <a:t>.</a:t>
                      </a:r>
                      <a:r>
                        <a:rPr dirty="0" sz="2000" spc="-35">
                          <a:solidFill>
                            <a:srgbClr val="1D1D1B"/>
                          </a:solidFill>
                          <a:latin typeface="Verdana"/>
                          <a:cs typeface="Verdana"/>
                        </a:rPr>
                        <a:t>4</a:t>
                      </a:r>
                      <a:r>
                        <a:rPr dirty="0" sz="2000">
                          <a:solidFill>
                            <a:srgbClr val="1D1D1B"/>
                          </a:solidFill>
                          <a:latin typeface="Verdana"/>
                          <a:cs typeface="Verdana"/>
                        </a:rPr>
                        <a:t>38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B="0" marT="501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2000" spc="-295">
                          <a:solidFill>
                            <a:srgbClr val="1D1D1B"/>
                          </a:solidFill>
                          <a:latin typeface="Verdana"/>
                          <a:cs typeface="Verdana"/>
                        </a:rPr>
                        <a:t>116.431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B="0" marT="61594"/>
                </a:tc>
              </a:tr>
              <a:tr h="425450"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2000" spc="90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Muebles,</a:t>
                      </a:r>
                      <a:r>
                        <a:rPr dirty="0" sz="2000" spc="-95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45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artículos</a:t>
                      </a:r>
                      <a:r>
                        <a:rPr dirty="0" sz="2000" spc="-90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135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dirty="0" sz="2000" spc="-90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120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cama</a:t>
                      </a:r>
                      <a:r>
                        <a:rPr dirty="0" sz="2000" spc="-145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114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r>
                        <a:rPr dirty="0" sz="2000" spc="-145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55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similares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2000" spc="-270">
                          <a:solidFill>
                            <a:srgbClr val="1D1D1B"/>
                          </a:solidFill>
                          <a:latin typeface="Verdana"/>
                          <a:cs typeface="Verdana"/>
                        </a:rPr>
                        <a:t>28.115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2000" spc="-85">
                          <a:solidFill>
                            <a:srgbClr val="1D1D1B"/>
                          </a:solidFill>
                          <a:latin typeface="Verdana"/>
                          <a:cs typeface="Verdana"/>
                        </a:rPr>
                        <a:t>29.070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2000" spc="-265">
                          <a:solidFill>
                            <a:srgbClr val="1D1D1B"/>
                          </a:solidFill>
                          <a:latin typeface="Verdana"/>
                          <a:cs typeface="Verdana"/>
                        </a:rPr>
                        <a:t>31.916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2000" spc="-125">
                          <a:solidFill>
                            <a:srgbClr val="1D1D1B"/>
                          </a:solidFill>
                          <a:latin typeface="Verdana"/>
                          <a:cs typeface="Verdana"/>
                        </a:rPr>
                        <a:t>34.810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B="0" marT="62865"/>
                </a:tc>
              </a:tr>
              <a:tr h="425450"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2000" spc="55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Juguetes,</a:t>
                      </a:r>
                      <a:r>
                        <a:rPr dirty="0" sz="2000" spc="-95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95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juegos</a:t>
                      </a:r>
                      <a:r>
                        <a:rPr dirty="0" sz="2000" spc="-145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114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r>
                        <a:rPr dirty="0" sz="2000" spc="-145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70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equipamiento</a:t>
                      </a:r>
                      <a:r>
                        <a:rPr dirty="0" sz="2000" spc="-90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60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deportivo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533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2000" spc="-260">
                          <a:solidFill>
                            <a:srgbClr val="1D1D1B"/>
                          </a:solidFill>
                          <a:latin typeface="Verdana"/>
                          <a:cs typeface="Verdana"/>
                        </a:rPr>
                        <a:t>24.511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B="0" marT="533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2000" spc="-130">
                          <a:solidFill>
                            <a:srgbClr val="1D1D1B"/>
                          </a:solidFill>
                          <a:latin typeface="Verdana"/>
                          <a:cs typeface="Verdana"/>
                        </a:rPr>
                        <a:t>23.782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B="0" marT="533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54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2000" spc="-90">
                          <a:solidFill>
                            <a:srgbClr val="1D1D1B"/>
                          </a:solidFill>
                          <a:latin typeface="Verdana"/>
                          <a:cs typeface="Verdana"/>
                        </a:rPr>
                        <a:t>25.498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B="0" marT="533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2000" spc="-105">
                          <a:solidFill>
                            <a:srgbClr val="1D1D1B"/>
                          </a:solidFill>
                          <a:latin typeface="Verdana"/>
                          <a:cs typeface="Verdana"/>
                        </a:rPr>
                        <a:t>26.685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B="0" marT="64769"/>
                </a:tc>
              </a:tr>
              <a:tr h="436245"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2000" spc="60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Plástico</a:t>
                      </a:r>
                      <a:r>
                        <a:rPr dirty="0" sz="2000" spc="-150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114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r>
                        <a:rPr dirty="0" sz="2000" spc="-145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170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sus</a:t>
                      </a:r>
                      <a:r>
                        <a:rPr dirty="0" sz="2000" spc="-90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75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manufacturas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552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2000" spc="-130">
                          <a:solidFill>
                            <a:srgbClr val="1D1D1B"/>
                          </a:solidFill>
                          <a:latin typeface="Verdana"/>
                          <a:cs typeface="Verdana"/>
                        </a:rPr>
                        <a:t>14.434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B="0" marT="552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2000" spc="-155">
                          <a:solidFill>
                            <a:srgbClr val="1D1D1B"/>
                          </a:solidFill>
                          <a:latin typeface="Verdana"/>
                          <a:cs typeface="Verdana"/>
                        </a:rPr>
                        <a:t>14.534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B="0" marT="552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2000" spc="-145">
                          <a:solidFill>
                            <a:srgbClr val="1D1D1B"/>
                          </a:solidFill>
                          <a:latin typeface="Verdana"/>
                          <a:cs typeface="Verdana"/>
                        </a:rPr>
                        <a:t>16.308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B="0" marT="552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dirty="0" sz="2000" spc="-240">
                          <a:solidFill>
                            <a:srgbClr val="1D1D1B"/>
                          </a:solidFill>
                          <a:latin typeface="Verdana"/>
                          <a:cs typeface="Verdana"/>
                        </a:rPr>
                        <a:t>19.188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B="0" marT="66675"/>
                </a:tc>
              </a:tr>
              <a:tr h="425450"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2000" spc="45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Vehículos,</a:t>
                      </a:r>
                      <a:r>
                        <a:rPr dirty="0" sz="2000" spc="-95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65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excepto</a:t>
                      </a:r>
                      <a:r>
                        <a:rPr dirty="0" sz="2000" spc="-90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30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ferrocarriles</a:t>
                      </a:r>
                      <a:r>
                        <a:rPr dirty="0" sz="2000" spc="-90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140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dirty="0" sz="2000" spc="-95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35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tranvías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463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2000" spc="-190">
                          <a:solidFill>
                            <a:srgbClr val="1D1D1B"/>
                          </a:solidFill>
                          <a:latin typeface="Verdana"/>
                          <a:cs typeface="Verdana"/>
                        </a:rPr>
                        <a:t>13.027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B="0" marT="463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2000" spc="-210">
                          <a:solidFill>
                            <a:srgbClr val="1D1D1B"/>
                          </a:solidFill>
                          <a:latin typeface="Verdana"/>
                          <a:cs typeface="Verdana"/>
                        </a:rPr>
                        <a:t>13.565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B="0" marT="463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5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2000" spc="-170">
                          <a:solidFill>
                            <a:srgbClr val="1D1D1B"/>
                          </a:solidFill>
                          <a:latin typeface="Verdana"/>
                          <a:cs typeface="Verdana"/>
                        </a:rPr>
                        <a:t>14.627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B="0" marT="463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2000" spc="-210">
                          <a:solidFill>
                            <a:srgbClr val="1D1D1B"/>
                          </a:solidFill>
                          <a:latin typeface="Verdana"/>
                          <a:cs typeface="Verdana"/>
                        </a:rPr>
                        <a:t>17.324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B="0" marT="57150"/>
                </a:tc>
              </a:tr>
              <a:tr h="425450"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2000" spc="60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Artículos</a:t>
                      </a:r>
                      <a:r>
                        <a:rPr dirty="0" sz="2000" spc="-140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114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r>
                        <a:rPr dirty="0" sz="2000" spc="-140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90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accesorios</a:t>
                      </a:r>
                      <a:r>
                        <a:rPr dirty="0" sz="2000" spc="-85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135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dirty="0" sz="2000" spc="-85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20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indumentaria,</a:t>
                      </a:r>
                      <a:r>
                        <a:rPr dirty="0" sz="2000" spc="-85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135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dirty="0" sz="2000" spc="-85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80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punto</a:t>
                      </a:r>
                      <a:r>
                        <a:rPr dirty="0" sz="2000" spc="-85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140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dirty="0" sz="2000" spc="-85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75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ganchillo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2000" spc="-260">
                          <a:solidFill>
                            <a:srgbClr val="1D1D1B"/>
                          </a:solidFill>
                          <a:latin typeface="Verdana"/>
                          <a:cs typeface="Verdana"/>
                        </a:rPr>
                        <a:t>16.291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B="0" marT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2000" spc="-170">
                          <a:solidFill>
                            <a:srgbClr val="1D1D1B"/>
                          </a:solidFill>
                          <a:latin typeface="Verdana"/>
                          <a:cs typeface="Verdana"/>
                        </a:rPr>
                        <a:t>14.562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B="0" marT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2000" spc="-150">
                          <a:solidFill>
                            <a:srgbClr val="1D1D1B"/>
                          </a:solidFill>
                          <a:latin typeface="Verdana"/>
                          <a:cs typeface="Verdana"/>
                        </a:rPr>
                        <a:t>14.299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B="0" marT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dirty="0" sz="2000" spc="-150">
                          <a:solidFill>
                            <a:srgbClr val="1D1D1B"/>
                          </a:solidFill>
                          <a:latin typeface="Verdana"/>
                          <a:cs typeface="Verdana"/>
                        </a:rPr>
                        <a:t>14.770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B="0" marT="59055"/>
                </a:tc>
              </a:tr>
              <a:tr h="425450"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2000" spc="45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Calzado,</a:t>
                      </a:r>
                      <a:r>
                        <a:rPr dirty="0" sz="2000" spc="-95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75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polainas</a:t>
                      </a:r>
                      <a:r>
                        <a:rPr dirty="0" sz="2000" spc="-145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114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r>
                        <a:rPr dirty="0" sz="2000" spc="-145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170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sus</a:t>
                      </a:r>
                      <a:r>
                        <a:rPr dirty="0" sz="2000" spc="-90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65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partes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495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2000" spc="-215">
                          <a:solidFill>
                            <a:srgbClr val="1D1D1B"/>
                          </a:solidFill>
                          <a:latin typeface="Verdana"/>
                          <a:cs typeface="Verdana"/>
                        </a:rPr>
                        <a:t>17.276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B="0" marT="495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2000" spc="-125">
                          <a:solidFill>
                            <a:srgbClr val="1D1D1B"/>
                          </a:solidFill>
                          <a:latin typeface="Verdana"/>
                          <a:cs typeface="Verdana"/>
                        </a:rPr>
                        <a:t>14.820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B="0" marT="495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54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2000" spc="-185">
                          <a:solidFill>
                            <a:srgbClr val="1D1D1B"/>
                          </a:solidFill>
                          <a:latin typeface="Verdana"/>
                          <a:cs typeface="Verdana"/>
                        </a:rPr>
                        <a:t>14.253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B="0" marT="495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2000" spc="-160">
                          <a:solidFill>
                            <a:srgbClr val="1D1D1B"/>
                          </a:solidFill>
                          <a:latin typeface="Verdana"/>
                          <a:cs typeface="Verdana"/>
                        </a:rPr>
                        <a:t>14.052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B="0" marT="60960"/>
                </a:tc>
              </a:tr>
              <a:tr h="425450"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2000" spc="60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Artículos</a:t>
                      </a:r>
                      <a:r>
                        <a:rPr dirty="0" sz="2000" spc="-95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135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dirty="0" sz="2000" spc="-90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20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hierro</a:t>
                      </a:r>
                      <a:r>
                        <a:rPr dirty="0" sz="2000" spc="-90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140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dirty="0" sz="2000" spc="-90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75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acero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2000" spc="-155">
                          <a:solidFill>
                            <a:srgbClr val="1D1D1B"/>
                          </a:solidFill>
                          <a:latin typeface="Verdana"/>
                          <a:cs typeface="Verdana"/>
                        </a:rPr>
                        <a:t>10.470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B="0" marT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2000" spc="-225">
                          <a:solidFill>
                            <a:srgbClr val="1D1D1B"/>
                          </a:solidFill>
                          <a:latin typeface="Verdana"/>
                          <a:cs typeface="Verdana"/>
                        </a:rPr>
                        <a:t>10.491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B="0" marT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2000" spc="-355">
                          <a:solidFill>
                            <a:srgbClr val="1D1D1B"/>
                          </a:solidFill>
                          <a:latin typeface="Verdana"/>
                          <a:cs typeface="Verdana"/>
                        </a:rPr>
                        <a:t>11.571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B="0" marT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2000" spc="-250">
                          <a:solidFill>
                            <a:srgbClr val="1D1D1B"/>
                          </a:solidFill>
                          <a:latin typeface="Verdana"/>
                          <a:cs typeface="Verdana"/>
                        </a:rPr>
                        <a:t>13.194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B="0" marT="62230"/>
                </a:tc>
              </a:tr>
              <a:tr h="385445"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2000" spc="60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Artículos</a:t>
                      </a:r>
                      <a:r>
                        <a:rPr dirty="0" sz="2000" spc="-95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135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dirty="0" sz="2000" spc="-145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25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vestir</a:t>
                      </a:r>
                      <a:r>
                        <a:rPr dirty="0" sz="2000" spc="-195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114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r>
                        <a:rPr dirty="0" sz="2000" spc="-145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55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accesorios,</a:t>
                      </a:r>
                      <a:r>
                        <a:rPr dirty="0" sz="2000" spc="-90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120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no</a:t>
                      </a:r>
                      <a:r>
                        <a:rPr dirty="0" sz="2000" spc="-90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20">
                          <a:solidFill>
                            <a:srgbClr val="1D1D1B"/>
                          </a:solidFill>
                          <a:latin typeface="Trebuchet MS"/>
                          <a:cs typeface="Trebuchet MS"/>
                        </a:rPr>
                        <a:t>tejidos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2000" spc="-140">
                          <a:solidFill>
                            <a:srgbClr val="1D1D1B"/>
                          </a:solidFill>
                          <a:latin typeface="Verdana"/>
                          <a:cs typeface="Verdana"/>
                        </a:rPr>
                        <a:t>14.760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2000" spc="-200">
                          <a:solidFill>
                            <a:srgbClr val="1D1D1B"/>
                          </a:solidFill>
                          <a:latin typeface="Verdana"/>
                          <a:cs typeface="Verdana"/>
                        </a:rPr>
                        <a:t>13.665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2000" spc="-190">
                          <a:solidFill>
                            <a:srgbClr val="1D1D1B"/>
                          </a:solidFill>
                          <a:latin typeface="Verdana"/>
                          <a:cs typeface="Verdana"/>
                        </a:rPr>
                        <a:t>12.974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2000" spc="-260">
                          <a:solidFill>
                            <a:srgbClr val="1D1D1B"/>
                          </a:solidFill>
                          <a:latin typeface="Verdana"/>
                          <a:cs typeface="Verdana"/>
                        </a:rPr>
                        <a:t>12.916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B="0" marT="64135"/>
                </a:tc>
              </a:tr>
            </a:tbl>
          </a:graphicData>
        </a:graphic>
      </p:graphicFrame>
      <p:sp>
        <p:nvSpPr>
          <p:cNvPr id="47" name="object 47"/>
          <p:cNvSpPr/>
          <p:nvPr/>
        </p:nvSpPr>
        <p:spPr>
          <a:xfrm>
            <a:off x="14928634" y="5987694"/>
            <a:ext cx="220979" cy="81915"/>
          </a:xfrm>
          <a:custGeom>
            <a:avLst/>
            <a:gdLst/>
            <a:ahLst/>
            <a:cxnLst/>
            <a:rect l="l" t="t" r="r" b="b"/>
            <a:pathLst>
              <a:path w="220980" h="81914">
                <a:moveTo>
                  <a:pt x="220903" y="0"/>
                </a:moveTo>
                <a:lnTo>
                  <a:pt x="0" y="0"/>
                </a:lnTo>
                <a:lnTo>
                  <a:pt x="110451" y="81800"/>
                </a:lnTo>
                <a:lnTo>
                  <a:pt x="220903" y="0"/>
                </a:lnTo>
                <a:close/>
              </a:path>
            </a:pathLst>
          </a:custGeom>
          <a:solidFill>
            <a:srgbClr val="6C7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5663691" y="10761153"/>
            <a:ext cx="2779395" cy="3067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50" spc="-55" i="1">
                <a:latin typeface="Arial"/>
                <a:cs typeface="Arial"/>
              </a:rPr>
              <a:t>Fuente: </a:t>
            </a:r>
            <a:r>
              <a:rPr dirty="0" sz="1850" spc="-80" i="1">
                <a:latin typeface="Arial"/>
                <a:cs typeface="Arial"/>
              </a:rPr>
              <a:t>US </a:t>
            </a:r>
            <a:r>
              <a:rPr dirty="0" sz="1850" spc="-45" i="1">
                <a:latin typeface="Arial"/>
                <a:cs typeface="Arial"/>
              </a:rPr>
              <a:t>Census</a:t>
            </a:r>
            <a:r>
              <a:rPr dirty="0" sz="1850" spc="-70" i="1">
                <a:latin typeface="Arial"/>
                <a:cs typeface="Arial"/>
              </a:rPr>
              <a:t> </a:t>
            </a:r>
            <a:r>
              <a:rPr dirty="0" sz="1850" spc="-5" i="1">
                <a:latin typeface="Arial"/>
                <a:cs typeface="Arial"/>
              </a:rPr>
              <a:t>Bureau</a:t>
            </a:r>
            <a:endParaRPr sz="18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176130" y="10761153"/>
            <a:ext cx="3448685" cy="3067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50" i="1">
                <a:latin typeface="Arial"/>
                <a:cs typeface="Arial"/>
              </a:rPr>
              <a:t>Elaboración: </a:t>
            </a:r>
            <a:r>
              <a:rPr dirty="0" sz="1850" spc="10" i="1">
                <a:latin typeface="Arial"/>
                <a:cs typeface="Arial"/>
              </a:rPr>
              <a:t>AmCham</a:t>
            </a:r>
            <a:r>
              <a:rPr dirty="0" sz="1850" spc="-215" i="1">
                <a:latin typeface="Arial"/>
                <a:cs typeface="Arial"/>
              </a:rPr>
              <a:t> </a:t>
            </a:r>
            <a:r>
              <a:rPr dirty="0" sz="1850" spc="20" i="1">
                <a:latin typeface="Arial"/>
                <a:cs typeface="Arial"/>
              </a:rPr>
              <a:t>Colombia</a:t>
            </a:r>
            <a:endParaRPr sz="185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897507" y="4290263"/>
            <a:ext cx="14264640" cy="835025"/>
          </a:xfrm>
          <a:custGeom>
            <a:avLst/>
            <a:gdLst/>
            <a:ahLst/>
            <a:cxnLst/>
            <a:rect l="l" t="t" r="r" b="b"/>
            <a:pathLst>
              <a:path w="14264640" h="835025">
                <a:moveTo>
                  <a:pt x="14264386" y="834491"/>
                </a:moveTo>
                <a:lnTo>
                  <a:pt x="0" y="834491"/>
                </a:lnTo>
                <a:lnTo>
                  <a:pt x="0" y="0"/>
                </a:lnTo>
                <a:lnTo>
                  <a:pt x="14264386" y="0"/>
                </a:lnTo>
                <a:lnTo>
                  <a:pt x="14264386" y="834491"/>
                </a:lnTo>
                <a:close/>
              </a:path>
            </a:pathLst>
          </a:custGeom>
          <a:solidFill>
            <a:srgbClr val="502B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2044547" y="4390123"/>
            <a:ext cx="14021435" cy="543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 spc="175">
                <a:solidFill>
                  <a:srgbClr val="FFFFFF"/>
                </a:solidFill>
                <a:latin typeface="Trebuchet MS"/>
                <a:cs typeface="Trebuchet MS"/>
              </a:rPr>
              <a:t>Estos</a:t>
            </a:r>
            <a:r>
              <a:rPr dirty="0" sz="3400" spc="-1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140">
                <a:solidFill>
                  <a:srgbClr val="FFFFFF"/>
                </a:solidFill>
                <a:latin typeface="Trebuchet MS"/>
                <a:cs typeface="Trebuchet MS"/>
              </a:rPr>
              <a:t>productos</a:t>
            </a:r>
            <a:r>
              <a:rPr dirty="0" sz="3400" spc="-1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75">
                <a:solidFill>
                  <a:srgbClr val="FFFFFF"/>
                </a:solidFill>
                <a:latin typeface="Trebuchet MS"/>
                <a:cs typeface="Trebuchet MS"/>
              </a:rPr>
              <a:t>tendrán</a:t>
            </a:r>
            <a:r>
              <a:rPr dirty="0" sz="3400" spc="-1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80">
                <a:solidFill>
                  <a:srgbClr val="FFFFFF"/>
                </a:solidFill>
                <a:latin typeface="Trebuchet MS"/>
                <a:cs typeface="Trebuchet MS"/>
              </a:rPr>
              <a:t>arancel</a:t>
            </a:r>
            <a:r>
              <a:rPr dirty="0" sz="3400" spc="-2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120">
                <a:solidFill>
                  <a:srgbClr val="FFFFFF"/>
                </a:solidFill>
                <a:latin typeface="Trebuchet MS"/>
                <a:cs typeface="Trebuchet MS"/>
              </a:rPr>
              <a:t>del</a:t>
            </a:r>
            <a:r>
              <a:rPr dirty="0" sz="3400" spc="-27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90">
                <a:solidFill>
                  <a:srgbClr val="FFFFFF"/>
                </a:solidFill>
                <a:latin typeface="Trebuchet MS"/>
                <a:cs typeface="Trebuchet MS"/>
              </a:rPr>
              <a:t>15%</a:t>
            </a:r>
            <a:r>
              <a:rPr dirty="0" sz="3400" spc="-1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9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400" spc="-1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-35">
                <a:solidFill>
                  <a:srgbClr val="FFFFFF"/>
                </a:solidFill>
                <a:latin typeface="Trebuchet MS"/>
                <a:cs typeface="Trebuchet MS"/>
              </a:rPr>
              <a:t>partir</a:t>
            </a:r>
            <a:r>
              <a:rPr dirty="0" sz="3400" spc="-2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120">
                <a:solidFill>
                  <a:srgbClr val="FFFFFF"/>
                </a:solidFill>
                <a:latin typeface="Trebuchet MS"/>
                <a:cs typeface="Trebuchet MS"/>
              </a:rPr>
              <a:t>del</a:t>
            </a:r>
            <a:r>
              <a:rPr dirty="0" sz="3400" spc="-27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10">
                <a:solidFill>
                  <a:srgbClr val="FFFFFF"/>
                </a:solidFill>
                <a:latin typeface="Trebuchet MS"/>
                <a:cs typeface="Trebuchet MS"/>
              </a:rPr>
              <a:t>1º</a:t>
            </a:r>
            <a:r>
              <a:rPr dirty="0" sz="3400" spc="-1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195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dirty="0" sz="3400" spc="-1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100">
                <a:solidFill>
                  <a:srgbClr val="FFFFFF"/>
                </a:solidFill>
                <a:latin typeface="Trebuchet MS"/>
                <a:cs typeface="Trebuchet MS"/>
              </a:rPr>
              <a:t>septiembre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xfrm>
            <a:off x="2062441" y="2815013"/>
            <a:ext cx="13985875" cy="1316990"/>
          </a:xfrm>
          <a:prstGeom prst="rect"/>
        </p:spPr>
        <p:txBody>
          <a:bodyPr wrap="square" lIns="0" tIns="133985" rIns="0" bIns="0" rtlCol="0" vert="horz">
            <a:spAutoFit/>
          </a:bodyPr>
          <a:lstStyle/>
          <a:p>
            <a:pPr marL="281305" marR="5080" indent="-269240">
              <a:lnSpc>
                <a:spcPts val="4600"/>
              </a:lnSpc>
              <a:spcBef>
                <a:spcPts val="1055"/>
              </a:spcBef>
            </a:pPr>
            <a:r>
              <a:rPr dirty="0" spc="-229"/>
              <a:t>Manufacturas, juguetes, </a:t>
            </a:r>
            <a:r>
              <a:rPr dirty="0" spc="-225"/>
              <a:t>autopartes </a:t>
            </a:r>
            <a:r>
              <a:rPr dirty="0" spc="-260"/>
              <a:t>y</a:t>
            </a:r>
            <a:r>
              <a:rPr dirty="0" spc="-770"/>
              <a:t> </a:t>
            </a:r>
            <a:r>
              <a:rPr dirty="0" spc="-260"/>
              <a:t>prendas,  </a:t>
            </a:r>
            <a:r>
              <a:rPr dirty="0" spc="-225"/>
              <a:t>principales </a:t>
            </a:r>
            <a:r>
              <a:rPr dirty="0" spc="-190"/>
              <a:t>productos </a:t>
            </a:r>
            <a:r>
              <a:rPr dirty="0" spc="-220"/>
              <a:t>importados por</a:t>
            </a:r>
            <a:r>
              <a:rPr dirty="0" spc="-760"/>
              <a:t> </a:t>
            </a:r>
            <a:r>
              <a:rPr dirty="0" spc="-254"/>
              <a:t>EE.UU.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143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11430000"/>
          </a:xfrm>
          <a:custGeom>
            <a:avLst/>
            <a:gdLst/>
            <a:ahLst/>
            <a:cxnLst/>
            <a:rect l="l" t="t" r="r" b="b"/>
            <a:pathLst>
              <a:path w="18288000" h="11430000">
                <a:moveTo>
                  <a:pt x="0" y="11430000"/>
                </a:moveTo>
                <a:lnTo>
                  <a:pt x="18288000" y="11430000"/>
                </a:lnTo>
                <a:lnTo>
                  <a:pt x="18288000" y="0"/>
                </a:lnTo>
                <a:lnTo>
                  <a:pt x="0" y="0"/>
                </a:lnTo>
                <a:lnTo>
                  <a:pt x="0" y="11430000"/>
                </a:lnTo>
                <a:close/>
              </a:path>
            </a:pathLst>
          </a:custGeom>
          <a:solidFill>
            <a:srgbClr val="000000">
              <a:alpha val="2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83491" y="836760"/>
            <a:ext cx="7597775" cy="732790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340"/>
              <a:t>PRINCIPALES</a:t>
            </a:r>
            <a:r>
              <a:rPr dirty="0" spc="-409"/>
              <a:t> </a:t>
            </a:r>
            <a:r>
              <a:rPr dirty="0" spc="-335"/>
              <a:t>VARIABLES</a:t>
            </a:r>
          </a:p>
        </p:txBody>
      </p:sp>
      <p:sp>
        <p:nvSpPr>
          <p:cNvPr id="5" name="object 5"/>
          <p:cNvSpPr/>
          <p:nvPr/>
        </p:nvSpPr>
        <p:spPr>
          <a:xfrm>
            <a:off x="1491462" y="3150870"/>
            <a:ext cx="5113020" cy="3730625"/>
          </a:xfrm>
          <a:custGeom>
            <a:avLst/>
            <a:gdLst/>
            <a:ahLst/>
            <a:cxnLst/>
            <a:rect l="l" t="t" r="r" b="b"/>
            <a:pathLst>
              <a:path w="5113020" h="3730625">
                <a:moveTo>
                  <a:pt x="5112550" y="3730320"/>
                </a:moveTo>
                <a:lnTo>
                  <a:pt x="0" y="3730320"/>
                </a:lnTo>
                <a:lnTo>
                  <a:pt x="0" y="0"/>
                </a:lnTo>
                <a:lnTo>
                  <a:pt x="5112550" y="0"/>
                </a:lnTo>
                <a:lnTo>
                  <a:pt x="5112550" y="373032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91462" y="6881177"/>
            <a:ext cx="5113020" cy="3730625"/>
          </a:xfrm>
          <a:custGeom>
            <a:avLst/>
            <a:gdLst/>
            <a:ahLst/>
            <a:cxnLst/>
            <a:rect l="l" t="t" r="r" b="b"/>
            <a:pathLst>
              <a:path w="5113020" h="3730625">
                <a:moveTo>
                  <a:pt x="5112550" y="3730332"/>
                </a:moveTo>
                <a:lnTo>
                  <a:pt x="0" y="3730332"/>
                </a:lnTo>
                <a:lnTo>
                  <a:pt x="0" y="0"/>
                </a:lnTo>
                <a:lnTo>
                  <a:pt x="5112550" y="0"/>
                </a:lnTo>
                <a:lnTo>
                  <a:pt x="5112550" y="3730332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604025" y="3150870"/>
            <a:ext cx="5113020" cy="3730625"/>
          </a:xfrm>
          <a:custGeom>
            <a:avLst/>
            <a:gdLst/>
            <a:ahLst/>
            <a:cxnLst/>
            <a:rect l="l" t="t" r="r" b="b"/>
            <a:pathLst>
              <a:path w="5113020" h="3730625">
                <a:moveTo>
                  <a:pt x="5112550" y="3730320"/>
                </a:moveTo>
                <a:lnTo>
                  <a:pt x="0" y="3730320"/>
                </a:lnTo>
                <a:lnTo>
                  <a:pt x="0" y="0"/>
                </a:lnTo>
                <a:lnTo>
                  <a:pt x="5112550" y="0"/>
                </a:lnTo>
                <a:lnTo>
                  <a:pt x="5112550" y="373032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604025" y="6881177"/>
            <a:ext cx="5113020" cy="3730625"/>
          </a:xfrm>
          <a:custGeom>
            <a:avLst/>
            <a:gdLst/>
            <a:ahLst/>
            <a:cxnLst/>
            <a:rect l="l" t="t" r="r" b="b"/>
            <a:pathLst>
              <a:path w="5113020" h="3730625">
                <a:moveTo>
                  <a:pt x="5112550" y="3730332"/>
                </a:moveTo>
                <a:lnTo>
                  <a:pt x="0" y="3730332"/>
                </a:lnTo>
                <a:lnTo>
                  <a:pt x="0" y="0"/>
                </a:lnTo>
                <a:lnTo>
                  <a:pt x="5112550" y="0"/>
                </a:lnTo>
                <a:lnTo>
                  <a:pt x="5112550" y="3730332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716601" y="3150870"/>
            <a:ext cx="5113020" cy="3730625"/>
          </a:xfrm>
          <a:custGeom>
            <a:avLst/>
            <a:gdLst/>
            <a:ahLst/>
            <a:cxnLst/>
            <a:rect l="l" t="t" r="r" b="b"/>
            <a:pathLst>
              <a:path w="5113019" h="3730625">
                <a:moveTo>
                  <a:pt x="5112550" y="3730320"/>
                </a:moveTo>
                <a:lnTo>
                  <a:pt x="0" y="3730320"/>
                </a:lnTo>
                <a:lnTo>
                  <a:pt x="0" y="0"/>
                </a:lnTo>
                <a:lnTo>
                  <a:pt x="5112550" y="0"/>
                </a:lnTo>
                <a:lnTo>
                  <a:pt x="5112550" y="373032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716601" y="6881177"/>
            <a:ext cx="5113020" cy="3730625"/>
          </a:xfrm>
          <a:custGeom>
            <a:avLst/>
            <a:gdLst/>
            <a:ahLst/>
            <a:cxnLst/>
            <a:rect l="l" t="t" r="r" b="b"/>
            <a:pathLst>
              <a:path w="5113019" h="3730625">
                <a:moveTo>
                  <a:pt x="5112550" y="3730332"/>
                </a:moveTo>
                <a:lnTo>
                  <a:pt x="0" y="3730332"/>
                </a:lnTo>
                <a:lnTo>
                  <a:pt x="0" y="0"/>
                </a:lnTo>
                <a:lnTo>
                  <a:pt x="5112550" y="0"/>
                </a:lnTo>
                <a:lnTo>
                  <a:pt x="5112550" y="3730332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158974" y="3439629"/>
            <a:ext cx="3833495" cy="764540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1243965" marR="5080" indent="-1231900">
              <a:lnSpc>
                <a:spcPts val="2700"/>
              </a:lnSpc>
              <a:spcBef>
                <a:spcPts val="540"/>
              </a:spcBef>
            </a:pPr>
            <a:r>
              <a:rPr dirty="0" sz="2600" spc="80" i="1">
                <a:solidFill>
                  <a:srgbClr val="FFFFFF"/>
                </a:solidFill>
                <a:latin typeface="Trebuchet MS"/>
                <a:cs typeface="Trebuchet MS"/>
              </a:rPr>
              <a:t>Costos </a:t>
            </a:r>
            <a:r>
              <a:rPr dirty="0" sz="2600" spc="65" i="1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dirty="0" sz="2600" spc="-57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00" i="1">
                <a:solidFill>
                  <a:srgbClr val="FFFFFF"/>
                </a:solidFill>
                <a:latin typeface="Trebuchet MS"/>
                <a:cs typeface="Trebuchet MS"/>
              </a:rPr>
              <a:t>proveeduría </a:t>
            </a:r>
            <a:r>
              <a:rPr dirty="0" sz="2600" spc="25" i="1">
                <a:solidFill>
                  <a:srgbClr val="FFFFFF"/>
                </a:solidFill>
                <a:latin typeface="Trebuchet MS"/>
                <a:cs typeface="Trebuchet MS"/>
              </a:rPr>
              <a:t>en  </a:t>
            </a:r>
            <a:r>
              <a:rPr dirty="0" sz="2600" spc="40" i="1">
                <a:solidFill>
                  <a:srgbClr val="FFFFFF"/>
                </a:solidFill>
                <a:latin typeface="Trebuchet MS"/>
                <a:cs typeface="Trebuchet MS"/>
              </a:rPr>
              <a:t>aumento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81950" y="3439629"/>
            <a:ext cx="2855595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25" i="1">
                <a:solidFill>
                  <a:srgbClr val="FFFFFF"/>
                </a:solidFill>
                <a:latin typeface="Trebuchet MS"/>
                <a:cs typeface="Trebuchet MS"/>
              </a:rPr>
              <a:t>Tiempo </a:t>
            </a:r>
            <a:r>
              <a:rPr dirty="0" sz="2600" spc="65" i="1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dirty="0" sz="2600" spc="-38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00" spc="10" i="1">
                <a:solidFill>
                  <a:srgbClr val="FFFFFF"/>
                </a:solidFill>
                <a:latin typeface="Trebuchet MS"/>
                <a:cs typeface="Trebuchet MS"/>
              </a:rPr>
              <a:t>entrega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485319" y="3439629"/>
            <a:ext cx="3632835" cy="764540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12700" marR="5080" indent="54610">
              <a:lnSpc>
                <a:spcPts val="2700"/>
              </a:lnSpc>
              <a:spcBef>
                <a:spcPts val="540"/>
              </a:spcBef>
            </a:pPr>
            <a:r>
              <a:rPr dirty="0" sz="2600" spc="105" i="1">
                <a:solidFill>
                  <a:srgbClr val="FFFFFF"/>
                </a:solidFill>
                <a:latin typeface="Trebuchet MS"/>
                <a:cs typeface="Trebuchet MS"/>
              </a:rPr>
              <a:t>Fase </a:t>
            </a:r>
            <a:r>
              <a:rPr dirty="0" sz="2600" spc="65" i="1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dirty="0" sz="2600" spc="30" i="1">
                <a:solidFill>
                  <a:srgbClr val="FFFFFF"/>
                </a:solidFill>
                <a:latin typeface="Trebuchet MS"/>
                <a:cs typeface="Trebuchet MS"/>
              </a:rPr>
              <a:t>estancamiento  </a:t>
            </a:r>
            <a:r>
              <a:rPr dirty="0" sz="2600" spc="5" i="1">
                <a:solidFill>
                  <a:srgbClr val="FFFFFF"/>
                </a:solidFill>
                <a:latin typeface="Trebuchet MS"/>
                <a:cs typeface="Trebuchet MS"/>
              </a:rPr>
              <a:t>del </a:t>
            </a:r>
            <a:r>
              <a:rPr dirty="0" sz="2600" spc="-20" i="1">
                <a:solidFill>
                  <a:srgbClr val="FFFFFF"/>
                </a:solidFill>
                <a:latin typeface="Trebuchet MS"/>
                <a:cs typeface="Trebuchet MS"/>
              </a:rPr>
              <a:t>crecimiento</a:t>
            </a:r>
            <a:r>
              <a:rPr dirty="0" sz="2600" spc="-40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00" spc="35" i="1">
                <a:solidFill>
                  <a:srgbClr val="FFFFFF"/>
                </a:solidFill>
                <a:latin typeface="Trebuchet MS"/>
                <a:cs typeface="Trebuchet MS"/>
              </a:rPr>
              <a:t>mundial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86913" y="7114756"/>
            <a:ext cx="2976880" cy="764540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12700" marR="5080" indent="151765">
              <a:lnSpc>
                <a:spcPts val="2700"/>
              </a:lnSpc>
              <a:spcBef>
                <a:spcPts val="540"/>
              </a:spcBef>
            </a:pPr>
            <a:r>
              <a:rPr dirty="0" sz="2600" spc="30" i="1">
                <a:solidFill>
                  <a:srgbClr val="FFFFFF"/>
                </a:solidFill>
                <a:latin typeface="Trebuchet MS"/>
                <a:cs typeface="Trebuchet MS"/>
              </a:rPr>
              <a:t>Regionalización </a:t>
            </a:r>
            <a:r>
              <a:rPr dirty="0" sz="2600" spc="500" i="1">
                <a:solidFill>
                  <a:srgbClr val="FFFFFF"/>
                </a:solidFill>
                <a:latin typeface="Trebuchet MS"/>
                <a:cs typeface="Trebuchet MS"/>
              </a:rPr>
              <a:t>–  </a:t>
            </a:r>
            <a:r>
              <a:rPr dirty="0" sz="2600" spc="-120" i="1">
                <a:solidFill>
                  <a:srgbClr val="FFFFFF"/>
                </a:solidFill>
                <a:latin typeface="Trebuchet MS"/>
                <a:cs typeface="Trebuchet MS"/>
              </a:rPr>
              <a:t>territorio </a:t>
            </a:r>
            <a:r>
              <a:rPr dirty="0" sz="2600" spc="40" i="1">
                <a:solidFill>
                  <a:srgbClr val="FFFFFF"/>
                </a:solidFill>
                <a:latin typeface="Trebuchet MS"/>
                <a:cs typeface="Trebuchet MS"/>
              </a:rPr>
              <a:t>China</a:t>
            </a:r>
            <a:r>
              <a:rPr dirty="0" sz="2600" spc="-19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00" spc="-45" i="1">
                <a:solidFill>
                  <a:srgbClr val="FFFFFF"/>
                </a:solidFill>
                <a:latin typeface="Trebuchet MS"/>
                <a:cs typeface="Trebuchet MS"/>
              </a:rPr>
              <a:t>Free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44789" y="7114756"/>
            <a:ext cx="2329815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20" i="1">
                <a:solidFill>
                  <a:srgbClr val="FFFFFF"/>
                </a:solidFill>
                <a:latin typeface="Trebuchet MS"/>
                <a:cs typeface="Trebuchet MS"/>
              </a:rPr>
              <a:t>Proteccionismo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234542" y="7114756"/>
            <a:ext cx="212598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15" i="1">
                <a:solidFill>
                  <a:srgbClr val="FFFFFF"/>
                </a:solidFill>
                <a:latin typeface="Trebuchet MS"/>
                <a:cs typeface="Trebuchet MS"/>
              </a:rPr>
              <a:t>Incertidumbre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365311" y="4589145"/>
            <a:ext cx="1688464" cy="1630045"/>
          </a:xfrm>
          <a:custGeom>
            <a:avLst/>
            <a:gdLst/>
            <a:ahLst/>
            <a:cxnLst/>
            <a:rect l="l" t="t" r="r" b="b"/>
            <a:pathLst>
              <a:path w="1688465" h="1630045">
                <a:moveTo>
                  <a:pt x="680377" y="0"/>
                </a:moveTo>
                <a:lnTo>
                  <a:pt x="674234" y="800"/>
                </a:lnTo>
                <a:lnTo>
                  <a:pt x="668413" y="3200"/>
                </a:lnTo>
                <a:lnTo>
                  <a:pt x="12407" y="381952"/>
                </a:lnTo>
                <a:lnTo>
                  <a:pt x="4749" y="386156"/>
                </a:lnTo>
                <a:lnTo>
                  <a:pt x="0" y="394195"/>
                </a:lnTo>
                <a:lnTo>
                  <a:pt x="0" y="1235113"/>
                </a:lnTo>
                <a:lnTo>
                  <a:pt x="4559" y="1243012"/>
                </a:lnTo>
                <a:lnTo>
                  <a:pt x="668413" y="1626285"/>
                </a:lnTo>
                <a:lnTo>
                  <a:pt x="674234" y="1628686"/>
                </a:lnTo>
                <a:lnTo>
                  <a:pt x="680377" y="1629486"/>
                </a:lnTo>
                <a:lnTo>
                  <a:pt x="686519" y="1628686"/>
                </a:lnTo>
                <a:lnTo>
                  <a:pt x="692340" y="1626285"/>
                </a:lnTo>
                <a:lnTo>
                  <a:pt x="800032" y="1564119"/>
                </a:lnTo>
                <a:lnTo>
                  <a:pt x="704316" y="1564119"/>
                </a:lnTo>
                <a:lnTo>
                  <a:pt x="656450" y="1564106"/>
                </a:lnTo>
                <a:lnTo>
                  <a:pt x="47866" y="1212748"/>
                </a:lnTo>
                <a:lnTo>
                  <a:pt x="47866" y="444309"/>
                </a:lnTo>
                <a:lnTo>
                  <a:pt x="143581" y="444309"/>
                </a:lnTo>
                <a:lnTo>
                  <a:pt x="71856" y="402894"/>
                </a:lnTo>
                <a:lnTo>
                  <a:pt x="680389" y="51561"/>
                </a:lnTo>
                <a:lnTo>
                  <a:pt x="776107" y="51561"/>
                </a:lnTo>
                <a:lnTo>
                  <a:pt x="692340" y="3200"/>
                </a:lnTo>
                <a:lnTo>
                  <a:pt x="686519" y="800"/>
                </a:lnTo>
                <a:lnTo>
                  <a:pt x="680377" y="0"/>
                </a:lnTo>
                <a:close/>
              </a:path>
              <a:path w="1688465" h="1630045">
                <a:moveTo>
                  <a:pt x="1106052" y="1422755"/>
                </a:moveTo>
                <a:lnTo>
                  <a:pt x="1044917" y="1422755"/>
                </a:lnTo>
                <a:lnTo>
                  <a:pt x="1074311" y="1460570"/>
                </a:lnTo>
                <a:lnTo>
                  <a:pt x="1107709" y="1493325"/>
                </a:lnTo>
                <a:lnTo>
                  <a:pt x="1144528" y="1520908"/>
                </a:lnTo>
                <a:lnTo>
                  <a:pt x="1184188" y="1543205"/>
                </a:lnTo>
                <a:lnTo>
                  <a:pt x="1226105" y="1560103"/>
                </a:lnTo>
                <a:lnTo>
                  <a:pt x="1269696" y="1571490"/>
                </a:lnTo>
                <a:lnTo>
                  <a:pt x="1314380" y="1577250"/>
                </a:lnTo>
                <a:lnTo>
                  <a:pt x="1359574" y="1577273"/>
                </a:lnTo>
                <a:lnTo>
                  <a:pt x="1404696" y="1571443"/>
                </a:lnTo>
                <a:lnTo>
                  <a:pt x="1449163" y="1559649"/>
                </a:lnTo>
                <a:lnTo>
                  <a:pt x="1492393" y="1541777"/>
                </a:lnTo>
                <a:lnTo>
                  <a:pt x="1512517" y="1530083"/>
                </a:lnTo>
                <a:lnTo>
                  <a:pt x="1336827" y="1530083"/>
                </a:lnTo>
                <a:lnTo>
                  <a:pt x="1287471" y="1526100"/>
                </a:lnTo>
                <a:lnTo>
                  <a:pt x="1240651" y="1514569"/>
                </a:lnTo>
                <a:lnTo>
                  <a:pt x="1196991" y="1496116"/>
                </a:lnTo>
                <a:lnTo>
                  <a:pt x="1157120" y="1471369"/>
                </a:lnTo>
                <a:lnTo>
                  <a:pt x="1121664" y="1440954"/>
                </a:lnTo>
                <a:lnTo>
                  <a:pt x="1106052" y="1422755"/>
                </a:lnTo>
                <a:close/>
              </a:path>
              <a:path w="1688465" h="1630045">
                <a:moveTo>
                  <a:pt x="1360766" y="444309"/>
                </a:moveTo>
                <a:lnTo>
                  <a:pt x="1312900" y="444309"/>
                </a:lnTo>
                <a:lnTo>
                  <a:pt x="1312900" y="874445"/>
                </a:lnTo>
                <a:lnTo>
                  <a:pt x="1265437" y="880908"/>
                </a:lnTo>
                <a:lnTo>
                  <a:pt x="1220342" y="893373"/>
                </a:lnTo>
                <a:lnTo>
                  <a:pt x="1178005" y="911395"/>
                </a:lnTo>
                <a:lnTo>
                  <a:pt x="1138817" y="934526"/>
                </a:lnTo>
                <a:lnTo>
                  <a:pt x="1103168" y="962318"/>
                </a:lnTo>
                <a:lnTo>
                  <a:pt x="1071448" y="994325"/>
                </a:lnTo>
                <a:lnTo>
                  <a:pt x="1044046" y="1030100"/>
                </a:lnTo>
                <a:lnTo>
                  <a:pt x="1021354" y="1069195"/>
                </a:lnTo>
                <a:lnTo>
                  <a:pt x="1003761" y="1111162"/>
                </a:lnTo>
                <a:lnTo>
                  <a:pt x="991658" y="1155556"/>
                </a:lnTo>
                <a:lnTo>
                  <a:pt x="985435" y="1201928"/>
                </a:lnTo>
                <a:lnTo>
                  <a:pt x="985481" y="1249832"/>
                </a:lnTo>
                <a:lnTo>
                  <a:pt x="989488" y="1283889"/>
                </a:lnTo>
                <a:lnTo>
                  <a:pt x="996764" y="1317323"/>
                </a:lnTo>
                <a:lnTo>
                  <a:pt x="1007247" y="1349894"/>
                </a:lnTo>
                <a:lnTo>
                  <a:pt x="1020876" y="1381366"/>
                </a:lnTo>
                <a:lnTo>
                  <a:pt x="704316" y="1564119"/>
                </a:lnTo>
                <a:lnTo>
                  <a:pt x="800054" y="1564106"/>
                </a:lnTo>
                <a:lnTo>
                  <a:pt x="1044917" y="1422755"/>
                </a:lnTo>
                <a:lnTo>
                  <a:pt x="1106052" y="1422755"/>
                </a:lnTo>
                <a:lnTo>
                  <a:pt x="1066501" y="1365626"/>
                </a:lnTo>
                <a:lnTo>
                  <a:pt x="1048049" y="1321967"/>
                </a:lnTo>
                <a:lnTo>
                  <a:pt x="1036511" y="1275068"/>
                </a:lnTo>
                <a:lnTo>
                  <a:pt x="1032535" y="1225791"/>
                </a:lnTo>
                <a:lnTo>
                  <a:pt x="1036518" y="1176432"/>
                </a:lnTo>
                <a:lnTo>
                  <a:pt x="1048049" y="1129610"/>
                </a:lnTo>
                <a:lnTo>
                  <a:pt x="1066501" y="1085950"/>
                </a:lnTo>
                <a:lnTo>
                  <a:pt x="1091258" y="1046067"/>
                </a:lnTo>
                <a:lnTo>
                  <a:pt x="1121664" y="1010623"/>
                </a:lnTo>
                <a:lnTo>
                  <a:pt x="1157120" y="980209"/>
                </a:lnTo>
                <a:lnTo>
                  <a:pt x="1196991" y="955463"/>
                </a:lnTo>
                <a:lnTo>
                  <a:pt x="1240651" y="937011"/>
                </a:lnTo>
                <a:lnTo>
                  <a:pt x="1287471" y="925481"/>
                </a:lnTo>
                <a:lnTo>
                  <a:pt x="1336827" y="921499"/>
                </a:lnTo>
                <a:lnTo>
                  <a:pt x="1512656" y="921499"/>
                </a:lnTo>
                <a:lnTo>
                  <a:pt x="1492615" y="909955"/>
                </a:lnTo>
                <a:lnTo>
                  <a:pt x="1450660" y="892528"/>
                </a:lnTo>
                <a:lnTo>
                  <a:pt x="1406543" y="880595"/>
                </a:lnTo>
                <a:lnTo>
                  <a:pt x="1360766" y="874445"/>
                </a:lnTo>
                <a:lnTo>
                  <a:pt x="1360766" y="444309"/>
                </a:lnTo>
                <a:close/>
              </a:path>
              <a:path w="1688465" h="1630045">
                <a:moveTo>
                  <a:pt x="570268" y="690651"/>
                </a:moveTo>
                <a:lnTo>
                  <a:pt x="475246" y="690651"/>
                </a:lnTo>
                <a:lnTo>
                  <a:pt x="656450" y="795667"/>
                </a:lnTo>
                <a:lnTo>
                  <a:pt x="656450" y="1564106"/>
                </a:lnTo>
                <a:lnTo>
                  <a:pt x="704316" y="1564106"/>
                </a:lnTo>
                <a:lnTo>
                  <a:pt x="704316" y="795667"/>
                </a:lnTo>
                <a:lnTo>
                  <a:pt x="776094" y="754227"/>
                </a:lnTo>
                <a:lnTo>
                  <a:pt x="680389" y="754227"/>
                </a:lnTo>
                <a:lnTo>
                  <a:pt x="570268" y="690651"/>
                </a:lnTo>
                <a:close/>
              </a:path>
              <a:path w="1688465" h="1630045">
                <a:moveTo>
                  <a:pt x="1512656" y="921499"/>
                </a:moveTo>
                <a:lnTo>
                  <a:pt x="1336827" y="921499"/>
                </a:lnTo>
                <a:lnTo>
                  <a:pt x="1386185" y="925481"/>
                </a:lnTo>
                <a:lnTo>
                  <a:pt x="1433008" y="937011"/>
                </a:lnTo>
                <a:lnTo>
                  <a:pt x="1476668" y="955463"/>
                </a:lnTo>
                <a:lnTo>
                  <a:pt x="1516539" y="980209"/>
                </a:lnTo>
                <a:lnTo>
                  <a:pt x="1551995" y="1010623"/>
                </a:lnTo>
                <a:lnTo>
                  <a:pt x="1582409" y="1046078"/>
                </a:lnTo>
                <a:lnTo>
                  <a:pt x="1607155" y="1085950"/>
                </a:lnTo>
                <a:lnTo>
                  <a:pt x="1625606" y="1129610"/>
                </a:lnTo>
                <a:lnTo>
                  <a:pt x="1637136" y="1176432"/>
                </a:lnTo>
                <a:lnTo>
                  <a:pt x="1641119" y="1225791"/>
                </a:lnTo>
                <a:lnTo>
                  <a:pt x="1636984" y="1275068"/>
                </a:lnTo>
                <a:lnTo>
                  <a:pt x="1625353" y="1321810"/>
                </a:lnTo>
                <a:lnTo>
                  <a:pt x="1606844" y="1365396"/>
                </a:lnTo>
                <a:lnTo>
                  <a:pt x="1582078" y="1405208"/>
                </a:lnTo>
                <a:lnTo>
                  <a:pt x="1551676" y="1440624"/>
                </a:lnTo>
                <a:lnTo>
                  <a:pt x="1516258" y="1471025"/>
                </a:lnTo>
                <a:lnTo>
                  <a:pt x="1476443" y="1495790"/>
                </a:lnTo>
                <a:lnTo>
                  <a:pt x="1432853" y="1514299"/>
                </a:lnTo>
                <a:lnTo>
                  <a:pt x="1386108" y="1525933"/>
                </a:lnTo>
                <a:lnTo>
                  <a:pt x="1336827" y="1530070"/>
                </a:lnTo>
                <a:lnTo>
                  <a:pt x="1512539" y="1530070"/>
                </a:lnTo>
                <a:lnTo>
                  <a:pt x="1571622" y="1488325"/>
                </a:lnTo>
                <a:lnTo>
                  <a:pt x="1604379" y="1454932"/>
                </a:lnTo>
                <a:lnTo>
                  <a:pt x="1631964" y="1418115"/>
                </a:lnTo>
                <a:lnTo>
                  <a:pt x="1654263" y="1378457"/>
                </a:lnTo>
                <a:lnTo>
                  <a:pt x="1671162" y="1336541"/>
                </a:lnTo>
                <a:lnTo>
                  <a:pt x="1682549" y="1292950"/>
                </a:lnTo>
                <a:lnTo>
                  <a:pt x="1688311" y="1248266"/>
                </a:lnTo>
                <a:lnTo>
                  <a:pt x="1688334" y="1203071"/>
                </a:lnTo>
                <a:lnTo>
                  <a:pt x="1682505" y="1157948"/>
                </a:lnTo>
                <a:lnTo>
                  <a:pt x="1670710" y="1113481"/>
                </a:lnTo>
                <a:lnTo>
                  <a:pt x="1652838" y="1070250"/>
                </a:lnTo>
                <a:lnTo>
                  <a:pt x="1628775" y="1028839"/>
                </a:lnTo>
                <a:lnTo>
                  <a:pt x="1600488" y="992318"/>
                </a:lnTo>
                <a:lnTo>
                  <a:pt x="1568032" y="960138"/>
                </a:lnTo>
                <a:lnTo>
                  <a:pt x="1531906" y="932588"/>
                </a:lnTo>
                <a:lnTo>
                  <a:pt x="1512656" y="921499"/>
                </a:lnTo>
                <a:close/>
              </a:path>
              <a:path w="1688465" h="1630045">
                <a:moveTo>
                  <a:pt x="421700" y="1095311"/>
                </a:moveTo>
                <a:lnTo>
                  <a:pt x="357200" y="1095311"/>
                </a:lnTo>
                <a:lnTo>
                  <a:pt x="437172" y="1186103"/>
                </a:lnTo>
                <a:lnTo>
                  <a:pt x="443725" y="1189050"/>
                </a:lnTo>
                <a:lnTo>
                  <a:pt x="453605" y="1189050"/>
                </a:lnTo>
                <a:lnTo>
                  <a:pt x="475246" y="1165123"/>
                </a:lnTo>
                <a:lnTo>
                  <a:pt x="475246" y="1101712"/>
                </a:lnTo>
                <a:lnTo>
                  <a:pt x="427380" y="1101712"/>
                </a:lnTo>
                <a:lnTo>
                  <a:pt x="421700" y="1095311"/>
                </a:lnTo>
                <a:close/>
              </a:path>
              <a:path w="1688465" h="1630045">
                <a:moveTo>
                  <a:pt x="143581" y="444309"/>
                </a:moveTo>
                <a:lnTo>
                  <a:pt x="47866" y="444309"/>
                </a:lnTo>
                <a:lnTo>
                  <a:pt x="259842" y="567105"/>
                </a:lnTo>
                <a:lnTo>
                  <a:pt x="259842" y="1099477"/>
                </a:lnTo>
                <a:lnTo>
                  <a:pt x="261946" y="1108930"/>
                </a:lnTo>
                <a:lnTo>
                  <a:pt x="267327" y="1116582"/>
                </a:lnTo>
                <a:lnTo>
                  <a:pt x="275181" y="1121660"/>
                </a:lnTo>
                <a:lnTo>
                  <a:pt x="284708" y="1123391"/>
                </a:lnTo>
                <a:lnTo>
                  <a:pt x="287705" y="1123340"/>
                </a:lnTo>
                <a:lnTo>
                  <a:pt x="290652" y="1122730"/>
                </a:lnTo>
                <a:lnTo>
                  <a:pt x="357200" y="1095311"/>
                </a:lnTo>
                <a:lnTo>
                  <a:pt x="421700" y="1095311"/>
                </a:lnTo>
                <a:lnTo>
                  <a:pt x="393649" y="1063701"/>
                </a:lnTo>
                <a:lnTo>
                  <a:pt x="307708" y="1063701"/>
                </a:lnTo>
                <a:lnTo>
                  <a:pt x="307708" y="594728"/>
                </a:lnTo>
                <a:lnTo>
                  <a:pt x="404114" y="594728"/>
                </a:lnTo>
                <a:lnTo>
                  <a:pt x="332359" y="553288"/>
                </a:lnTo>
                <a:lnTo>
                  <a:pt x="380203" y="525665"/>
                </a:lnTo>
                <a:lnTo>
                  <a:pt x="284480" y="525665"/>
                </a:lnTo>
                <a:lnTo>
                  <a:pt x="143581" y="444309"/>
                </a:lnTo>
                <a:close/>
              </a:path>
              <a:path w="1688465" h="1630045">
                <a:moveTo>
                  <a:pt x="404114" y="594728"/>
                </a:moveTo>
                <a:lnTo>
                  <a:pt x="307708" y="594728"/>
                </a:lnTo>
                <a:lnTo>
                  <a:pt x="427380" y="663028"/>
                </a:lnTo>
                <a:lnTo>
                  <a:pt x="427380" y="1101712"/>
                </a:lnTo>
                <a:lnTo>
                  <a:pt x="475246" y="1101712"/>
                </a:lnTo>
                <a:lnTo>
                  <a:pt x="475246" y="690651"/>
                </a:lnTo>
                <a:lnTo>
                  <a:pt x="570268" y="690651"/>
                </a:lnTo>
                <a:lnTo>
                  <a:pt x="499656" y="649884"/>
                </a:lnTo>
                <a:lnTo>
                  <a:pt x="547500" y="622261"/>
                </a:lnTo>
                <a:lnTo>
                  <a:pt x="451789" y="622261"/>
                </a:lnTo>
                <a:lnTo>
                  <a:pt x="404114" y="594728"/>
                </a:lnTo>
                <a:close/>
              </a:path>
              <a:path w="1688465" h="1630045">
                <a:moveTo>
                  <a:pt x="362024" y="1042796"/>
                </a:moveTo>
                <a:lnTo>
                  <a:pt x="354634" y="1044536"/>
                </a:lnTo>
                <a:lnTo>
                  <a:pt x="307708" y="1063701"/>
                </a:lnTo>
                <a:lnTo>
                  <a:pt x="393649" y="1063701"/>
                </a:lnTo>
                <a:lnTo>
                  <a:pt x="382244" y="1050848"/>
                </a:lnTo>
                <a:lnTo>
                  <a:pt x="376341" y="1046067"/>
                </a:lnTo>
                <a:lnTo>
                  <a:pt x="369430" y="1043344"/>
                </a:lnTo>
                <a:lnTo>
                  <a:pt x="362024" y="1042796"/>
                </a:lnTo>
                <a:close/>
              </a:path>
              <a:path w="1688465" h="1630045">
                <a:moveTo>
                  <a:pt x="1203918" y="298551"/>
                </a:moveTo>
                <a:lnTo>
                  <a:pt x="1108189" y="298551"/>
                </a:lnTo>
                <a:lnTo>
                  <a:pt x="1288897" y="402894"/>
                </a:lnTo>
                <a:lnTo>
                  <a:pt x="680389" y="754227"/>
                </a:lnTo>
                <a:lnTo>
                  <a:pt x="776094" y="754227"/>
                </a:lnTo>
                <a:lnTo>
                  <a:pt x="1312900" y="444309"/>
                </a:lnTo>
                <a:lnTo>
                  <a:pt x="1360766" y="444309"/>
                </a:lnTo>
                <a:lnTo>
                  <a:pt x="1360667" y="394195"/>
                </a:lnTo>
                <a:lnTo>
                  <a:pt x="1356131" y="386397"/>
                </a:lnTo>
                <a:lnTo>
                  <a:pt x="1203918" y="298551"/>
                </a:lnTo>
                <a:close/>
              </a:path>
              <a:path w="1688465" h="1630045">
                <a:moveTo>
                  <a:pt x="1036626" y="201968"/>
                </a:moveTo>
                <a:lnTo>
                  <a:pt x="940879" y="201968"/>
                </a:lnTo>
                <a:lnTo>
                  <a:pt x="1060323" y="270929"/>
                </a:lnTo>
                <a:lnTo>
                  <a:pt x="451789" y="622261"/>
                </a:lnTo>
                <a:lnTo>
                  <a:pt x="547500" y="622261"/>
                </a:lnTo>
                <a:lnTo>
                  <a:pt x="1108189" y="298551"/>
                </a:lnTo>
                <a:lnTo>
                  <a:pt x="1203918" y="298551"/>
                </a:lnTo>
                <a:lnTo>
                  <a:pt x="1036626" y="201968"/>
                </a:lnTo>
                <a:close/>
              </a:path>
              <a:path w="1688465" h="1630045">
                <a:moveTo>
                  <a:pt x="776107" y="51561"/>
                </a:moveTo>
                <a:lnTo>
                  <a:pt x="680389" y="51561"/>
                </a:lnTo>
                <a:lnTo>
                  <a:pt x="893013" y="174320"/>
                </a:lnTo>
                <a:lnTo>
                  <a:pt x="284480" y="525665"/>
                </a:lnTo>
                <a:lnTo>
                  <a:pt x="380203" y="525665"/>
                </a:lnTo>
                <a:lnTo>
                  <a:pt x="940879" y="201968"/>
                </a:lnTo>
                <a:lnTo>
                  <a:pt x="1036626" y="201968"/>
                </a:lnTo>
                <a:lnTo>
                  <a:pt x="776107" y="515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147897" y="5378040"/>
            <a:ext cx="167005" cy="349250"/>
          </a:xfrm>
          <a:custGeom>
            <a:avLst/>
            <a:gdLst/>
            <a:ahLst/>
            <a:cxnLst/>
            <a:rect l="l" t="t" r="r" b="b"/>
            <a:pathLst>
              <a:path w="167004" h="349250">
                <a:moveTo>
                  <a:pt x="106363" y="118989"/>
                </a:moveTo>
                <a:lnTo>
                  <a:pt x="58497" y="118989"/>
                </a:lnTo>
                <a:lnTo>
                  <a:pt x="58497" y="324729"/>
                </a:lnTo>
                <a:lnTo>
                  <a:pt x="60376" y="334045"/>
                </a:lnTo>
                <a:lnTo>
                  <a:pt x="65503" y="341650"/>
                </a:lnTo>
                <a:lnTo>
                  <a:pt x="73108" y="346776"/>
                </a:lnTo>
                <a:lnTo>
                  <a:pt x="82424" y="348656"/>
                </a:lnTo>
                <a:lnTo>
                  <a:pt x="91742" y="346776"/>
                </a:lnTo>
                <a:lnTo>
                  <a:pt x="99351" y="341650"/>
                </a:lnTo>
                <a:lnTo>
                  <a:pt x="104482" y="334045"/>
                </a:lnTo>
                <a:lnTo>
                  <a:pt x="106363" y="324729"/>
                </a:lnTo>
                <a:lnTo>
                  <a:pt x="106363" y="118989"/>
                </a:lnTo>
                <a:close/>
              </a:path>
              <a:path w="167004" h="349250">
                <a:moveTo>
                  <a:pt x="82319" y="0"/>
                </a:moveTo>
                <a:lnTo>
                  <a:pt x="2757" y="120081"/>
                </a:lnTo>
                <a:lnTo>
                  <a:pt x="0" y="129180"/>
                </a:lnTo>
                <a:lnTo>
                  <a:pt x="912" y="138312"/>
                </a:lnTo>
                <a:lnTo>
                  <a:pt x="32741" y="155387"/>
                </a:lnTo>
                <a:lnTo>
                  <a:pt x="40971" y="150548"/>
                </a:lnTo>
                <a:lnTo>
                  <a:pt x="45327" y="142751"/>
                </a:lnTo>
                <a:lnTo>
                  <a:pt x="58497" y="118989"/>
                </a:lnTo>
                <a:lnTo>
                  <a:pt x="106363" y="118989"/>
                </a:lnTo>
                <a:lnTo>
                  <a:pt x="106363" y="84140"/>
                </a:lnTo>
                <a:lnTo>
                  <a:pt x="166003" y="84140"/>
                </a:lnTo>
                <a:lnTo>
                  <a:pt x="165371" y="80369"/>
                </a:lnTo>
                <a:lnTo>
                  <a:pt x="160325" y="72316"/>
                </a:lnTo>
                <a:lnTo>
                  <a:pt x="99061" y="7496"/>
                </a:lnTo>
                <a:lnTo>
                  <a:pt x="91284" y="2007"/>
                </a:lnTo>
                <a:lnTo>
                  <a:pt x="82319" y="0"/>
                </a:lnTo>
                <a:close/>
              </a:path>
              <a:path w="167004" h="349250">
                <a:moveTo>
                  <a:pt x="166003" y="84140"/>
                </a:moveTo>
                <a:lnTo>
                  <a:pt x="106363" y="84140"/>
                </a:lnTo>
                <a:lnTo>
                  <a:pt x="125807" y="105171"/>
                </a:lnTo>
                <a:lnTo>
                  <a:pt x="133467" y="110632"/>
                </a:lnTo>
                <a:lnTo>
                  <a:pt x="142317" y="112664"/>
                </a:lnTo>
                <a:lnTo>
                  <a:pt x="151282" y="111229"/>
                </a:lnTo>
                <a:lnTo>
                  <a:pt x="159284" y="106289"/>
                </a:lnTo>
                <a:lnTo>
                  <a:pt x="159436" y="106162"/>
                </a:lnTo>
                <a:lnTo>
                  <a:pt x="164899" y="98380"/>
                </a:lnTo>
                <a:lnTo>
                  <a:pt x="166887" y="89420"/>
                </a:lnTo>
                <a:lnTo>
                  <a:pt x="166003" y="84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450783" y="5685790"/>
            <a:ext cx="48260" cy="136525"/>
          </a:xfrm>
          <a:custGeom>
            <a:avLst/>
            <a:gdLst/>
            <a:ahLst/>
            <a:cxnLst/>
            <a:rect l="l" t="t" r="r" b="b"/>
            <a:pathLst>
              <a:path w="48259" h="136525">
                <a:moveTo>
                  <a:pt x="23939" y="0"/>
                </a:moveTo>
                <a:lnTo>
                  <a:pt x="14621" y="1879"/>
                </a:lnTo>
                <a:lnTo>
                  <a:pt x="7011" y="7005"/>
                </a:lnTo>
                <a:lnTo>
                  <a:pt x="1881" y="14610"/>
                </a:lnTo>
                <a:lnTo>
                  <a:pt x="0" y="23926"/>
                </a:lnTo>
                <a:lnTo>
                  <a:pt x="0" y="112547"/>
                </a:lnTo>
                <a:lnTo>
                  <a:pt x="1881" y="121858"/>
                </a:lnTo>
                <a:lnTo>
                  <a:pt x="7011" y="129463"/>
                </a:lnTo>
                <a:lnTo>
                  <a:pt x="14621" y="134593"/>
                </a:lnTo>
                <a:lnTo>
                  <a:pt x="23939" y="136474"/>
                </a:lnTo>
                <a:lnTo>
                  <a:pt x="33255" y="134593"/>
                </a:lnTo>
                <a:lnTo>
                  <a:pt x="40860" y="129463"/>
                </a:lnTo>
                <a:lnTo>
                  <a:pt x="45986" y="121858"/>
                </a:lnTo>
                <a:lnTo>
                  <a:pt x="47866" y="112547"/>
                </a:lnTo>
                <a:lnTo>
                  <a:pt x="47866" y="23926"/>
                </a:lnTo>
                <a:lnTo>
                  <a:pt x="45986" y="14610"/>
                </a:lnTo>
                <a:lnTo>
                  <a:pt x="40860" y="7005"/>
                </a:lnTo>
                <a:lnTo>
                  <a:pt x="33255" y="1879"/>
                </a:lnTo>
                <a:lnTo>
                  <a:pt x="239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546528" y="5751423"/>
            <a:ext cx="48260" cy="128270"/>
          </a:xfrm>
          <a:custGeom>
            <a:avLst/>
            <a:gdLst/>
            <a:ahLst/>
            <a:cxnLst/>
            <a:rect l="l" t="t" r="r" b="b"/>
            <a:pathLst>
              <a:path w="48259" h="128270">
                <a:moveTo>
                  <a:pt x="23926" y="0"/>
                </a:moveTo>
                <a:lnTo>
                  <a:pt x="14610" y="1881"/>
                </a:lnTo>
                <a:lnTo>
                  <a:pt x="7005" y="7011"/>
                </a:lnTo>
                <a:lnTo>
                  <a:pt x="1879" y="14621"/>
                </a:lnTo>
                <a:lnTo>
                  <a:pt x="0" y="23939"/>
                </a:lnTo>
                <a:lnTo>
                  <a:pt x="0" y="103771"/>
                </a:lnTo>
                <a:lnTo>
                  <a:pt x="1879" y="113089"/>
                </a:lnTo>
                <a:lnTo>
                  <a:pt x="7005" y="120699"/>
                </a:lnTo>
                <a:lnTo>
                  <a:pt x="14610" y="125829"/>
                </a:lnTo>
                <a:lnTo>
                  <a:pt x="23926" y="127711"/>
                </a:lnTo>
                <a:lnTo>
                  <a:pt x="33244" y="125829"/>
                </a:lnTo>
                <a:lnTo>
                  <a:pt x="40854" y="120699"/>
                </a:lnTo>
                <a:lnTo>
                  <a:pt x="45984" y="113089"/>
                </a:lnTo>
                <a:lnTo>
                  <a:pt x="47866" y="103771"/>
                </a:lnTo>
                <a:lnTo>
                  <a:pt x="47866" y="23939"/>
                </a:lnTo>
                <a:lnTo>
                  <a:pt x="45984" y="14621"/>
                </a:lnTo>
                <a:lnTo>
                  <a:pt x="40854" y="7011"/>
                </a:lnTo>
                <a:lnTo>
                  <a:pt x="33244" y="1881"/>
                </a:lnTo>
                <a:lnTo>
                  <a:pt x="239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645677" y="5817069"/>
            <a:ext cx="48260" cy="118745"/>
          </a:xfrm>
          <a:custGeom>
            <a:avLst/>
            <a:gdLst/>
            <a:ahLst/>
            <a:cxnLst/>
            <a:rect l="l" t="t" r="r" b="b"/>
            <a:pathLst>
              <a:path w="48259" h="118745">
                <a:moveTo>
                  <a:pt x="23926" y="0"/>
                </a:moveTo>
                <a:lnTo>
                  <a:pt x="14610" y="1881"/>
                </a:lnTo>
                <a:lnTo>
                  <a:pt x="7005" y="7011"/>
                </a:lnTo>
                <a:lnTo>
                  <a:pt x="1879" y="14621"/>
                </a:lnTo>
                <a:lnTo>
                  <a:pt x="0" y="23939"/>
                </a:lnTo>
                <a:lnTo>
                  <a:pt x="0" y="94234"/>
                </a:lnTo>
                <a:lnTo>
                  <a:pt x="1879" y="103552"/>
                </a:lnTo>
                <a:lnTo>
                  <a:pt x="7005" y="111161"/>
                </a:lnTo>
                <a:lnTo>
                  <a:pt x="14610" y="116292"/>
                </a:lnTo>
                <a:lnTo>
                  <a:pt x="23926" y="118173"/>
                </a:lnTo>
                <a:lnTo>
                  <a:pt x="33244" y="116292"/>
                </a:lnTo>
                <a:lnTo>
                  <a:pt x="40854" y="111161"/>
                </a:lnTo>
                <a:lnTo>
                  <a:pt x="45984" y="103552"/>
                </a:lnTo>
                <a:lnTo>
                  <a:pt x="47866" y="94234"/>
                </a:lnTo>
                <a:lnTo>
                  <a:pt x="47866" y="23939"/>
                </a:lnTo>
                <a:lnTo>
                  <a:pt x="45984" y="14621"/>
                </a:lnTo>
                <a:lnTo>
                  <a:pt x="40854" y="7011"/>
                </a:lnTo>
                <a:lnTo>
                  <a:pt x="33244" y="1881"/>
                </a:lnTo>
                <a:lnTo>
                  <a:pt x="239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741409" y="5882716"/>
            <a:ext cx="48260" cy="109220"/>
          </a:xfrm>
          <a:custGeom>
            <a:avLst/>
            <a:gdLst/>
            <a:ahLst/>
            <a:cxnLst/>
            <a:rect l="l" t="t" r="r" b="b"/>
            <a:pathLst>
              <a:path w="48259" h="109220">
                <a:moveTo>
                  <a:pt x="23926" y="0"/>
                </a:moveTo>
                <a:lnTo>
                  <a:pt x="14610" y="1881"/>
                </a:lnTo>
                <a:lnTo>
                  <a:pt x="7005" y="7011"/>
                </a:lnTo>
                <a:lnTo>
                  <a:pt x="1879" y="14621"/>
                </a:lnTo>
                <a:lnTo>
                  <a:pt x="0" y="23939"/>
                </a:lnTo>
                <a:lnTo>
                  <a:pt x="0" y="84696"/>
                </a:lnTo>
                <a:lnTo>
                  <a:pt x="1879" y="94012"/>
                </a:lnTo>
                <a:lnTo>
                  <a:pt x="7005" y="101617"/>
                </a:lnTo>
                <a:lnTo>
                  <a:pt x="14610" y="106743"/>
                </a:lnTo>
                <a:lnTo>
                  <a:pt x="23926" y="108623"/>
                </a:lnTo>
                <a:lnTo>
                  <a:pt x="33244" y="106743"/>
                </a:lnTo>
                <a:lnTo>
                  <a:pt x="40854" y="101617"/>
                </a:lnTo>
                <a:lnTo>
                  <a:pt x="45984" y="94012"/>
                </a:lnTo>
                <a:lnTo>
                  <a:pt x="47866" y="84696"/>
                </a:lnTo>
                <a:lnTo>
                  <a:pt x="47866" y="23939"/>
                </a:lnTo>
                <a:lnTo>
                  <a:pt x="45984" y="14621"/>
                </a:lnTo>
                <a:lnTo>
                  <a:pt x="40854" y="7011"/>
                </a:lnTo>
                <a:lnTo>
                  <a:pt x="33244" y="1881"/>
                </a:lnTo>
                <a:lnTo>
                  <a:pt x="239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840558" y="5948349"/>
            <a:ext cx="48260" cy="100965"/>
          </a:xfrm>
          <a:custGeom>
            <a:avLst/>
            <a:gdLst/>
            <a:ahLst/>
            <a:cxnLst/>
            <a:rect l="l" t="t" r="r" b="b"/>
            <a:pathLst>
              <a:path w="48259" h="100964">
                <a:moveTo>
                  <a:pt x="23926" y="0"/>
                </a:moveTo>
                <a:lnTo>
                  <a:pt x="14616" y="1881"/>
                </a:lnTo>
                <a:lnTo>
                  <a:pt x="7010" y="7011"/>
                </a:lnTo>
                <a:lnTo>
                  <a:pt x="1881" y="14621"/>
                </a:lnTo>
                <a:lnTo>
                  <a:pt x="0" y="23939"/>
                </a:lnTo>
                <a:lnTo>
                  <a:pt x="0" y="76453"/>
                </a:lnTo>
                <a:lnTo>
                  <a:pt x="1881" y="85772"/>
                </a:lnTo>
                <a:lnTo>
                  <a:pt x="7010" y="93381"/>
                </a:lnTo>
                <a:lnTo>
                  <a:pt x="14616" y="98512"/>
                </a:lnTo>
                <a:lnTo>
                  <a:pt x="23926" y="100393"/>
                </a:lnTo>
                <a:lnTo>
                  <a:pt x="33244" y="98512"/>
                </a:lnTo>
                <a:lnTo>
                  <a:pt x="40854" y="93381"/>
                </a:lnTo>
                <a:lnTo>
                  <a:pt x="45984" y="85772"/>
                </a:lnTo>
                <a:lnTo>
                  <a:pt x="47866" y="76453"/>
                </a:lnTo>
                <a:lnTo>
                  <a:pt x="47866" y="23939"/>
                </a:lnTo>
                <a:lnTo>
                  <a:pt x="45984" y="14621"/>
                </a:lnTo>
                <a:lnTo>
                  <a:pt x="40854" y="7011"/>
                </a:lnTo>
                <a:lnTo>
                  <a:pt x="33244" y="1881"/>
                </a:lnTo>
                <a:lnTo>
                  <a:pt x="239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157916" y="5734092"/>
            <a:ext cx="156546" cy="1104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678213" y="5578144"/>
            <a:ext cx="157480" cy="363220"/>
          </a:xfrm>
          <a:custGeom>
            <a:avLst/>
            <a:gdLst/>
            <a:ahLst/>
            <a:cxnLst/>
            <a:rect l="l" t="t" r="r" b="b"/>
            <a:pathLst>
              <a:path w="157479" h="363220">
                <a:moveTo>
                  <a:pt x="23926" y="0"/>
                </a:moveTo>
                <a:lnTo>
                  <a:pt x="14616" y="1881"/>
                </a:lnTo>
                <a:lnTo>
                  <a:pt x="7010" y="7011"/>
                </a:lnTo>
                <a:lnTo>
                  <a:pt x="1881" y="14621"/>
                </a:lnTo>
                <a:lnTo>
                  <a:pt x="0" y="23939"/>
                </a:lnTo>
                <a:lnTo>
                  <a:pt x="0" y="243395"/>
                </a:lnTo>
                <a:lnTo>
                  <a:pt x="2743" y="249720"/>
                </a:lnTo>
                <a:lnTo>
                  <a:pt x="117119" y="356819"/>
                </a:lnTo>
                <a:lnTo>
                  <a:pt x="125229" y="361769"/>
                </a:lnTo>
                <a:lnTo>
                  <a:pt x="134296" y="363177"/>
                </a:lnTo>
                <a:lnTo>
                  <a:pt x="143229" y="361082"/>
                </a:lnTo>
                <a:lnTo>
                  <a:pt x="150939" y="355523"/>
                </a:lnTo>
                <a:lnTo>
                  <a:pt x="155869" y="347472"/>
                </a:lnTo>
                <a:lnTo>
                  <a:pt x="157306" y="338467"/>
                </a:lnTo>
                <a:lnTo>
                  <a:pt x="155284" y="329577"/>
                </a:lnTo>
                <a:lnTo>
                  <a:pt x="149834" y="321868"/>
                </a:lnTo>
                <a:lnTo>
                  <a:pt x="47866" y="226390"/>
                </a:lnTo>
                <a:lnTo>
                  <a:pt x="47866" y="23939"/>
                </a:lnTo>
                <a:lnTo>
                  <a:pt x="45984" y="14621"/>
                </a:lnTo>
                <a:lnTo>
                  <a:pt x="40854" y="7011"/>
                </a:lnTo>
                <a:lnTo>
                  <a:pt x="33244" y="1881"/>
                </a:lnTo>
                <a:lnTo>
                  <a:pt x="239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815880" y="5369318"/>
            <a:ext cx="222250" cy="518795"/>
          </a:xfrm>
          <a:custGeom>
            <a:avLst/>
            <a:gdLst/>
            <a:ahLst/>
            <a:cxnLst/>
            <a:rect l="l" t="t" r="r" b="b"/>
            <a:pathLst>
              <a:path w="222250" h="518795">
                <a:moveTo>
                  <a:pt x="37045" y="307174"/>
                </a:moveTo>
                <a:lnTo>
                  <a:pt x="22618" y="310091"/>
                </a:lnTo>
                <a:lnTo>
                  <a:pt x="10840" y="318039"/>
                </a:lnTo>
                <a:lnTo>
                  <a:pt x="2908" y="329817"/>
                </a:lnTo>
                <a:lnTo>
                  <a:pt x="0" y="344220"/>
                </a:lnTo>
                <a:lnTo>
                  <a:pt x="5544" y="378903"/>
                </a:lnTo>
                <a:lnTo>
                  <a:pt x="20991" y="409128"/>
                </a:lnTo>
                <a:lnTo>
                  <a:pt x="44560" y="433122"/>
                </a:lnTo>
                <a:lnTo>
                  <a:pt x="74472" y="449110"/>
                </a:lnTo>
                <a:lnTo>
                  <a:pt x="74472" y="481545"/>
                </a:lnTo>
                <a:lnTo>
                  <a:pt x="77384" y="495965"/>
                </a:lnTo>
                <a:lnTo>
                  <a:pt x="85323" y="507741"/>
                </a:lnTo>
                <a:lnTo>
                  <a:pt x="97098" y="515680"/>
                </a:lnTo>
                <a:lnTo>
                  <a:pt x="111518" y="518591"/>
                </a:lnTo>
                <a:lnTo>
                  <a:pt x="125938" y="515680"/>
                </a:lnTo>
                <a:lnTo>
                  <a:pt x="137714" y="507741"/>
                </a:lnTo>
                <a:lnTo>
                  <a:pt x="145653" y="495965"/>
                </a:lnTo>
                <a:lnTo>
                  <a:pt x="148564" y="481545"/>
                </a:lnTo>
                <a:lnTo>
                  <a:pt x="148564" y="448830"/>
                </a:lnTo>
                <a:lnTo>
                  <a:pt x="178176" y="432762"/>
                </a:lnTo>
                <a:lnTo>
                  <a:pt x="201495" y="408808"/>
                </a:lnTo>
                <a:lnTo>
                  <a:pt x="215473" y="381266"/>
                </a:lnTo>
                <a:lnTo>
                  <a:pt x="111125" y="381266"/>
                </a:lnTo>
                <a:lnTo>
                  <a:pt x="96721" y="378350"/>
                </a:lnTo>
                <a:lnTo>
                  <a:pt x="84943" y="370401"/>
                </a:lnTo>
                <a:lnTo>
                  <a:pt x="76995" y="358624"/>
                </a:lnTo>
                <a:lnTo>
                  <a:pt x="71168" y="329800"/>
                </a:lnTo>
                <a:lnTo>
                  <a:pt x="63230" y="318025"/>
                </a:lnTo>
                <a:lnTo>
                  <a:pt x="51458" y="310086"/>
                </a:lnTo>
                <a:lnTo>
                  <a:pt x="37045" y="307174"/>
                </a:lnTo>
                <a:close/>
              </a:path>
              <a:path w="222250" h="518795">
                <a:moveTo>
                  <a:pt x="111518" y="0"/>
                </a:moveTo>
                <a:lnTo>
                  <a:pt x="97098" y="2909"/>
                </a:lnTo>
                <a:lnTo>
                  <a:pt x="85323" y="10844"/>
                </a:lnTo>
                <a:lnTo>
                  <a:pt x="77384" y="22615"/>
                </a:lnTo>
                <a:lnTo>
                  <a:pt x="74472" y="37033"/>
                </a:lnTo>
                <a:lnTo>
                  <a:pt x="74472" y="91147"/>
                </a:lnTo>
                <a:lnTo>
                  <a:pt x="44560" y="107140"/>
                </a:lnTo>
                <a:lnTo>
                  <a:pt x="20991" y="131135"/>
                </a:lnTo>
                <a:lnTo>
                  <a:pt x="5544" y="161362"/>
                </a:lnTo>
                <a:lnTo>
                  <a:pt x="0" y="196049"/>
                </a:lnTo>
                <a:lnTo>
                  <a:pt x="8746" y="239264"/>
                </a:lnTo>
                <a:lnTo>
                  <a:pt x="32583" y="274591"/>
                </a:lnTo>
                <a:lnTo>
                  <a:pt x="67910" y="298428"/>
                </a:lnTo>
                <a:lnTo>
                  <a:pt x="125528" y="310091"/>
                </a:lnTo>
                <a:lnTo>
                  <a:pt x="137306" y="318039"/>
                </a:lnTo>
                <a:lnTo>
                  <a:pt x="145254" y="329817"/>
                </a:lnTo>
                <a:lnTo>
                  <a:pt x="148170" y="344220"/>
                </a:lnTo>
                <a:lnTo>
                  <a:pt x="145254" y="358624"/>
                </a:lnTo>
                <a:lnTo>
                  <a:pt x="137306" y="370401"/>
                </a:lnTo>
                <a:lnTo>
                  <a:pt x="125528" y="378350"/>
                </a:lnTo>
                <a:lnTo>
                  <a:pt x="111125" y="381266"/>
                </a:lnTo>
                <a:lnTo>
                  <a:pt x="215473" y="381266"/>
                </a:lnTo>
                <a:lnTo>
                  <a:pt x="216769" y="378713"/>
                </a:lnTo>
                <a:lnTo>
                  <a:pt x="222250" y="344220"/>
                </a:lnTo>
                <a:lnTo>
                  <a:pt x="213503" y="301006"/>
                </a:lnTo>
                <a:lnTo>
                  <a:pt x="189666" y="265679"/>
                </a:lnTo>
                <a:lnTo>
                  <a:pt x="154339" y="241841"/>
                </a:lnTo>
                <a:lnTo>
                  <a:pt x="96721" y="230179"/>
                </a:lnTo>
                <a:lnTo>
                  <a:pt x="84943" y="222230"/>
                </a:lnTo>
                <a:lnTo>
                  <a:pt x="76995" y="210453"/>
                </a:lnTo>
                <a:lnTo>
                  <a:pt x="74079" y="196049"/>
                </a:lnTo>
                <a:lnTo>
                  <a:pt x="76995" y="181646"/>
                </a:lnTo>
                <a:lnTo>
                  <a:pt x="84943" y="169868"/>
                </a:lnTo>
                <a:lnTo>
                  <a:pt x="96721" y="161920"/>
                </a:lnTo>
                <a:lnTo>
                  <a:pt x="111125" y="159004"/>
                </a:lnTo>
                <a:lnTo>
                  <a:pt x="215473" y="159004"/>
                </a:lnTo>
                <a:lnTo>
                  <a:pt x="201495" y="131460"/>
                </a:lnTo>
                <a:lnTo>
                  <a:pt x="178176" y="107503"/>
                </a:lnTo>
                <a:lnTo>
                  <a:pt x="148564" y="91427"/>
                </a:lnTo>
                <a:lnTo>
                  <a:pt x="148564" y="37033"/>
                </a:lnTo>
                <a:lnTo>
                  <a:pt x="145653" y="22615"/>
                </a:lnTo>
                <a:lnTo>
                  <a:pt x="137714" y="10844"/>
                </a:lnTo>
                <a:lnTo>
                  <a:pt x="125938" y="2909"/>
                </a:lnTo>
                <a:lnTo>
                  <a:pt x="111518" y="0"/>
                </a:lnTo>
                <a:close/>
              </a:path>
              <a:path w="222250" h="518795">
                <a:moveTo>
                  <a:pt x="215473" y="159004"/>
                </a:moveTo>
                <a:lnTo>
                  <a:pt x="111125" y="159004"/>
                </a:lnTo>
                <a:lnTo>
                  <a:pt x="125528" y="161920"/>
                </a:lnTo>
                <a:lnTo>
                  <a:pt x="137306" y="169868"/>
                </a:lnTo>
                <a:lnTo>
                  <a:pt x="145254" y="181646"/>
                </a:lnTo>
                <a:lnTo>
                  <a:pt x="151080" y="210469"/>
                </a:lnTo>
                <a:lnTo>
                  <a:pt x="159015" y="222245"/>
                </a:lnTo>
                <a:lnTo>
                  <a:pt x="170786" y="230184"/>
                </a:lnTo>
                <a:lnTo>
                  <a:pt x="185204" y="233095"/>
                </a:lnTo>
                <a:lnTo>
                  <a:pt x="199631" y="230179"/>
                </a:lnTo>
                <a:lnTo>
                  <a:pt x="211409" y="222230"/>
                </a:lnTo>
                <a:lnTo>
                  <a:pt x="219341" y="210453"/>
                </a:lnTo>
                <a:lnTo>
                  <a:pt x="222250" y="196049"/>
                </a:lnTo>
                <a:lnTo>
                  <a:pt x="216769" y="161557"/>
                </a:lnTo>
                <a:lnTo>
                  <a:pt x="215473" y="159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443376" y="4772418"/>
            <a:ext cx="1264920" cy="1263650"/>
          </a:xfrm>
          <a:custGeom>
            <a:avLst/>
            <a:gdLst/>
            <a:ahLst/>
            <a:cxnLst/>
            <a:rect l="l" t="t" r="r" b="b"/>
            <a:pathLst>
              <a:path w="1264920" h="1263650">
                <a:moveTo>
                  <a:pt x="484022" y="73660"/>
                </a:moveTo>
                <a:lnTo>
                  <a:pt x="261772" y="73660"/>
                </a:lnTo>
                <a:lnTo>
                  <a:pt x="253063" y="74930"/>
                </a:lnTo>
                <a:lnTo>
                  <a:pt x="225175" y="105410"/>
                </a:lnTo>
                <a:lnTo>
                  <a:pt x="224838" y="114300"/>
                </a:lnTo>
                <a:lnTo>
                  <a:pt x="226555" y="121920"/>
                </a:lnTo>
                <a:lnTo>
                  <a:pt x="288302" y="312420"/>
                </a:lnTo>
                <a:lnTo>
                  <a:pt x="262525" y="328930"/>
                </a:lnTo>
                <a:lnTo>
                  <a:pt x="242431" y="351790"/>
                </a:lnTo>
                <a:lnTo>
                  <a:pt x="229379" y="381000"/>
                </a:lnTo>
                <a:lnTo>
                  <a:pt x="224726" y="412750"/>
                </a:lnTo>
                <a:lnTo>
                  <a:pt x="226678" y="433070"/>
                </a:lnTo>
                <a:lnTo>
                  <a:pt x="232294" y="452120"/>
                </a:lnTo>
                <a:lnTo>
                  <a:pt x="241212" y="469900"/>
                </a:lnTo>
                <a:lnTo>
                  <a:pt x="253072" y="486410"/>
                </a:lnTo>
                <a:lnTo>
                  <a:pt x="213681" y="513080"/>
                </a:lnTo>
                <a:lnTo>
                  <a:pt x="176751" y="542290"/>
                </a:lnTo>
                <a:lnTo>
                  <a:pt x="142555" y="576580"/>
                </a:lnTo>
                <a:lnTo>
                  <a:pt x="111363" y="613410"/>
                </a:lnTo>
                <a:lnTo>
                  <a:pt x="83449" y="652780"/>
                </a:lnTo>
                <a:lnTo>
                  <a:pt x="59083" y="694690"/>
                </a:lnTo>
                <a:lnTo>
                  <a:pt x="38538" y="737870"/>
                </a:lnTo>
                <a:lnTo>
                  <a:pt x="22085" y="784860"/>
                </a:lnTo>
                <a:lnTo>
                  <a:pt x="9996" y="831850"/>
                </a:lnTo>
                <a:lnTo>
                  <a:pt x="2544" y="881380"/>
                </a:lnTo>
                <a:lnTo>
                  <a:pt x="0" y="930910"/>
                </a:lnTo>
                <a:lnTo>
                  <a:pt x="3106" y="982980"/>
                </a:lnTo>
                <a:lnTo>
                  <a:pt x="12407" y="1031240"/>
                </a:lnTo>
                <a:lnTo>
                  <a:pt x="27880" y="1074420"/>
                </a:lnTo>
                <a:lnTo>
                  <a:pt x="49500" y="1113790"/>
                </a:lnTo>
                <a:lnTo>
                  <a:pt x="77241" y="1148080"/>
                </a:lnTo>
                <a:lnTo>
                  <a:pt x="111079" y="1178560"/>
                </a:lnTo>
                <a:lnTo>
                  <a:pt x="150990" y="1203960"/>
                </a:lnTo>
                <a:lnTo>
                  <a:pt x="185829" y="1220470"/>
                </a:lnTo>
                <a:lnTo>
                  <a:pt x="224461" y="1234440"/>
                </a:lnTo>
                <a:lnTo>
                  <a:pt x="267159" y="1244600"/>
                </a:lnTo>
                <a:lnTo>
                  <a:pt x="314192" y="1253490"/>
                </a:lnTo>
                <a:lnTo>
                  <a:pt x="365833" y="1259840"/>
                </a:lnTo>
                <a:lnTo>
                  <a:pt x="422353" y="1263650"/>
                </a:lnTo>
                <a:lnTo>
                  <a:pt x="542618" y="1263650"/>
                </a:lnTo>
                <a:lnTo>
                  <a:pt x="596450" y="1259840"/>
                </a:lnTo>
                <a:lnTo>
                  <a:pt x="645787" y="1254760"/>
                </a:lnTo>
                <a:lnTo>
                  <a:pt x="690897" y="1247140"/>
                </a:lnTo>
                <a:lnTo>
                  <a:pt x="732051" y="1236980"/>
                </a:lnTo>
                <a:lnTo>
                  <a:pt x="769518" y="1224280"/>
                </a:lnTo>
                <a:lnTo>
                  <a:pt x="1236898" y="1224280"/>
                </a:lnTo>
                <a:lnTo>
                  <a:pt x="1255627" y="1196340"/>
                </a:lnTo>
                <a:lnTo>
                  <a:pt x="1256913" y="1189990"/>
                </a:lnTo>
                <a:lnTo>
                  <a:pt x="484022" y="1189990"/>
                </a:lnTo>
                <a:lnTo>
                  <a:pt x="418797" y="1188720"/>
                </a:lnTo>
                <a:lnTo>
                  <a:pt x="360305" y="1184910"/>
                </a:lnTo>
                <a:lnTo>
                  <a:pt x="308160" y="1177290"/>
                </a:lnTo>
                <a:lnTo>
                  <a:pt x="261977" y="1167130"/>
                </a:lnTo>
                <a:lnTo>
                  <a:pt x="221370" y="1154430"/>
                </a:lnTo>
                <a:lnTo>
                  <a:pt x="185953" y="1137920"/>
                </a:lnTo>
                <a:lnTo>
                  <a:pt x="145015" y="1111250"/>
                </a:lnTo>
                <a:lnTo>
                  <a:pt x="113610" y="1076960"/>
                </a:lnTo>
                <a:lnTo>
                  <a:pt x="91488" y="1036320"/>
                </a:lnTo>
                <a:lnTo>
                  <a:pt x="78399" y="986790"/>
                </a:lnTo>
                <a:lnTo>
                  <a:pt x="74091" y="930910"/>
                </a:lnTo>
                <a:lnTo>
                  <a:pt x="76779" y="883920"/>
                </a:lnTo>
                <a:lnTo>
                  <a:pt x="84656" y="836930"/>
                </a:lnTo>
                <a:lnTo>
                  <a:pt x="97444" y="791210"/>
                </a:lnTo>
                <a:lnTo>
                  <a:pt x="114863" y="748030"/>
                </a:lnTo>
                <a:lnTo>
                  <a:pt x="136636" y="706120"/>
                </a:lnTo>
                <a:lnTo>
                  <a:pt x="162483" y="666750"/>
                </a:lnTo>
                <a:lnTo>
                  <a:pt x="192125" y="631190"/>
                </a:lnTo>
                <a:lnTo>
                  <a:pt x="225285" y="598170"/>
                </a:lnTo>
                <a:lnTo>
                  <a:pt x="261683" y="568960"/>
                </a:lnTo>
                <a:lnTo>
                  <a:pt x="301040" y="543560"/>
                </a:lnTo>
                <a:lnTo>
                  <a:pt x="343077" y="523240"/>
                </a:lnTo>
                <a:lnTo>
                  <a:pt x="767580" y="523240"/>
                </a:lnTo>
                <a:lnTo>
                  <a:pt x="750143" y="509270"/>
                </a:lnTo>
                <a:lnTo>
                  <a:pt x="715010" y="486410"/>
                </a:lnTo>
                <a:lnTo>
                  <a:pt x="726848" y="469900"/>
                </a:lnTo>
                <a:lnTo>
                  <a:pt x="735755" y="452120"/>
                </a:lnTo>
                <a:lnTo>
                  <a:pt x="736503" y="449580"/>
                </a:lnTo>
                <a:lnTo>
                  <a:pt x="335851" y="449580"/>
                </a:lnTo>
                <a:lnTo>
                  <a:pt x="321447" y="447040"/>
                </a:lnTo>
                <a:lnTo>
                  <a:pt x="309670" y="438150"/>
                </a:lnTo>
                <a:lnTo>
                  <a:pt x="301722" y="426720"/>
                </a:lnTo>
                <a:lnTo>
                  <a:pt x="298805" y="412750"/>
                </a:lnTo>
                <a:lnTo>
                  <a:pt x="301711" y="397510"/>
                </a:lnTo>
                <a:lnTo>
                  <a:pt x="309632" y="386080"/>
                </a:lnTo>
                <a:lnTo>
                  <a:pt x="321372" y="378460"/>
                </a:lnTo>
                <a:lnTo>
                  <a:pt x="335737" y="374650"/>
                </a:lnTo>
                <a:lnTo>
                  <a:pt x="735828" y="374650"/>
                </a:lnTo>
                <a:lnTo>
                  <a:pt x="725612" y="351790"/>
                </a:lnTo>
                <a:lnTo>
                  <a:pt x="705518" y="328930"/>
                </a:lnTo>
                <a:lnTo>
                  <a:pt x="679742" y="312420"/>
                </a:lnTo>
                <a:lnTo>
                  <a:pt x="683446" y="300990"/>
                </a:lnTo>
                <a:lnTo>
                  <a:pt x="362737" y="300990"/>
                </a:lnTo>
                <a:lnTo>
                  <a:pt x="312813" y="148590"/>
                </a:lnTo>
                <a:lnTo>
                  <a:pt x="409943" y="148590"/>
                </a:lnTo>
                <a:lnTo>
                  <a:pt x="424355" y="144780"/>
                </a:lnTo>
                <a:lnTo>
                  <a:pt x="436127" y="137160"/>
                </a:lnTo>
                <a:lnTo>
                  <a:pt x="444065" y="125730"/>
                </a:lnTo>
                <a:lnTo>
                  <a:pt x="449893" y="96520"/>
                </a:lnTo>
                <a:lnTo>
                  <a:pt x="457841" y="85090"/>
                </a:lnTo>
                <a:lnTo>
                  <a:pt x="469618" y="77470"/>
                </a:lnTo>
                <a:lnTo>
                  <a:pt x="484022" y="73660"/>
                </a:lnTo>
                <a:close/>
              </a:path>
              <a:path w="1264920" h="1263650">
                <a:moveTo>
                  <a:pt x="1236898" y="1224280"/>
                </a:moveTo>
                <a:lnTo>
                  <a:pt x="769518" y="1224280"/>
                </a:lnTo>
                <a:lnTo>
                  <a:pt x="786606" y="1240790"/>
                </a:lnTo>
                <a:lnTo>
                  <a:pt x="806865" y="1253490"/>
                </a:lnTo>
                <a:lnTo>
                  <a:pt x="829683" y="1261110"/>
                </a:lnTo>
                <a:lnTo>
                  <a:pt x="854443" y="1263650"/>
                </a:lnTo>
                <a:lnTo>
                  <a:pt x="1153248" y="1263650"/>
                </a:lnTo>
                <a:lnTo>
                  <a:pt x="1196463" y="1256030"/>
                </a:lnTo>
                <a:lnTo>
                  <a:pt x="1231790" y="1231900"/>
                </a:lnTo>
                <a:lnTo>
                  <a:pt x="1236898" y="1224280"/>
                </a:lnTo>
                <a:close/>
              </a:path>
              <a:path w="1264920" h="1263650">
                <a:moveTo>
                  <a:pt x="767580" y="523240"/>
                </a:moveTo>
                <a:lnTo>
                  <a:pt x="624827" y="523240"/>
                </a:lnTo>
                <a:lnTo>
                  <a:pt x="665905" y="543560"/>
                </a:lnTo>
                <a:lnTo>
                  <a:pt x="704794" y="568960"/>
                </a:lnTo>
                <a:lnTo>
                  <a:pt x="741161" y="598170"/>
                </a:lnTo>
                <a:lnTo>
                  <a:pt x="774674" y="631190"/>
                </a:lnTo>
                <a:lnTo>
                  <a:pt x="761599" y="647700"/>
                </a:lnTo>
                <a:lnTo>
                  <a:pt x="751728" y="666750"/>
                </a:lnTo>
                <a:lnTo>
                  <a:pt x="745492" y="687070"/>
                </a:lnTo>
                <a:lnTo>
                  <a:pt x="743318" y="708660"/>
                </a:lnTo>
                <a:lnTo>
                  <a:pt x="745274" y="728980"/>
                </a:lnTo>
                <a:lnTo>
                  <a:pt x="750900" y="749300"/>
                </a:lnTo>
                <a:lnTo>
                  <a:pt x="759831" y="767080"/>
                </a:lnTo>
                <a:lnTo>
                  <a:pt x="771702" y="782320"/>
                </a:lnTo>
                <a:lnTo>
                  <a:pt x="759831" y="798830"/>
                </a:lnTo>
                <a:lnTo>
                  <a:pt x="750900" y="816610"/>
                </a:lnTo>
                <a:lnTo>
                  <a:pt x="745274" y="835660"/>
                </a:lnTo>
                <a:lnTo>
                  <a:pt x="743318" y="857250"/>
                </a:lnTo>
                <a:lnTo>
                  <a:pt x="745274" y="877570"/>
                </a:lnTo>
                <a:lnTo>
                  <a:pt x="750900" y="896620"/>
                </a:lnTo>
                <a:lnTo>
                  <a:pt x="759831" y="914400"/>
                </a:lnTo>
                <a:lnTo>
                  <a:pt x="771702" y="930910"/>
                </a:lnTo>
                <a:lnTo>
                  <a:pt x="759831" y="947420"/>
                </a:lnTo>
                <a:lnTo>
                  <a:pt x="750900" y="965200"/>
                </a:lnTo>
                <a:lnTo>
                  <a:pt x="745274" y="984250"/>
                </a:lnTo>
                <a:lnTo>
                  <a:pt x="743318" y="1004570"/>
                </a:lnTo>
                <a:lnTo>
                  <a:pt x="745274" y="1026160"/>
                </a:lnTo>
                <a:lnTo>
                  <a:pt x="750900" y="1045210"/>
                </a:lnTo>
                <a:lnTo>
                  <a:pt x="759831" y="1062990"/>
                </a:lnTo>
                <a:lnTo>
                  <a:pt x="771702" y="1079500"/>
                </a:lnTo>
                <a:lnTo>
                  <a:pt x="759831" y="1094740"/>
                </a:lnTo>
                <a:lnTo>
                  <a:pt x="750900" y="1112520"/>
                </a:lnTo>
                <a:lnTo>
                  <a:pt x="745274" y="1132840"/>
                </a:lnTo>
                <a:lnTo>
                  <a:pt x="743318" y="1153160"/>
                </a:lnTo>
                <a:lnTo>
                  <a:pt x="743381" y="1155700"/>
                </a:lnTo>
                <a:lnTo>
                  <a:pt x="703211" y="1168400"/>
                </a:lnTo>
                <a:lnTo>
                  <a:pt x="657623" y="1177290"/>
                </a:lnTo>
                <a:lnTo>
                  <a:pt x="606183" y="1184910"/>
                </a:lnTo>
                <a:lnTo>
                  <a:pt x="548460" y="1188720"/>
                </a:lnTo>
                <a:lnTo>
                  <a:pt x="484022" y="1189990"/>
                </a:lnTo>
                <a:lnTo>
                  <a:pt x="854443" y="1189990"/>
                </a:lnTo>
                <a:lnTo>
                  <a:pt x="840039" y="1187450"/>
                </a:lnTo>
                <a:lnTo>
                  <a:pt x="828262" y="1179830"/>
                </a:lnTo>
                <a:lnTo>
                  <a:pt x="820314" y="1167130"/>
                </a:lnTo>
                <a:lnTo>
                  <a:pt x="817397" y="1153160"/>
                </a:lnTo>
                <a:lnTo>
                  <a:pt x="820314" y="1139190"/>
                </a:lnTo>
                <a:lnTo>
                  <a:pt x="828262" y="1126490"/>
                </a:lnTo>
                <a:lnTo>
                  <a:pt x="840039" y="1118870"/>
                </a:lnTo>
                <a:lnTo>
                  <a:pt x="854443" y="1116330"/>
                </a:lnTo>
                <a:lnTo>
                  <a:pt x="1257846" y="1116330"/>
                </a:lnTo>
                <a:lnTo>
                  <a:pt x="1256792" y="1112520"/>
                </a:lnTo>
                <a:lnTo>
                  <a:pt x="1247861" y="1094740"/>
                </a:lnTo>
                <a:lnTo>
                  <a:pt x="1235989" y="1079500"/>
                </a:lnTo>
                <a:lnTo>
                  <a:pt x="1247866" y="1062990"/>
                </a:lnTo>
                <a:lnTo>
                  <a:pt x="1256796" y="1045210"/>
                </a:lnTo>
                <a:lnTo>
                  <a:pt x="1257921" y="1041400"/>
                </a:lnTo>
                <a:lnTo>
                  <a:pt x="854443" y="1041400"/>
                </a:lnTo>
                <a:lnTo>
                  <a:pt x="840039" y="1038860"/>
                </a:lnTo>
                <a:lnTo>
                  <a:pt x="828262" y="1031240"/>
                </a:lnTo>
                <a:lnTo>
                  <a:pt x="820314" y="1019810"/>
                </a:lnTo>
                <a:lnTo>
                  <a:pt x="817397" y="1004570"/>
                </a:lnTo>
                <a:lnTo>
                  <a:pt x="820314" y="990600"/>
                </a:lnTo>
                <a:lnTo>
                  <a:pt x="828262" y="979170"/>
                </a:lnTo>
                <a:lnTo>
                  <a:pt x="840039" y="970280"/>
                </a:lnTo>
                <a:lnTo>
                  <a:pt x="854443" y="967740"/>
                </a:lnTo>
                <a:lnTo>
                  <a:pt x="1257542" y="967740"/>
                </a:lnTo>
                <a:lnTo>
                  <a:pt x="1256792" y="965200"/>
                </a:lnTo>
                <a:lnTo>
                  <a:pt x="1247861" y="947420"/>
                </a:lnTo>
                <a:lnTo>
                  <a:pt x="1235989" y="930910"/>
                </a:lnTo>
                <a:lnTo>
                  <a:pt x="1247866" y="914400"/>
                </a:lnTo>
                <a:lnTo>
                  <a:pt x="1256796" y="896620"/>
                </a:lnTo>
                <a:lnTo>
                  <a:pt x="1257546" y="894080"/>
                </a:lnTo>
                <a:lnTo>
                  <a:pt x="854443" y="894080"/>
                </a:lnTo>
                <a:lnTo>
                  <a:pt x="840039" y="891540"/>
                </a:lnTo>
                <a:lnTo>
                  <a:pt x="828262" y="882650"/>
                </a:lnTo>
                <a:lnTo>
                  <a:pt x="820314" y="871220"/>
                </a:lnTo>
                <a:lnTo>
                  <a:pt x="817397" y="857250"/>
                </a:lnTo>
                <a:lnTo>
                  <a:pt x="820314" y="842010"/>
                </a:lnTo>
                <a:lnTo>
                  <a:pt x="828262" y="830580"/>
                </a:lnTo>
                <a:lnTo>
                  <a:pt x="840039" y="822960"/>
                </a:lnTo>
                <a:lnTo>
                  <a:pt x="854443" y="819150"/>
                </a:lnTo>
                <a:lnTo>
                  <a:pt x="1257542" y="819150"/>
                </a:lnTo>
                <a:lnTo>
                  <a:pt x="1256792" y="816610"/>
                </a:lnTo>
                <a:lnTo>
                  <a:pt x="1247861" y="798830"/>
                </a:lnTo>
                <a:lnTo>
                  <a:pt x="1235989" y="782320"/>
                </a:lnTo>
                <a:lnTo>
                  <a:pt x="1247866" y="767080"/>
                </a:lnTo>
                <a:lnTo>
                  <a:pt x="1256796" y="749300"/>
                </a:lnTo>
                <a:lnTo>
                  <a:pt x="1257851" y="745490"/>
                </a:lnTo>
                <a:lnTo>
                  <a:pt x="854443" y="745490"/>
                </a:lnTo>
                <a:lnTo>
                  <a:pt x="840039" y="742950"/>
                </a:lnTo>
                <a:lnTo>
                  <a:pt x="828262" y="735330"/>
                </a:lnTo>
                <a:lnTo>
                  <a:pt x="820314" y="722630"/>
                </a:lnTo>
                <a:lnTo>
                  <a:pt x="817397" y="708660"/>
                </a:lnTo>
                <a:lnTo>
                  <a:pt x="820314" y="694690"/>
                </a:lnTo>
                <a:lnTo>
                  <a:pt x="828262" y="681990"/>
                </a:lnTo>
                <a:lnTo>
                  <a:pt x="840039" y="674370"/>
                </a:lnTo>
                <a:lnTo>
                  <a:pt x="854443" y="671830"/>
                </a:lnTo>
                <a:lnTo>
                  <a:pt x="1256913" y="671830"/>
                </a:lnTo>
                <a:lnTo>
                  <a:pt x="1255627" y="665480"/>
                </a:lnTo>
                <a:lnTo>
                  <a:pt x="1231790" y="629920"/>
                </a:lnTo>
                <a:lnTo>
                  <a:pt x="1196463" y="605790"/>
                </a:lnTo>
                <a:lnTo>
                  <a:pt x="1159422" y="598170"/>
                </a:lnTo>
                <a:lnTo>
                  <a:pt x="843749" y="598170"/>
                </a:lnTo>
                <a:lnTo>
                  <a:pt x="814695" y="565150"/>
                </a:lnTo>
                <a:lnTo>
                  <a:pt x="783432" y="535940"/>
                </a:lnTo>
                <a:lnTo>
                  <a:pt x="767580" y="523240"/>
                </a:lnTo>
                <a:close/>
              </a:path>
              <a:path w="1264920" h="1263650">
                <a:moveTo>
                  <a:pt x="1257846" y="1116330"/>
                </a:moveTo>
                <a:lnTo>
                  <a:pt x="1153248" y="1116330"/>
                </a:lnTo>
                <a:lnTo>
                  <a:pt x="1167652" y="1118870"/>
                </a:lnTo>
                <a:lnTo>
                  <a:pt x="1179429" y="1126490"/>
                </a:lnTo>
                <a:lnTo>
                  <a:pt x="1187378" y="1139190"/>
                </a:lnTo>
                <a:lnTo>
                  <a:pt x="1190294" y="1153160"/>
                </a:lnTo>
                <a:lnTo>
                  <a:pt x="1187378" y="1167130"/>
                </a:lnTo>
                <a:lnTo>
                  <a:pt x="1179429" y="1179830"/>
                </a:lnTo>
                <a:lnTo>
                  <a:pt x="1167652" y="1187450"/>
                </a:lnTo>
                <a:lnTo>
                  <a:pt x="1153248" y="1189990"/>
                </a:lnTo>
                <a:lnTo>
                  <a:pt x="1256913" y="1189990"/>
                </a:lnTo>
                <a:lnTo>
                  <a:pt x="1264373" y="1153160"/>
                </a:lnTo>
                <a:lnTo>
                  <a:pt x="1262417" y="1132840"/>
                </a:lnTo>
                <a:lnTo>
                  <a:pt x="1257846" y="1116330"/>
                </a:lnTo>
                <a:close/>
              </a:path>
              <a:path w="1264920" h="1263650">
                <a:moveTo>
                  <a:pt x="1257542" y="967740"/>
                </a:moveTo>
                <a:lnTo>
                  <a:pt x="1153248" y="967740"/>
                </a:lnTo>
                <a:lnTo>
                  <a:pt x="1167652" y="970280"/>
                </a:lnTo>
                <a:lnTo>
                  <a:pt x="1179429" y="979170"/>
                </a:lnTo>
                <a:lnTo>
                  <a:pt x="1187378" y="990600"/>
                </a:lnTo>
                <a:lnTo>
                  <a:pt x="1190294" y="1004570"/>
                </a:lnTo>
                <a:lnTo>
                  <a:pt x="1187378" y="1019810"/>
                </a:lnTo>
                <a:lnTo>
                  <a:pt x="1179429" y="1031240"/>
                </a:lnTo>
                <a:lnTo>
                  <a:pt x="1167652" y="1038860"/>
                </a:lnTo>
                <a:lnTo>
                  <a:pt x="1153248" y="1041400"/>
                </a:lnTo>
                <a:lnTo>
                  <a:pt x="1257921" y="1041400"/>
                </a:lnTo>
                <a:lnTo>
                  <a:pt x="1262419" y="1026160"/>
                </a:lnTo>
                <a:lnTo>
                  <a:pt x="1264373" y="1004570"/>
                </a:lnTo>
                <a:lnTo>
                  <a:pt x="1262417" y="984250"/>
                </a:lnTo>
                <a:lnTo>
                  <a:pt x="1257542" y="967740"/>
                </a:lnTo>
                <a:close/>
              </a:path>
              <a:path w="1264920" h="1263650">
                <a:moveTo>
                  <a:pt x="1257542" y="819150"/>
                </a:moveTo>
                <a:lnTo>
                  <a:pt x="1153248" y="819150"/>
                </a:lnTo>
                <a:lnTo>
                  <a:pt x="1167652" y="822960"/>
                </a:lnTo>
                <a:lnTo>
                  <a:pt x="1179429" y="830580"/>
                </a:lnTo>
                <a:lnTo>
                  <a:pt x="1187378" y="842010"/>
                </a:lnTo>
                <a:lnTo>
                  <a:pt x="1190294" y="857250"/>
                </a:lnTo>
                <a:lnTo>
                  <a:pt x="1187378" y="871220"/>
                </a:lnTo>
                <a:lnTo>
                  <a:pt x="1179429" y="882650"/>
                </a:lnTo>
                <a:lnTo>
                  <a:pt x="1167652" y="891540"/>
                </a:lnTo>
                <a:lnTo>
                  <a:pt x="1153248" y="894080"/>
                </a:lnTo>
                <a:lnTo>
                  <a:pt x="1257546" y="894080"/>
                </a:lnTo>
                <a:lnTo>
                  <a:pt x="1262419" y="877570"/>
                </a:lnTo>
                <a:lnTo>
                  <a:pt x="1264373" y="857250"/>
                </a:lnTo>
                <a:lnTo>
                  <a:pt x="1262417" y="835660"/>
                </a:lnTo>
                <a:lnTo>
                  <a:pt x="1257542" y="819150"/>
                </a:lnTo>
                <a:close/>
              </a:path>
              <a:path w="1264920" h="1263650">
                <a:moveTo>
                  <a:pt x="1256913" y="671830"/>
                </a:moveTo>
                <a:lnTo>
                  <a:pt x="1153248" y="671830"/>
                </a:lnTo>
                <a:lnTo>
                  <a:pt x="1167652" y="674370"/>
                </a:lnTo>
                <a:lnTo>
                  <a:pt x="1179429" y="681990"/>
                </a:lnTo>
                <a:lnTo>
                  <a:pt x="1187378" y="694690"/>
                </a:lnTo>
                <a:lnTo>
                  <a:pt x="1190294" y="708660"/>
                </a:lnTo>
                <a:lnTo>
                  <a:pt x="1187378" y="722630"/>
                </a:lnTo>
                <a:lnTo>
                  <a:pt x="1179429" y="735330"/>
                </a:lnTo>
                <a:lnTo>
                  <a:pt x="1167652" y="742950"/>
                </a:lnTo>
                <a:lnTo>
                  <a:pt x="1153248" y="745490"/>
                </a:lnTo>
                <a:lnTo>
                  <a:pt x="1257851" y="745490"/>
                </a:lnTo>
                <a:lnTo>
                  <a:pt x="1262419" y="728980"/>
                </a:lnTo>
                <a:lnTo>
                  <a:pt x="1264373" y="708660"/>
                </a:lnTo>
                <a:lnTo>
                  <a:pt x="1256913" y="671830"/>
                </a:lnTo>
                <a:close/>
              </a:path>
              <a:path w="1264920" h="1263650">
                <a:moveTo>
                  <a:pt x="1153248" y="596900"/>
                </a:moveTo>
                <a:lnTo>
                  <a:pt x="850836" y="596900"/>
                </a:lnTo>
                <a:lnTo>
                  <a:pt x="847267" y="598170"/>
                </a:lnTo>
                <a:lnTo>
                  <a:pt x="1159422" y="598170"/>
                </a:lnTo>
                <a:lnTo>
                  <a:pt x="1153248" y="596900"/>
                </a:lnTo>
                <a:close/>
              </a:path>
              <a:path w="1264920" h="1263650">
                <a:moveTo>
                  <a:pt x="735828" y="374650"/>
                </a:moveTo>
                <a:lnTo>
                  <a:pt x="632307" y="374650"/>
                </a:lnTo>
                <a:lnTo>
                  <a:pt x="646672" y="378460"/>
                </a:lnTo>
                <a:lnTo>
                  <a:pt x="658412" y="386080"/>
                </a:lnTo>
                <a:lnTo>
                  <a:pt x="666333" y="397510"/>
                </a:lnTo>
                <a:lnTo>
                  <a:pt x="669239" y="412750"/>
                </a:lnTo>
                <a:lnTo>
                  <a:pt x="666322" y="426720"/>
                </a:lnTo>
                <a:lnTo>
                  <a:pt x="658374" y="438150"/>
                </a:lnTo>
                <a:lnTo>
                  <a:pt x="646597" y="447040"/>
                </a:lnTo>
                <a:lnTo>
                  <a:pt x="632193" y="449580"/>
                </a:lnTo>
                <a:lnTo>
                  <a:pt x="736503" y="449580"/>
                </a:lnTo>
                <a:lnTo>
                  <a:pt x="741366" y="433070"/>
                </a:lnTo>
                <a:lnTo>
                  <a:pt x="743318" y="412750"/>
                </a:lnTo>
                <a:lnTo>
                  <a:pt x="738665" y="381000"/>
                </a:lnTo>
                <a:lnTo>
                  <a:pt x="735828" y="374650"/>
                </a:lnTo>
                <a:close/>
              </a:path>
              <a:path w="1264920" h="1263650">
                <a:moveTo>
                  <a:pt x="732844" y="148590"/>
                </a:moveTo>
                <a:lnTo>
                  <a:pt x="655243" y="148590"/>
                </a:lnTo>
                <a:lnTo>
                  <a:pt x="605307" y="300990"/>
                </a:lnTo>
                <a:lnTo>
                  <a:pt x="683446" y="300990"/>
                </a:lnTo>
                <a:lnTo>
                  <a:pt x="732844" y="148590"/>
                </a:lnTo>
                <a:close/>
              </a:path>
              <a:path w="1264920" h="1263650">
                <a:moveTo>
                  <a:pt x="706272" y="73660"/>
                </a:moveTo>
                <a:lnTo>
                  <a:pt x="484022" y="73660"/>
                </a:lnTo>
                <a:lnTo>
                  <a:pt x="498426" y="77470"/>
                </a:lnTo>
                <a:lnTo>
                  <a:pt x="510203" y="85090"/>
                </a:lnTo>
                <a:lnTo>
                  <a:pt x="518151" y="96520"/>
                </a:lnTo>
                <a:lnTo>
                  <a:pt x="521068" y="110490"/>
                </a:lnTo>
                <a:lnTo>
                  <a:pt x="521068" y="185420"/>
                </a:lnTo>
                <a:lnTo>
                  <a:pt x="523977" y="199390"/>
                </a:lnTo>
                <a:lnTo>
                  <a:pt x="531912" y="210820"/>
                </a:lnTo>
                <a:lnTo>
                  <a:pt x="543683" y="219710"/>
                </a:lnTo>
                <a:lnTo>
                  <a:pt x="558101" y="222250"/>
                </a:lnTo>
                <a:lnTo>
                  <a:pt x="572521" y="219710"/>
                </a:lnTo>
                <a:lnTo>
                  <a:pt x="584296" y="210820"/>
                </a:lnTo>
                <a:lnTo>
                  <a:pt x="592236" y="199390"/>
                </a:lnTo>
                <a:lnTo>
                  <a:pt x="595147" y="185420"/>
                </a:lnTo>
                <a:lnTo>
                  <a:pt x="595147" y="148590"/>
                </a:lnTo>
                <a:lnTo>
                  <a:pt x="732844" y="148590"/>
                </a:lnTo>
                <a:lnTo>
                  <a:pt x="741489" y="121920"/>
                </a:lnTo>
                <a:lnTo>
                  <a:pt x="743204" y="114300"/>
                </a:lnTo>
                <a:lnTo>
                  <a:pt x="742864" y="105410"/>
                </a:lnTo>
                <a:lnTo>
                  <a:pt x="714981" y="74930"/>
                </a:lnTo>
                <a:lnTo>
                  <a:pt x="706272" y="73660"/>
                </a:lnTo>
                <a:close/>
              </a:path>
              <a:path w="1264920" h="1263650">
                <a:moveTo>
                  <a:pt x="484022" y="0"/>
                </a:moveTo>
                <a:lnTo>
                  <a:pt x="449424" y="5080"/>
                </a:lnTo>
                <a:lnTo>
                  <a:pt x="419252" y="20320"/>
                </a:lnTo>
                <a:lnTo>
                  <a:pt x="395272" y="44450"/>
                </a:lnTo>
                <a:lnTo>
                  <a:pt x="379247" y="73660"/>
                </a:lnTo>
                <a:lnTo>
                  <a:pt x="588784" y="73660"/>
                </a:lnTo>
                <a:lnTo>
                  <a:pt x="572749" y="44450"/>
                </a:lnTo>
                <a:lnTo>
                  <a:pt x="548771" y="20320"/>
                </a:lnTo>
                <a:lnTo>
                  <a:pt x="518609" y="5080"/>
                </a:lnTo>
                <a:lnTo>
                  <a:pt x="4840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371205" y="8108119"/>
            <a:ext cx="1677035" cy="1676400"/>
          </a:xfrm>
          <a:custGeom>
            <a:avLst/>
            <a:gdLst/>
            <a:ahLst/>
            <a:cxnLst/>
            <a:rect l="l" t="t" r="r" b="b"/>
            <a:pathLst>
              <a:path w="1677034" h="1676400">
                <a:moveTo>
                  <a:pt x="963980" y="321886"/>
                </a:moveTo>
                <a:lnTo>
                  <a:pt x="922923" y="341663"/>
                </a:lnTo>
                <a:lnTo>
                  <a:pt x="684136" y="781842"/>
                </a:lnTo>
                <a:lnTo>
                  <a:pt x="27965" y="781842"/>
                </a:lnTo>
                <a:lnTo>
                  <a:pt x="17080" y="784040"/>
                </a:lnTo>
                <a:lnTo>
                  <a:pt x="8191" y="790033"/>
                </a:lnTo>
                <a:lnTo>
                  <a:pt x="2197" y="798922"/>
                </a:lnTo>
                <a:lnTo>
                  <a:pt x="0" y="809807"/>
                </a:lnTo>
                <a:lnTo>
                  <a:pt x="0" y="1089334"/>
                </a:lnTo>
                <a:lnTo>
                  <a:pt x="2197" y="1100226"/>
                </a:lnTo>
                <a:lnTo>
                  <a:pt x="8191" y="1109119"/>
                </a:lnTo>
                <a:lnTo>
                  <a:pt x="17080" y="1115114"/>
                </a:lnTo>
                <a:lnTo>
                  <a:pt x="27965" y="1117312"/>
                </a:lnTo>
                <a:lnTo>
                  <a:pt x="1565452" y="1117312"/>
                </a:lnTo>
                <a:lnTo>
                  <a:pt x="1565452" y="1340934"/>
                </a:lnTo>
                <a:lnTo>
                  <a:pt x="27965" y="1340934"/>
                </a:lnTo>
                <a:lnTo>
                  <a:pt x="17080" y="1343130"/>
                </a:lnTo>
                <a:lnTo>
                  <a:pt x="8191" y="1349121"/>
                </a:lnTo>
                <a:lnTo>
                  <a:pt x="2197" y="1358009"/>
                </a:lnTo>
                <a:lnTo>
                  <a:pt x="0" y="1368899"/>
                </a:lnTo>
                <a:lnTo>
                  <a:pt x="0" y="1648439"/>
                </a:lnTo>
                <a:lnTo>
                  <a:pt x="2197" y="1659314"/>
                </a:lnTo>
                <a:lnTo>
                  <a:pt x="8191" y="1668195"/>
                </a:lnTo>
                <a:lnTo>
                  <a:pt x="17080" y="1674183"/>
                </a:lnTo>
                <a:lnTo>
                  <a:pt x="27965" y="1676379"/>
                </a:lnTo>
                <a:lnTo>
                  <a:pt x="1369771" y="1676379"/>
                </a:lnTo>
                <a:lnTo>
                  <a:pt x="1397723" y="1648439"/>
                </a:lnTo>
                <a:lnTo>
                  <a:pt x="950455" y="1620486"/>
                </a:lnTo>
                <a:lnTo>
                  <a:pt x="55905" y="1620473"/>
                </a:lnTo>
                <a:lnTo>
                  <a:pt x="55905" y="1396839"/>
                </a:lnTo>
                <a:lnTo>
                  <a:pt x="1593392" y="1396839"/>
                </a:lnTo>
                <a:lnTo>
                  <a:pt x="1604282" y="1394643"/>
                </a:lnTo>
                <a:lnTo>
                  <a:pt x="1613171" y="1388656"/>
                </a:lnTo>
                <a:lnTo>
                  <a:pt x="1619162" y="1379775"/>
                </a:lnTo>
                <a:lnTo>
                  <a:pt x="1621358" y="1368899"/>
                </a:lnTo>
                <a:lnTo>
                  <a:pt x="1621358" y="1089334"/>
                </a:lnTo>
                <a:lnTo>
                  <a:pt x="1619162" y="1078464"/>
                </a:lnTo>
                <a:lnTo>
                  <a:pt x="1613171" y="1069582"/>
                </a:lnTo>
                <a:lnTo>
                  <a:pt x="1604282" y="1063592"/>
                </a:lnTo>
                <a:lnTo>
                  <a:pt x="1593392" y="1061394"/>
                </a:lnTo>
                <a:lnTo>
                  <a:pt x="55905" y="1061394"/>
                </a:lnTo>
                <a:lnTo>
                  <a:pt x="55905" y="949571"/>
                </a:lnTo>
                <a:lnTo>
                  <a:pt x="111823" y="949571"/>
                </a:lnTo>
                <a:lnTo>
                  <a:pt x="122706" y="947375"/>
                </a:lnTo>
                <a:lnTo>
                  <a:pt x="131591" y="941385"/>
                </a:lnTo>
                <a:lnTo>
                  <a:pt x="137580" y="932501"/>
                </a:lnTo>
                <a:lnTo>
                  <a:pt x="139776" y="921618"/>
                </a:lnTo>
                <a:lnTo>
                  <a:pt x="137580" y="910741"/>
                </a:lnTo>
                <a:lnTo>
                  <a:pt x="131591" y="901855"/>
                </a:lnTo>
                <a:lnTo>
                  <a:pt x="122706" y="895863"/>
                </a:lnTo>
                <a:lnTo>
                  <a:pt x="111823" y="893665"/>
                </a:lnTo>
                <a:lnTo>
                  <a:pt x="55905" y="893665"/>
                </a:lnTo>
                <a:lnTo>
                  <a:pt x="55905" y="837760"/>
                </a:lnTo>
                <a:lnTo>
                  <a:pt x="717551" y="837760"/>
                </a:lnTo>
                <a:lnTo>
                  <a:pt x="963091" y="380915"/>
                </a:lnTo>
                <a:lnTo>
                  <a:pt x="964044" y="378960"/>
                </a:lnTo>
                <a:lnTo>
                  <a:pt x="966012" y="377702"/>
                </a:lnTo>
                <a:lnTo>
                  <a:pt x="968743" y="377613"/>
                </a:lnTo>
                <a:lnTo>
                  <a:pt x="1043063" y="377613"/>
                </a:lnTo>
                <a:lnTo>
                  <a:pt x="1020864" y="348022"/>
                </a:lnTo>
                <a:lnTo>
                  <a:pt x="1009525" y="336161"/>
                </a:lnTo>
                <a:lnTo>
                  <a:pt x="995794" y="327634"/>
                </a:lnTo>
                <a:lnTo>
                  <a:pt x="980376" y="322767"/>
                </a:lnTo>
                <a:lnTo>
                  <a:pt x="963980" y="321886"/>
                </a:lnTo>
                <a:close/>
              </a:path>
              <a:path w="1677034" h="1676400">
                <a:moveTo>
                  <a:pt x="1397723" y="1396852"/>
                </a:moveTo>
                <a:lnTo>
                  <a:pt x="1341818" y="1396852"/>
                </a:lnTo>
                <a:lnTo>
                  <a:pt x="1341818" y="1620486"/>
                </a:lnTo>
                <a:lnTo>
                  <a:pt x="1397723" y="1620486"/>
                </a:lnTo>
                <a:lnTo>
                  <a:pt x="1397723" y="1396852"/>
                </a:lnTo>
                <a:close/>
              </a:path>
              <a:path w="1677034" h="1676400">
                <a:moveTo>
                  <a:pt x="503186" y="1396839"/>
                </a:moveTo>
                <a:lnTo>
                  <a:pt x="447268" y="1396839"/>
                </a:lnTo>
                <a:lnTo>
                  <a:pt x="447268" y="1620473"/>
                </a:lnTo>
                <a:lnTo>
                  <a:pt x="503186" y="1620473"/>
                </a:lnTo>
                <a:lnTo>
                  <a:pt x="503186" y="1396839"/>
                </a:lnTo>
                <a:close/>
              </a:path>
              <a:path w="1677034" h="1676400">
                <a:moveTo>
                  <a:pt x="1397723" y="1396839"/>
                </a:moveTo>
                <a:lnTo>
                  <a:pt x="894537" y="1396839"/>
                </a:lnTo>
                <a:lnTo>
                  <a:pt x="894537" y="1620473"/>
                </a:lnTo>
                <a:lnTo>
                  <a:pt x="950455" y="1620473"/>
                </a:lnTo>
                <a:lnTo>
                  <a:pt x="950455" y="1396852"/>
                </a:lnTo>
                <a:lnTo>
                  <a:pt x="1397723" y="1396852"/>
                </a:lnTo>
                <a:close/>
              </a:path>
              <a:path w="1677034" h="1676400">
                <a:moveTo>
                  <a:pt x="279539" y="1117312"/>
                </a:moveTo>
                <a:lnTo>
                  <a:pt x="223634" y="1117312"/>
                </a:lnTo>
                <a:lnTo>
                  <a:pt x="223634" y="1340934"/>
                </a:lnTo>
                <a:lnTo>
                  <a:pt x="279539" y="1340934"/>
                </a:lnTo>
                <a:lnTo>
                  <a:pt x="279539" y="1117312"/>
                </a:lnTo>
                <a:close/>
              </a:path>
              <a:path w="1677034" h="1676400">
                <a:moveTo>
                  <a:pt x="726821" y="1117312"/>
                </a:moveTo>
                <a:lnTo>
                  <a:pt x="670902" y="1117312"/>
                </a:lnTo>
                <a:lnTo>
                  <a:pt x="670902" y="1340934"/>
                </a:lnTo>
                <a:lnTo>
                  <a:pt x="726821" y="1340934"/>
                </a:lnTo>
                <a:lnTo>
                  <a:pt x="726821" y="1117312"/>
                </a:lnTo>
                <a:close/>
              </a:path>
              <a:path w="1677034" h="1676400">
                <a:moveTo>
                  <a:pt x="1174089" y="1117312"/>
                </a:moveTo>
                <a:lnTo>
                  <a:pt x="1118171" y="1117312"/>
                </a:lnTo>
                <a:lnTo>
                  <a:pt x="1118171" y="1340934"/>
                </a:lnTo>
                <a:lnTo>
                  <a:pt x="1174089" y="1340934"/>
                </a:lnTo>
                <a:lnTo>
                  <a:pt x="1174089" y="1117312"/>
                </a:lnTo>
                <a:close/>
              </a:path>
              <a:path w="1677034" h="1676400">
                <a:moveTo>
                  <a:pt x="503186" y="837760"/>
                </a:moveTo>
                <a:lnTo>
                  <a:pt x="447281" y="837760"/>
                </a:lnTo>
                <a:lnTo>
                  <a:pt x="447281" y="1061394"/>
                </a:lnTo>
                <a:lnTo>
                  <a:pt x="503186" y="1061394"/>
                </a:lnTo>
                <a:lnTo>
                  <a:pt x="503186" y="837760"/>
                </a:lnTo>
                <a:close/>
              </a:path>
              <a:path w="1677034" h="1676400">
                <a:moveTo>
                  <a:pt x="950455" y="910493"/>
                </a:moveTo>
                <a:lnTo>
                  <a:pt x="894537" y="910493"/>
                </a:lnTo>
                <a:lnTo>
                  <a:pt x="894537" y="1061394"/>
                </a:lnTo>
                <a:lnTo>
                  <a:pt x="950455" y="1061394"/>
                </a:lnTo>
                <a:lnTo>
                  <a:pt x="950455" y="910493"/>
                </a:lnTo>
                <a:close/>
              </a:path>
              <a:path w="1677034" h="1676400">
                <a:moveTo>
                  <a:pt x="1397723" y="837760"/>
                </a:moveTo>
                <a:lnTo>
                  <a:pt x="1341818" y="837760"/>
                </a:lnTo>
                <a:lnTo>
                  <a:pt x="1341818" y="1061394"/>
                </a:lnTo>
                <a:lnTo>
                  <a:pt x="1397723" y="1061394"/>
                </a:lnTo>
                <a:lnTo>
                  <a:pt x="1397723" y="837760"/>
                </a:lnTo>
                <a:close/>
              </a:path>
              <a:path w="1677034" h="1676400">
                <a:moveTo>
                  <a:pt x="717551" y="837760"/>
                </a:moveTo>
                <a:lnTo>
                  <a:pt x="654075" y="837760"/>
                </a:lnTo>
                <a:lnTo>
                  <a:pt x="645401" y="853876"/>
                </a:lnTo>
                <a:lnTo>
                  <a:pt x="639069" y="871341"/>
                </a:lnTo>
                <a:lnTo>
                  <a:pt x="638112" y="887239"/>
                </a:lnTo>
                <a:lnTo>
                  <a:pt x="638064" y="889919"/>
                </a:lnTo>
                <a:lnTo>
                  <a:pt x="642018" y="907285"/>
                </a:lnTo>
                <a:lnTo>
                  <a:pt x="651103" y="923485"/>
                </a:lnTo>
                <a:lnTo>
                  <a:pt x="664097" y="936765"/>
                </a:lnTo>
                <a:lnTo>
                  <a:pt x="680016" y="945621"/>
                </a:lnTo>
                <a:lnTo>
                  <a:pt x="697786" y="949638"/>
                </a:lnTo>
                <a:lnTo>
                  <a:pt x="716330" y="948402"/>
                </a:lnTo>
                <a:lnTo>
                  <a:pt x="894537" y="910493"/>
                </a:lnTo>
                <a:lnTo>
                  <a:pt x="950455" y="910493"/>
                </a:lnTo>
                <a:lnTo>
                  <a:pt x="950455" y="898618"/>
                </a:lnTo>
                <a:lnTo>
                  <a:pt x="970935" y="894262"/>
                </a:lnTo>
                <a:lnTo>
                  <a:pt x="701255" y="894262"/>
                </a:lnTo>
                <a:lnTo>
                  <a:pt x="697801" y="892789"/>
                </a:lnTo>
                <a:lnTo>
                  <a:pt x="695807" y="889919"/>
                </a:lnTo>
                <a:lnTo>
                  <a:pt x="693585" y="887239"/>
                </a:lnTo>
                <a:lnTo>
                  <a:pt x="693140" y="883492"/>
                </a:lnTo>
                <a:lnTo>
                  <a:pt x="694664" y="880343"/>
                </a:lnTo>
                <a:lnTo>
                  <a:pt x="717551" y="837760"/>
                </a:lnTo>
                <a:close/>
              </a:path>
              <a:path w="1677034" h="1676400">
                <a:moveTo>
                  <a:pt x="1205892" y="594682"/>
                </a:moveTo>
                <a:lnTo>
                  <a:pt x="1136002" y="594682"/>
                </a:lnTo>
                <a:lnTo>
                  <a:pt x="1262316" y="763058"/>
                </a:lnTo>
                <a:lnTo>
                  <a:pt x="1264323" y="765509"/>
                </a:lnTo>
                <a:lnTo>
                  <a:pt x="1264920" y="768824"/>
                </a:lnTo>
                <a:lnTo>
                  <a:pt x="1263853" y="771809"/>
                </a:lnTo>
                <a:lnTo>
                  <a:pt x="1263180" y="773891"/>
                </a:lnTo>
                <a:lnTo>
                  <a:pt x="1261427" y="775415"/>
                </a:lnTo>
                <a:lnTo>
                  <a:pt x="1259281" y="775796"/>
                </a:lnTo>
                <a:lnTo>
                  <a:pt x="704697" y="893729"/>
                </a:lnTo>
                <a:lnTo>
                  <a:pt x="701255" y="894262"/>
                </a:lnTo>
                <a:lnTo>
                  <a:pt x="970935" y="894262"/>
                </a:lnTo>
                <a:lnTo>
                  <a:pt x="1236586" y="837760"/>
                </a:lnTo>
                <a:lnTo>
                  <a:pt x="1397723" y="837760"/>
                </a:lnTo>
                <a:lnTo>
                  <a:pt x="1397723" y="809807"/>
                </a:lnTo>
                <a:lnTo>
                  <a:pt x="1395527" y="798922"/>
                </a:lnTo>
                <a:lnTo>
                  <a:pt x="1389538" y="790033"/>
                </a:lnTo>
                <a:lnTo>
                  <a:pt x="1380653" y="784040"/>
                </a:lnTo>
                <a:lnTo>
                  <a:pt x="1369771" y="781842"/>
                </a:lnTo>
                <a:lnTo>
                  <a:pt x="1318463" y="781842"/>
                </a:lnTo>
                <a:lnTo>
                  <a:pt x="1319913" y="768060"/>
                </a:lnTo>
                <a:lnTo>
                  <a:pt x="1318425" y="754435"/>
                </a:lnTo>
                <a:lnTo>
                  <a:pt x="1314098" y="741429"/>
                </a:lnTo>
                <a:lnTo>
                  <a:pt x="1307033" y="729505"/>
                </a:lnTo>
                <a:lnTo>
                  <a:pt x="1205892" y="594682"/>
                </a:lnTo>
                <a:close/>
              </a:path>
              <a:path w="1677034" h="1676400">
                <a:moveTo>
                  <a:pt x="1043063" y="377613"/>
                </a:moveTo>
                <a:lnTo>
                  <a:pt x="968743" y="377613"/>
                </a:lnTo>
                <a:lnTo>
                  <a:pt x="971702" y="377664"/>
                </a:lnTo>
                <a:lnTo>
                  <a:pt x="974458" y="379137"/>
                </a:lnTo>
                <a:lnTo>
                  <a:pt x="976147" y="381576"/>
                </a:lnTo>
                <a:lnTo>
                  <a:pt x="1102448" y="549952"/>
                </a:lnTo>
                <a:lnTo>
                  <a:pt x="987120" y="636465"/>
                </a:lnTo>
                <a:lnTo>
                  <a:pt x="979737" y="644754"/>
                </a:lnTo>
                <a:lnTo>
                  <a:pt x="976225" y="654878"/>
                </a:lnTo>
                <a:lnTo>
                  <a:pt x="976763" y="665581"/>
                </a:lnTo>
                <a:lnTo>
                  <a:pt x="981532" y="675606"/>
                </a:lnTo>
                <a:lnTo>
                  <a:pt x="989821" y="682995"/>
                </a:lnTo>
                <a:lnTo>
                  <a:pt x="999947" y="686508"/>
                </a:lnTo>
                <a:lnTo>
                  <a:pt x="1010653" y="685970"/>
                </a:lnTo>
                <a:lnTo>
                  <a:pt x="1020686" y="681207"/>
                </a:lnTo>
                <a:lnTo>
                  <a:pt x="1136002" y="594682"/>
                </a:lnTo>
                <a:lnTo>
                  <a:pt x="1205892" y="594682"/>
                </a:lnTo>
                <a:lnTo>
                  <a:pt x="1180731" y="561141"/>
                </a:lnTo>
                <a:lnTo>
                  <a:pt x="1239050" y="517377"/>
                </a:lnTo>
                <a:lnTo>
                  <a:pt x="1240052" y="516412"/>
                </a:lnTo>
                <a:lnTo>
                  <a:pt x="1147191" y="516412"/>
                </a:lnTo>
                <a:lnTo>
                  <a:pt x="1043063" y="377613"/>
                </a:lnTo>
                <a:close/>
              </a:path>
              <a:path w="1677034" h="1676400">
                <a:moveTo>
                  <a:pt x="1589711" y="0"/>
                </a:moveTo>
                <a:lnTo>
                  <a:pt x="1527543" y="15905"/>
                </a:lnTo>
                <a:lnTo>
                  <a:pt x="1296936" y="188917"/>
                </a:lnTo>
                <a:lnTo>
                  <a:pt x="1286030" y="207330"/>
                </a:lnTo>
                <a:lnTo>
                  <a:pt x="1286567" y="218036"/>
                </a:lnTo>
                <a:lnTo>
                  <a:pt x="1291336" y="228058"/>
                </a:lnTo>
                <a:lnTo>
                  <a:pt x="1315872" y="260773"/>
                </a:lnTo>
                <a:lnTo>
                  <a:pt x="1257553" y="304525"/>
                </a:lnTo>
                <a:lnTo>
                  <a:pt x="1240335" y="321099"/>
                </a:lnTo>
                <a:lnTo>
                  <a:pt x="1227864" y="341079"/>
                </a:lnTo>
                <a:lnTo>
                  <a:pt x="1220599" y="363482"/>
                </a:lnTo>
                <a:lnTo>
                  <a:pt x="1218996" y="387329"/>
                </a:lnTo>
                <a:lnTo>
                  <a:pt x="1221790" y="437672"/>
                </a:lnTo>
                <a:lnTo>
                  <a:pt x="1221113" y="447746"/>
                </a:lnTo>
                <a:lnTo>
                  <a:pt x="1218045" y="457214"/>
                </a:lnTo>
                <a:lnTo>
                  <a:pt x="1212780" y="465657"/>
                </a:lnTo>
                <a:lnTo>
                  <a:pt x="1205509" y="472660"/>
                </a:lnTo>
                <a:lnTo>
                  <a:pt x="1147191" y="516412"/>
                </a:lnTo>
                <a:lnTo>
                  <a:pt x="1240052" y="516412"/>
                </a:lnTo>
                <a:lnTo>
                  <a:pt x="1256261" y="500802"/>
                </a:lnTo>
                <a:lnTo>
                  <a:pt x="1268730" y="480822"/>
                </a:lnTo>
                <a:lnTo>
                  <a:pt x="1275997" y="458414"/>
                </a:lnTo>
                <a:lnTo>
                  <a:pt x="1277607" y="434560"/>
                </a:lnTo>
                <a:lnTo>
                  <a:pt x="1274800" y="384217"/>
                </a:lnTo>
                <a:lnTo>
                  <a:pt x="1275485" y="374144"/>
                </a:lnTo>
                <a:lnTo>
                  <a:pt x="1278556" y="364680"/>
                </a:lnTo>
                <a:lnTo>
                  <a:pt x="1283823" y="356237"/>
                </a:lnTo>
                <a:lnTo>
                  <a:pt x="1291094" y="349229"/>
                </a:lnTo>
                <a:lnTo>
                  <a:pt x="1349400" y="305503"/>
                </a:lnTo>
                <a:lnTo>
                  <a:pt x="1464115" y="305503"/>
                </a:lnTo>
                <a:lnTo>
                  <a:pt x="1495042" y="282300"/>
                </a:lnTo>
                <a:lnTo>
                  <a:pt x="1401889" y="282300"/>
                </a:lnTo>
                <a:lnTo>
                  <a:pt x="1352803" y="216869"/>
                </a:lnTo>
                <a:lnTo>
                  <a:pt x="1561096" y="60621"/>
                </a:lnTo>
                <a:lnTo>
                  <a:pt x="1571109" y="55851"/>
                </a:lnTo>
                <a:lnTo>
                  <a:pt x="1581808" y="55308"/>
                </a:lnTo>
                <a:lnTo>
                  <a:pt x="1661403" y="55308"/>
                </a:lnTo>
                <a:lnTo>
                  <a:pt x="1660486" y="53382"/>
                </a:lnTo>
                <a:lnTo>
                  <a:pt x="1644954" y="32643"/>
                </a:lnTo>
                <a:lnTo>
                  <a:pt x="1620081" y="10520"/>
                </a:lnTo>
                <a:lnTo>
                  <a:pt x="1589711" y="0"/>
                </a:lnTo>
                <a:close/>
              </a:path>
              <a:path w="1677034" h="1676400">
                <a:moveTo>
                  <a:pt x="1464115" y="305503"/>
                </a:moveTo>
                <a:lnTo>
                  <a:pt x="1349400" y="305503"/>
                </a:lnTo>
                <a:lnTo>
                  <a:pt x="1378394" y="344136"/>
                </a:lnTo>
                <a:lnTo>
                  <a:pt x="1385011" y="348048"/>
                </a:lnTo>
                <a:lnTo>
                  <a:pt x="1393659" y="349280"/>
                </a:lnTo>
                <a:lnTo>
                  <a:pt x="1394980" y="349394"/>
                </a:lnTo>
                <a:lnTo>
                  <a:pt x="1402397" y="349381"/>
                </a:lnTo>
                <a:lnTo>
                  <a:pt x="1408252" y="347413"/>
                </a:lnTo>
                <a:lnTo>
                  <a:pt x="1464115" y="305503"/>
                </a:lnTo>
                <a:close/>
              </a:path>
              <a:path w="1677034" h="1676400">
                <a:moveTo>
                  <a:pt x="1402397" y="349381"/>
                </a:moveTo>
                <a:lnTo>
                  <a:pt x="1396301" y="349381"/>
                </a:lnTo>
                <a:lnTo>
                  <a:pt x="1402359" y="349394"/>
                </a:lnTo>
                <a:close/>
              </a:path>
              <a:path w="1677034" h="1676400">
                <a:moveTo>
                  <a:pt x="1661403" y="55308"/>
                </a:moveTo>
                <a:lnTo>
                  <a:pt x="1581808" y="55308"/>
                </a:lnTo>
                <a:lnTo>
                  <a:pt x="1591934" y="58816"/>
                </a:lnTo>
                <a:lnTo>
                  <a:pt x="1600225" y="66197"/>
                </a:lnTo>
                <a:lnTo>
                  <a:pt x="1615757" y="86936"/>
                </a:lnTo>
                <a:lnTo>
                  <a:pt x="1620526" y="96952"/>
                </a:lnTo>
                <a:lnTo>
                  <a:pt x="1621066" y="107646"/>
                </a:lnTo>
                <a:lnTo>
                  <a:pt x="1617557" y="117765"/>
                </a:lnTo>
                <a:lnTo>
                  <a:pt x="1610182" y="126052"/>
                </a:lnTo>
                <a:lnTo>
                  <a:pt x="1401889" y="282300"/>
                </a:lnTo>
                <a:lnTo>
                  <a:pt x="1495042" y="282300"/>
                </a:lnTo>
                <a:lnTo>
                  <a:pt x="1643722" y="170756"/>
                </a:lnTo>
                <a:lnTo>
                  <a:pt x="1665873" y="145908"/>
                </a:lnTo>
                <a:lnTo>
                  <a:pt x="1676412" y="115546"/>
                </a:lnTo>
                <a:lnTo>
                  <a:pt x="1674798" y="83445"/>
                </a:lnTo>
                <a:lnTo>
                  <a:pt x="1661403" y="55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400021" y="8945892"/>
            <a:ext cx="194691" cy="649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3846923" y="5103580"/>
            <a:ext cx="932815" cy="621030"/>
          </a:xfrm>
          <a:custGeom>
            <a:avLst/>
            <a:gdLst/>
            <a:ahLst/>
            <a:cxnLst/>
            <a:rect l="l" t="t" r="r" b="b"/>
            <a:pathLst>
              <a:path w="932815" h="621029">
                <a:moveTo>
                  <a:pt x="26606" y="381371"/>
                </a:moveTo>
                <a:lnTo>
                  <a:pt x="16250" y="383462"/>
                </a:lnTo>
                <a:lnTo>
                  <a:pt x="7793" y="389164"/>
                </a:lnTo>
                <a:lnTo>
                  <a:pt x="2090" y="397621"/>
                </a:lnTo>
                <a:lnTo>
                  <a:pt x="0" y="407977"/>
                </a:lnTo>
                <a:lnTo>
                  <a:pt x="0" y="594223"/>
                </a:lnTo>
                <a:lnTo>
                  <a:pt x="2090" y="604587"/>
                </a:lnTo>
                <a:lnTo>
                  <a:pt x="7793" y="613048"/>
                </a:lnTo>
                <a:lnTo>
                  <a:pt x="16250" y="618751"/>
                </a:lnTo>
                <a:lnTo>
                  <a:pt x="26606" y="620842"/>
                </a:lnTo>
                <a:lnTo>
                  <a:pt x="212864" y="620842"/>
                </a:lnTo>
                <a:lnTo>
                  <a:pt x="223220" y="618751"/>
                </a:lnTo>
                <a:lnTo>
                  <a:pt x="231678" y="613048"/>
                </a:lnTo>
                <a:lnTo>
                  <a:pt x="237380" y="604587"/>
                </a:lnTo>
                <a:lnTo>
                  <a:pt x="239471" y="594223"/>
                </a:lnTo>
                <a:lnTo>
                  <a:pt x="237380" y="583867"/>
                </a:lnTo>
                <a:lnTo>
                  <a:pt x="231678" y="575410"/>
                </a:lnTo>
                <a:lnTo>
                  <a:pt x="223220" y="569707"/>
                </a:lnTo>
                <a:lnTo>
                  <a:pt x="212864" y="567616"/>
                </a:lnTo>
                <a:lnTo>
                  <a:pt x="92900" y="567616"/>
                </a:lnTo>
                <a:lnTo>
                  <a:pt x="128473" y="532044"/>
                </a:lnTo>
                <a:lnTo>
                  <a:pt x="53225" y="532044"/>
                </a:lnTo>
                <a:lnTo>
                  <a:pt x="53225" y="407977"/>
                </a:lnTo>
                <a:lnTo>
                  <a:pt x="51132" y="397621"/>
                </a:lnTo>
                <a:lnTo>
                  <a:pt x="45426" y="389164"/>
                </a:lnTo>
                <a:lnTo>
                  <a:pt x="36964" y="383462"/>
                </a:lnTo>
                <a:lnTo>
                  <a:pt x="26606" y="381371"/>
                </a:lnTo>
                <a:close/>
              </a:path>
              <a:path w="932815" h="621029">
                <a:moveTo>
                  <a:pt x="420331" y="182997"/>
                </a:moveTo>
                <a:lnTo>
                  <a:pt x="406209" y="182997"/>
                </a:lnTo>
                <a:lnTo>
                  <a:pt x="399453" y="185804"/>
                </a:lnTo>
                <a:lnTo>
                  <a:pt x="53225" y="532044"/>
                </a:lnTo>
                <a:lnTo>
                  <a:pt x="128473" y="532044"/>
                </a:lnTo>
                <a:lnTo>
                  <a:pt x="413283" y="247234"/>
                </a:lnTo>
                <a:lnTo>
                  <a:pt x="488525" y="247234"/>
                </a:lnTo>
                <a:lnTo>
                  <a:pt x="427100" y="185804"/>
                </a:lnTo>
                <a:lnTo>
                  <a:pt x="420331" y="182997"/>
                </a:lnTo>
                <a:close/>
              </a:path>
              <a:path w="932815" h="621029">
                <a:moveTo>
                  <a:pt x="488525" y="247234"/>
                </a:moveTo>
                <a:lnTo>
                  <a:pt x="413283" y="247234"/>
                </a:lnTo>
                <a:lnTo>
                  <a:pt x="549414" y="383365"/>
                </a:lnTo>
                <a:lnTo>
                  <a:pt x="558094" y="388980"/>
                </a:lnTo>
                <a:lnTo>
                  <a:pt x="568218" y="390852"/>
                </a:lnTo>
                <a:lnTo>
                  <a:pt x="578345" y="388980"/>
                </a:lnTo>
                <a:lnTo>
                  <a:pt x="587032" y="383365"/>
                </a:lnTo>
                <a:lnTo>
                  <a:pt x="643456" y="326939"/>
                </a:lnTo>
                <a:lnTo>
                  <a:pt x="568223" y="326939"/>
                </a:lnTo>
                <a:lnTo>
                  <a:pt x="488525" y="247234"/>
                </a:lnTo>
                <a:close/>
              </a:path>
              <a:path w="932815" h="621029">
                <a:moveTo>
                  <a:pt x="906170" y="0"/>
                </a:moveTo>
                <a:lnTo>
                  <a:pt x="896161" y="1950"/>
                </a:lnTo>
                <a:lnTo>
                  <a:pt x="887361" y="7800"/>
                </a:lnTo>
                <a:lnTo>
                  <a:pt x="568223" y="326939"/>
                </a:lnTo>
                <a:lnTo>
                  <a:pt x="643456" y="326939"/>
                </a:lnTo>
                <a:lnTo>
                  <a:pt x="924979" y="45405"/>
                </a:lnTo>
                <a:lnTo>
                  <a:pt x="930822" y="36613"/>
                </a:lnTo>
                <a:lnTo>
                  <a:pt x="932770" y="26608"/>
                </a:lnTo>
                <a:lnTo>
                  <a:pt x="930822" y="16600"/>
                </a:lnTo>
                <a:lnTo>
                  <a:pt x="924979" y="7800"/>
                </a:lnTo>
                <a:lnTo>
                  <a:pt x="916179" y="1950"/>
                </a:lnTo>
                <a:lnTo>
                  <a:pt x="9061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3632498" y="4738916"/>
            <a:ext cx="1330325" cy="1330325"/>
          </a:xfrm>
          <a:custGeom>
            <a:avLst/>
            <a:gdLst/>
            <a:ahLst/>
            <a:cxnLst/>
            <a:rect l="l" t="t" r="r" b="b"/>
            <a:pathLst>
              <a:path w="1330325" h="1330325">
                <a:moveTo>
                  <a:pt x="665162" y="0"/>
                </a:moveTo>
                <a:lnTo>
                  <a:pt x="617728" y="1673"/>
                </a:lnTo>
                <a:lnTo>
                  <a:pt x="571184" y="6617"/>
                </a:lnTo>
                <a:lnTo>
                  <a:pt x="525642" y="14719"/>
                </a:lnTo>
                <a:lnTo>
                  <a:pt x="481216" y="25864"/>
                </a:lnTo>
                <a:lnTo>
                  <a:pt x="438019" y="39941"/>
                </a:lnTo>
                <a:lnTo>
                  <a:pt x="396165" y="56835"/>
                </a:lnTo>
                <a:lnTo>
                  <a:pt x="355768" y="76432"/>
                </a:lnTo>
                <a:lnTo>
                  <a:pt x="316940" y="98620"/>
                </a:lnTo>
                <a:lnTo>
                  <a:pt x="279795" y="123285"/>
                </a:lnTo>
                <a:lnTo>
                  <a:pt x="244446" y="150313"/>
                </a:lnTo>
                <a:lnTo>
                  <a:pt x="211007" y="179592"/>
                </a:lnTo>
                <a:lnTo>
                  <a:pt x="179592" y="211007"/>
                </a:lnTo>
                <a:lnTo>
                  <a:pt x="150313" y="244446"/>
                </a:lnTo>
                <a:lnTo>
                  <a:pt x="123285" y="279795"/>
                </a:lnTo>
                <a:lnTo>
                  <a:pt x="98620" y="316940"/>
                </a:lnTo>
                <a:lnTo>
                  <a:pt x="76432" y="355768"/>
                </a:lnTo>
                <a:lnTo>
                  <a:pt x="56796" y="396262"/>
                </a:lnTo>
                <a:lnTo>
                  <a:pt x="39941" y="438019"/>
                </a:lnTo>
                <a:lnTo>
                  <a:pt x="25864" y="481216"/>
                </a:lnTo>
                <a:lnTo>
                  <a:pt x="14719" y="525642"/>
                </a:lnTo>
                <a:lnTo>
                  <a:pt x="6617" y="571184"/>
                </a:lnTo>
                <a:lnTo>
                  <a:pt x="1673" y="617728"/>
                </a:lnTo>
                <a:lnTo>
                  <a:pt x="0" y="665162"/>
                </a:lnTo>
                <a:lnTo>
                  <a:pt x="1673" y="712594"/>
                </a:lnTo>
                <a:lnTo>
                  <a:pt x="6617" y="759137"/>
                </a:lnTo>
                <a:lnTo>
                  <a:pt x="14719" y="804678"/>
                </a:lnTo>
                <a:lnTo>
                  <a:pt x="25864" y="849104"/>
                </a:lnTo>
                <a:lnTo>
                  <a:pt x="39941" y="892300"/>
                </a:lnTo>
                <a:lnTo>
                  <a:pt x="56835" y="934153"/>
                </a:lnTo>
                <a:lnTo>
                  <a:pt x="76432" y="974551"/>
                </a:lnTo>
                <a:lnTo>
                  <a:pt x="98620" y="1013379"/>
                </a:lnTo>
                <a:lnTo>
                  <a:pt x="123285" y="1050524"/>
                </a:lnTo>
                <a:lnTo>
                  <a:pt x="150313" y="1085873"/>
                </a:lnTo>
                <a:lnTo>
                  <a:pt x="179592" y="1119312"/>
                </a:lnTo>
                <a:lnTo>
                  <a:pt x="211007" y="1150727"/>
                </a:lnTo>
                <a:lnTo>
                  <a:pt x="244446" y="1180006"/>
                </a:lnTo>
                <a:lnTo>
                  <a:pt x="279795" y="1207035"/>
                </a:lnTo>
                <a:lnTo>
                  <a:pt x="316940" y="1231701"/>
                </a:lnTo>
                <a:lnTo>
                  <a:pt x="355768" y="1253889"/>
                </a:lnTo>
                <a:lnTo>
                  <a:pt x="396165" y="1273487"/>
                </a:lnTo>
                <a:lnTo>
                  <a:pt x="438019" y="1290382"/>
                </a:lnTo>
                <a:lnTo>
                  <a:pt x="481216" y="1304459"/>
                </a:lnTo>
                <a:lnTo>
                  <a:pt x="525642" y="1315605"/>
                </a:lnTo>
                <a:lnTo>
                  <a:pt x="571184" y="1323707"/>
                </a:lnTo>
                <a:lnTo>
                  <a:pt x="617728" y="1328651"/>
                </a:lnTo>
                <a:lnTo>
                  <a:pt x="665162" y="1330324"/>
                </a:lnTo>
                <a:lnTo>
                  <a:pt x="712597" y="1328651"/>
                </a:lnTo>
                <a:lnTo>
                  <a:pt x="759143" y="1323707"/>
                </a:lnTo>
                <a:lnTo>
                  <a:pt x="804686" y="1315605"/>
                </a:lnTo>
                <a:lnTo>
                  <a:pt x="849113" y="1304459"/>
                </a:lnTo>
                <a:lnTo>
                  <a:pt x="892310" y="1290382"/>
                </a:lnTo>
                <a:lnTo>
                  <a:pt x="925217" y="1277099"/>
                </a:lnTo>
                <a:lnTo>
                  <a:pt x="665162" y="1277099"/>
                </a:lnTo>
                <a:lnTo>
                  <a:pt x="617409" y="1275254"/>
                </a:lnTo>
                <a:lnTo>
                  <a:pt x="570649" y="1269812"/>
                </a:lnTo>
                <a:lnTo>
                  <a:pt x="525019" y="1260908"/>
                </a:lnTo>
                <a:lnTo>
                  <a:pt x="480656" y="1248681"/>
                </a:lnTo>
                <a:lnTo>
                  <a:pt x="437697" y="1233268"/>
                </a:lnTo>
                <a:lnTo>
                  <a:pt x="396280" y="1214804"/>
                </a:lnTo>
                <a:lnTo>
                  <a:pt x="356541" y="1193429"/>
                </a:lnTo>
                <a:lnTo>
                  <a:pt x="318618" y="1169278"/>
                </a:lnTo>
                <a:lnTo>
                  <a:pt x="282647" y="1142489"/>
                </a:lnTo>
                <a:lnTo>
                  <a:pt x="248766" y="1113199"/>
                </a:lnTo>
                <a:lnTo>
                  <a:pt x="217112" y="1081545"/>
                </a:lnTo>
                <a:lnTo>
                  <a:pt x="187822" y="1047664"/>
                </a:lnTo>
                <a:lnTo>
                  <a:pt x="161033" y="1011693"/>
                </a:lnTo>
                <a:lnTo>
                  <a:pt x="136882" y="973770"/>
                </a:lnTo>
                <a:lnTo>
                  <a:pt x="115507" y="934031"/>
                </a:lnTo>
                <a:lnTo>
                  <a:pt x="97044" y="892614"/>
                </a:lnTo>
                <a:lnTo>
                  <a:pt x="81630" y="849655"/>
                </a:lnTo>
                <a:lnTo>
                  <a:pt x="69403" y="805292"/>
                </a:lnTo>
                <a:lnTo>
                  <a:pt x="60500" y="759662"/>
                </a:lnTo>
                <a:lnTo>
                  <a:pt x="55057" y="712902"/>
                </a:lnTo>
                <a:lnTo>
                  <a:pt x="53212" y="665149"/>
                </a:lnTo>
                <a:lnTo>
                  <a:pt x="55057" y="617395"/>
                </a:lnTo>
                <a:lnTo>
                  <a:pt x="60500" y="570633"/>
                </a:lnTo>
                <a:lnTo>
                  <a:pt x="69403" y="525002"/>
                </a:lnTo>
                <a:lnTo>
                  <a:pt x="81630" y="480639"/>
                </a:lnTo>
                <a:lnTo>
                  <a:pt x="97044" y="437679"/>
                </a:lnTo>
                <a:lnTo>
                  <a:pt x="115559" y="396165"/>
                </a:lnTo>
                <a:lnTo>
                  <a:pt x="136882" y="356523"/>
                </a:lnTo>
                <a:lnTo>
                  <a:pt x="161033" y="318600"/>
                </a:lnTo>
                <a:lnTo>
                  <a:pt x="187822" y="282629"/>
                </a:lnTo>
                <a:lnTo>
                  <a:pt x="217112" y="248749"/>
                </a:lnTo>
                <a:lnTo>
                  <a:pt x="248766" y="217095"/>
                </a:lnTo>
                <a:lnTo>
                  <a:pt x="282647" y="187806"/>
                </a:lnTo>
                <a:lnTo>
                  <a:pt x="318618" y="161017"/>
                </a:lnTo>
                <a:lnTo>
                  <a:pt x="356541" y="136867"/>
                </a:lnTo>
                <a:lnTo>
                  <a:pt x="396280" y="115492"/>
                </a:lnTo>
                <a:lnTo>
                  <a:pt x="437697" y="97029"/>
                </a:lnTo>
                <a:lnTo>
                  <a:pt x="480656" y="81616"/>
                </a:lnTo>
                <a:lnTo>
                  <a:pt x="525019" y="69390"/>
                </a:lnTo>
                <a:lnTo>
                  <a:pt x="570649" y="60487"/>
                </a:lnTo>
                <a:lnTo>
                  <a:pt x="617409" y="55044"/>
                </a:lnTo>
                <a:lnTo>
                  <a:pt x="665162" y="53200"/>
                </a:lnTo>
                <a:lnTo>
                  <a:pt x="925153" y="53200"/>
                </a:lnTo>
                <a:lnTo>
                  <a:pt x="892305" y="39941"/>
                </a:lnTo>
                <a:lnTo>
                  <a:pt x="849108" y="25864"/>
                </a:lnTo>
                <a:lnTo>
                  <a:pt x="804682" y="14719"/>
                </a:lnTo>
                <a:lnTo>
                  <a:pt x="759140" y="6617"/>
                </a:lnTo>
                <a:lnTo>
                  <a:pt x="712596" y="1673"/>
                </a:lnTo>
                <a:lnTo>
                  <a:pt x="665162" y="0"/>
                </a:lnTo>
                <a:close/>
              </a:path>
              <a:path w="1330325" h="1330325">
                <a:moveTo>
                  <a:pt x="925153" y="53200"/>
                </a:moveTo>
                <a:lnTo>
                  <a:pt x="665162" y="53200"/>
                </a:lnTo>
                <a:lnTo>
                  <a:pt x="712915" y="55044"/>
                </a:lnTo>
                <a:lnTo>
                  <a:pt x="759675" y="60487"/>
                </a:lnTo>
                <a:lnTo>
                  <a:pt x="805306" y="69390"/>
                </a:lnTo>
                <a:lnTo>
                  <a:pt x="849669" y="81616"/>
                </a:lnTo>
                <a:lnTo>
                  <a:pt x="892628" y="97029"/>
                </a:lnTo>
                <a:lnTo>
                  <a:pt x="934046" y="115492"/>
                </a:lnTo>
                <a:lnTo>
                  <a:pt x="973786" y="136867"/>
                </a:lnTo>
                <a:lnTo>
                  <a:pt x="1011710" y="161017"/>
                </a:lnTo>
                <a:lnTo>
                  <a:pt x="1047682" y="187806"/>
                </a:lnTo>
                <a:lnTo>
                  <a:pt x="1081564" y="217095"/>
                </a:lnTo>
                <a:lnTo>
                  <a:pt x="1113219" y="248749"/>
                </a:lnTo>
                <a:lnTo>
                  <a:pt x="1142509" y="282629"/>
                </a:lnTo>
                <a:lnTo>
                  <a:pt x="1169299" y="318600"/>
                </a:lnTo>
                <a:lnTo>
                  <a:pt x="1193451" y="356523"/>
                </a:lnTo>
                <a:lnTo>
                  <a:pt x="1214827" y="396262"/>
                </a:lnTo>
                <a:lnTo>
                  <a:pt x="1233291" y="437679"/>
                </a:lnTo>
                <a:lnTo>
                  <a:pt x="1248705" y="480639"/>
                </a:lnTo>
                <a:lnTo>
                  <a:pt x="1260933" y="525002"/>
                </a:lnTo>
                <a:lnTo>
                  <a:pt x="1269837" y="570633"/>
                </a:lnTo>
                <a:lnTo>
                  <a:pt x="1275279" y="617395"/>
                </a:lnTo>
                <a:lnTo>
                  <a:pt x="1277124" y="665162"/>
                </a:lnTo>
                <a:lnTo>
                  <a:pt x="1275279" y="712902"/>
                </a:lnTo>
                <a:lnTo>
                  <a:pt x="1269837" y="759662"/>
                </a:lnTo>
                <a:lnTo>
                  <a:pt x="1260933" y="805292"/>
                </a:lnTo>
                <a:lnTo>
                  <a:pt x="1248705" y="849655"/>
                </a:lnTo>
                <a:lnTo>
                  <a:pt x="1233291" y="892614"/>
                </a:lnTo>
                <a:lnTo>
                  <a:pt x="1214762" y="934153"/>
                </a:lnTo>
                <a:lnTo>
                  <a:pt x="1193451" y="973770"/>
                </a:lnTo>
                <a:lnTo>
                  <a:pt x="1169299" y="1011693"/>
                </a:lnTo>
                <a:lnTo>
                  <a:pt x="1142509" y="1047664"/>
                </a:lnTo>
                <a:lnTo>
                  <a:pt x="1113219" y="1081545"/>
                </a:lnTo>
                <a:lnTo>
                  <a:pt x="1081564" y="1113199"/>
                </a:lnTo>
                <a:lnTo>
                  <a:pt x="1047682" y="1142489"/>
                </a:lnTo>
                <a:lnTo>
                  <a:pt x="1011710" y="1169278"/>
                </a:lnTo>
                <a:lnTo>
                  <a:pt x="973786" y="1193429"/>
                </a:lnTo>
                <a:lnTo>
                  <a:pt x="934046" y="1214804"/>
                </a:lnTo>
                <a:lnTo>
                  <a:pt x="892628" y="1233268"/>
                </a:lnTo>
                <a:lnTo>
                  <a:pt x="849669" y="1248681"/>
                </a:lnTo>
                <a:lnTo>
                  <a:pt x="805306" y="1260908"/>
                </a:lnTo>
                <a:lnTo>
                  <a:pt x="759675" y="1269812"/>
                </a:lnTo>
                <a:lnTo>
                  <a:pt x="712915" y="1275254"/>
                </a:lnTo>
                <a:lnTo>
                  <a:pt x="665162" y="1277099"/>
                </a:lnTo>
                <a:lnTo>
                  <a:pt x="925217" y="1277099"/>
                </a:lnTo>
                <a:lnTo>
                  <a:pt x="974562" y="1253889"/>
                </a:lnTo>
                <a:lnTo>
                  <a:pt x="1013390" y="1231701"/>
                </a:lnTo>
                <a:lnTo>
                  <a:pt x="1050535" y="1207035"/>
                </a:lnTo>
                <a:lnTo>
                  <a:pt x="1085883" y="1180006"/>
                </a:lnTo>
                <a:lnTo>
                  <a:pt x="1119322" y="1150727"/>
                </a:lnTo>
                <a:lnTo>
                  <a:pt x="1150736" y="1119312"/>
                </a:lnTo>
                <a:lnTo>
                  <a:pt x="1180015" y="1085873"/>
                </a:lnTo>
                <a:lnTo>
                  <a:pt x="1207043" y="1050524"/>
                </a:lnTo>
                <a:lnTo>
                  <a:pt x="1231707" y="1013379"/>
                </a:lnTo>
                <a:lnTo>
                  <a:pt x="1253894" y="974551"/>
                </a:lnTo>
                <a:lnTo>
                  <a:pt x="1273541" y="934031"/>
                </a:lnTo>
                <a:lnTo>
                  <a:pt x="1290385" y="892300"/>
                </a:lnTo>
                <a:lnTo>
                  <a:pt x="1304460" y="849104"/>
                </a:lnTo>
                <a:lnTo>
                  <a:pt x="1315606" y="804678"/>
                </a:lnTo>
                <a:lnTo>
                  <a:pt x="1323707" y="759137"/>
                </a:lnTo>
                <a:lnTo>
                  <a:pt x="1328651" y="712594"/>
                </a:lnTo>
                <a:lnTo>
                  <a:pt x="1330324" y="665149"/>
                </a:lnTo>
                <a:lnTo>
                  <a:pt x="1328651" y="617728"/>
                </a:lnTo>
                <a:lnTo>
                  <a:pt x="1323707" y="571184"/>
                </a:lnTo>
                <a:lnTo>
                  <a:pt x="1315605" y="525642"/>
                </a:lnTo>
                <a:lnTo>
                  <a:pt x="1304460" y="481216"/>
                </a:lnTo>
                <a:lnTo>
                  <a:pt x="1290383" y="438019"/>
                </a:lnTo>
                <a:lnTo>
                  <a:pt x="1273489" y="396165"/>
                </a:lnTo>
                <a:lnTo>
                  <a:pt x="1253892" y="355768"/>
                </a:lnTo>
                <a:lnTo>
                  <a:pt x="1231704" y="316940"/>
                </a:lnTo>
                <a:lnTo>
                  <a:pt x="1207039" y="279795"/>
                </a:lnTo>
                <a:lnTo>
                  <a:pt x="1180011" y="244446"/>
                </a:lnTo>
                <a:lnTo>
                  <a:pt x="1150732" y="211007"/>
                </a:lnTo>
                <a:lnTo>
                  <a:pt x="1119317" y="179592"/>
                </a:lnTo>
                <a:lnTo>
                  <a:pt x="1085878" y="150313"/>
                </a:lnTo>
                <a:lnTo>
                  <a:pt x="1050529" y="123285"/>
                </a:lnTo>
                <a:lnTo>
                  <a:pt x="1013384" y="98620"/>
                </a:lnTo>
                <a:lnTo>
                  <a:pt x="974556" y="76432"/>
                </a:lnTo>
                <a:lnTo>
                  <a:pt x="934159" y="56835"/>
                </a:lnTo>
                <a:lnTo>
                  <a:pt x="925153" y="53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3744297" y="5904239"/>
            <a:ext cx="1106805" cy="271145"/>
          </a:xfrm>
          <a:custGeom>
            <a:avLst/>
            <a:gdLst/>
            <a:ahLst/>
            <a:cxnLst/>
            <a:rect l="l" t="t" r="r" b="b"/>
            <a:pathLst>
              <a:path w="1106805" h="271145">
                <a:moveTo>
                  <a:pt x="26604" y="9"/>
                </a:moveTo>
                <a:lnTo>
                  <a:pt x="16595" y="1957"/>
                </a:lnTo>
                <a:lnTo>
                  <a:pt x="7796" y="7800"/>
                </a:lnTo>
                <a:lnTo>
                  <a:pt x="1947" y="16600"/>
                </a:lnTo>
                <a:lnTo>
                  <a:pt x="0" y="26609"/>
                </a:lnTo>
                <a:lnTo>
                  <a:pt x="1950" y="36618"/>
                </a:lnTo>
                <a:lnTo>
                  <a:pt x="46356" y="81461"/>
                </a:lnTo>
                <a:lnTo>
                  <a:pt x="86717" y="114370"/>
                </a:lnTo>
                <a:lnTo>
                  <a:pt x="128717" y="144143"/>
                </a:lnTo>
                <a:lnTo>
                  <a:pt x="172190" y="170781"/>
                </a:lnTo>
                <a:lnTo>
                  <a:pt x="216974" y="194285"/>
                </a:lnTo>
                <a:lnTo>
                  <a:pt x="262904" y="214655"/>
                </a:lnTo>
                <a:lnTo>
                  <a:pt x="309816" y="231890"/>
                </a:lnTo>
                <a:lnTo>
                  <a:pt x="357548" y="245991"/>
                </a:lnTo>
                <a:lnTo>
                  <a:pt x="405935" y="256959"/>
                </a:lnTo>
                <a:lnTo>
                  <a:pt x="454813" y="264792"/>
                </a:lnTo>
                <a:lnTo>
                  <a:pt x="504018" y="269492"/>
                </a:lnTo>
                <a:lnTo>
                  <a:pt x="553388" y="271059"/>
                </a:lnTo>
                <a:lnTo>
                  <a:pt x="602757" y="269492"/>
                </a:lnTo>
                <a:lnTo>
                  <a:pt x="651963" y="264791"/>
                </a:lnTo>
                <a:lnTo>
                  <a:pt x="700841" y="256957"/>
                </a:lnTo>
                <a:lnTo>
                  <a:pt x="749227" y="245989"/>
                </a:lnTo>
                <a:lnTo>
                  <a:pt x="796959" y="231886"/>
                </a:lnTo>
                <a:lnTo>
                  <a:pt x="836011" y="217538"/>
                </a:lnTo>
                <a:lnTo>
                  <a:pt x="531315" y="217538"/>
                </a:lnTo>
                <a:lnTo>
                  <a:pt x="487237" y="214849"/>
                </a:lnTo>
                <a:lnTo>
                  <a:pt x="443361" y="209471"/>
                </a:lnTo>
                <a:lnTo>
                  <a:pt x="399823" y="201405"/>
                </a:lnTo>
                <a:lnTo>
                  <a:pt x="356757" y="190649"/>
                </a:lnTo>
                <a:lnTo>
                  <a:pt x="314298" y="177204"/>
                </a:lnTo>
                <a:lnTo>
                  <a:pt x="272581" y="161070"/>
                </a:lnTo>
                <a:lnTo>
                  <a:pt x="231740" y="142248"/>
                </a:lnTo>
                <a:lnTo>
                  <a:pt x="191912" y="120736"/>
                </a:lnTo>
                <a:lnTo>
                  <a:pt x="153230" y="96536"/>
                </a:lnTo>
                <a:lnTo>
                  <a:pt x="115829" y="69646"/>
                </a:lnTo>
                <a:lnTo>
                  <a:pt x="79846" y="40068"/>
                </a:lnTo>
                <a:lnTo>
                  <a:pt x="45413" y="7800"/>
                </a:lnTo>
                <a:lnTo>
                  <a:pt x="36614" y="1957"/>
                </a:lnTo>
                <a:lnTo>
                  <a:pt x="26604" y="9"/>
                </a:lnTo>
                <a:close/>
              </a:path>
              <a:path w="1106805" h="271145">
                <a:moveTo>
                  <a:pt x="1080171" y="0"/>
                </a:moveTo>
                <a:lnTo>
                  <a:pt x="1070151" y="1957"/>
                </a:lnTo>
                <a:lnTo>
                  <a:pt x="1061362" y="7800"/>
                </a:lnTo>
                <a:lnTo>
                  <a:pt x="1026930" y="40068"/>
                </a:lnTo>
                <a:lnTo>
                  <a:pt x="990946" y="69646"/>
                </a:lnTo>
                <a:lnTo>
                  <a:pt x="953546" y="96536"/>
                </a:lnTo>
                <a:lnTo>
                  <a:pt x="914864" y="120736"/>
                </a:lnTo>
                <a:lnTo>
                  <a:pt x="875035" y="142248"/>
                </a:lnTo>
                <a:lnTo>
                  <a:pt x="834195" y="161070"/>
                </a:lnTo>
                <a:lnTo>
                  <a:pt x="792478" y="177204"/>
                </a:lnTo>
                <a:lnTo>
                  <a:pt x="750019" y="190649"/>
                </a:lnTo>
                <a:lnTo>
                  <a:pt x="706952" y="201405"/>
                </a:lnTo>
                <a:lnTo>
                  <a:pt x="663414" y="209471"/>
                </a:lnTo>
                <a:lnTo>
                  <a:pt x="619538" y="214849"/>
                </a:lnTo>
                <a:lnTo>
                  <a:pt x="575460" y="217538"/>
                </a:lnTo>
                <a:lnTo>
                  <a:pt x="836011" y="217538"/>
                </a:lnTo>
                <a:lnTo>
                  <a:pt x="889802" y="194280"/>
                </a:lnTo>
                <a:lnTo>
                  <a:pt x="934585" y="170776"/>
                </a:lnTo>
                <a:lnTo>
                  <a:pt x="978059" y="144138"/>
                </a:lnTo>
                <a:lnTo>
                  <a:pt x="1020058" y="114365"/>
                </a:lnTo>
                <a:lnTo>
                  <a:pt x="1060420" y="81459"/>
                </a:lnTo>
                <a:lnTo>
                  <a:pt x="1098980" y="45418"/>
                </a:lnTo>
                <a:lnTo>
                  <a:pt x="1106771" y="26609"/>
                </a:lnTo>
                <a:lnTo>
                  <a:pt x="1104823" y="16600"/>
                </a:lnTo>
                <a:lnTo>
                  <a:pt x="1098980" y="7800"/>
                </a:lnTo>
                <a:lnTo>
                  <a:pt x="1090180" y="1950"/>
                </a:lnTo>
                <a:lnTo>
                  <a:pt x="10801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3744243" y="4632464"/>
            <a:ext cx="1106805" cy="271780"/>
          </a:xfrm>
          <a:custGeom>
            <a:avLst/>
            <a:gdLst/>
            <a:ahLst/>
            <a:cxnLst/>
            <a:rect l="l" t="t" r="r" b="b"/>
            <a:pathLst>
              <a:path w="1106805" h="271779">
                <a:moveTo>
                  <a:pt x="835204" y="53225"/>
                </a:moveTo>
                <a:lnTo>
                  <a:pt x="553391" y="53225"/>
                </a:lnTo>
                <a:lnTo>
                  <a:pt x="605411" y="55067"/>
                </a:lnTo>
                <a:lnTo>
                  <a:pt x="656712" y="60552"/>
                </a:lnTo>
                <a:lnTo>
                  <a:pt x="707146" y="69618"/>
                </a:lnTo>
                <a:lnTo>
                  <a:pt x="756561" y="82203"/>
                </a:lnTo>
                <a:lnTo>
                  <a:pt x="804809" y="98245"/>
                </a:lnTo>
                <a:lnTo>
                  <a:pt x="851738" y="117682"/>
                </a:lnTo>
                <a:lnTo>
                  <a:pt x="897200" y="140452"/>
                </a:lnTo>
                <a:lnTo>
                  <a:pt x="941043" y="166494"/>
                </a:lnTo>
                <a:lnTo>
                  <a:pt x="983119" y="195745"/>
                </a:lnTo>
                <a:lnTo>
                  <a:pt x="1023276" y="228143"/>
                </a:lnTo>
                <a:lnTo>
                  <a:pt x="1061366" y="263626"/>
                </a:lnTo>
                <a:lnTo>
                  <a:pt x="1066560" y="268820"/>
                </a:lnTo>
                <a:lnTo>
                  <a:pt x="1073367" y="271424"/>
                </a:lnTo>
                <a:lnTo>
                  <a:pt x="1106783" y="244811"/>
                </a:lnTo>
                <a:lnTo>
                  <a:pt x="1104827" y="234797"/>
                </a:lnTo>
                <a:lnTo>
                  <a:pt x="1061558" y="190935"/>
                </a:lnTo>
                <a:lnTo>
                  <a:pt x="1022269" y="158654"/>
                </a:lnTo>
                <a:lnTo>
                  <a:pt x="981227" y="129203"/>
                </a:lnTo>
                <a:lnTo>
                  <a:pt x="938555" y="102634"/>
                </a:lnTo>
                <a:lnTo>
                  <a:pt x="894378" y="78999"/>
                </a:lnTo>
                <a:lnTo>
                  <a:pt x="848819" y="58348"/>
                </a:lnTo>
                <a:lnTo>
                  <a:pt x="835204" y="53225"/>
                </a:lnTo>
                <a:close/>
              </a:path>
              <a:path w="1106805" h="271779">
                <a:moveTo>
                  <a:pt x="553391" y="0"/>
                </a:moveTo>
                <a:lnTo>
                  <a:pt x="502145" y="1663"/>
                </a:lnTo>
                <a:lnTo>
                  <a:pt x="451535" y="6620"/>
                </a:lnTo>
                <a:lnTo>
                  <a:pt x="401687" y="14818"/>
                </a:lnTo>
                <a:lnTo>
                  <a:pt x="352724" y="26207"/>
                </a:lnTo>
                <a:lnTo>
                  <a:pt x="304771" y="40734"/>
                </a:lnTo>
                <a:lnTo>
                  <a:pt x="257951" y="58350"/>
                </a:lnTo>
                <a:lnTo>
                  <a:pt x="212389" y="79001"/>
                </a:lnTo>
                <a:lnTo>
                  <a:pt x="168208" y="102638"/>
                </a:lnTo>
                <a:lnTo>
                  <a:pt x="125534" y="129209"/>
                </a:lnTo>
                <a:lnTo>
                  <a:pt x="84489" y="158661"/>
                </a:lnTo>
                <a:lnTo>
                  <a:pt x="45199" y="190945"/>
                </a:lnTo>
                <a:lnTo>
                  <a:pt x="7791" y="226009"/>
                </a:lnTo>
                <a:lnTo>
                  <a:pt x="0" y="244817"/>
                </a:lnTo>
                <a:lnTo>
                  <a:pt x="1950" y="254827"/>
                </a:lnTo>
                <a:lnTo>
                  <a:pt x="7799" y="263626"/>
                </a:lnTo>
                <a:lnTo>
                  <a:pt x="16599" y="269470"/>
                </a:lnTo>
                <a:lnTo>
                  <a:pt x="26608" y="271418"/>
                </a:lnTo>
                <a:lnTo>
                  <a:pt x="36617" y="269470"/>
                </a:lnTo>
                <a:lnTo>
                  <a:pt x="45417" y="263626"/>
                </a:lnTo>
                <a:lnTo>
                  <a:pt x="83506" y="228143"/>
                </a:lnTo>
                <a:lnTo>
                  <a:pt x="123663" y="195745"/>
                </a:lnTo>
                <a:lnTo>
                  <a:pt x="165737" y="166494"/>
                </a:lnTo>
                <a:lnTo>
                  <a:pt x="209579" y="140452"/>
                </a:lnTo>
                <a:lnTo>
                  <a:pt x="255040" y="117682"/>
                </a:lnTo>
                <a:lnTo>
                  <a:pt x="301968" y="98245"/>
                </a:lnTo>
                <a:lnTo>
                  <a:pt x="350215" y="82203"/>
                </a:lnTo>
                <a:lnTo>
                  <a:pt x="399631" y="69618"/>
                </a:lnTo>
                <a:lnTo>
                  <a:pt x="450065" y="60552"/>
                </a:lnTo>
                <a:lnTo>
                  <a:pt x="501369" y="55067"/>
                </a:lnTo>
                <a:lnTo>
                  <a:pt x="553391" y="53225"/>
                </a:lnTo>
                <a:lnTo>
                  <a:pt x="835204" y="53225"/>
                </a:lnTo>
                <a:lnTo>
                  <a:pt x="802003" y="40733"/>
                </a:lnTo>
                <a:lnTo>
                  <a:pt x="754052" y="26206"/>
                </a:lnTo>
                <a:lnTo>
                  <a:pt x="705092" y="14818"/>
                </a:lnTo>
                <a:lnTo>
                  <a:pt x="655246" y="6620"/>
                </a:lnTo>
                <a:lnTo>
                  <a:pt x="604637" y="1663"/>
                </a:lnTo>
                <a:lnTo>
                  <a:pt x="5533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3490765" y="8579396"/>
            <a:ext cx="993140" cy="1214120"/>
          </a:xfrm>
          <a:custGeom>
            <a:avLst/>
            <a:gdLst/>
            <a:ahLst/>
            <a:cxnLst/>
            <a:rect l="l" t="t" r="r" b="b"/>
            <a:pathLst>
              <a:path w="993140" h="1214120">
                <a:moveTo>
                  <a:pt x="732891" y="0"/>
                </a:moveTo>
                <a:lnTo>
                  <a:pt x="460133" y="0"/>
                </a:lnTo>
                <a:lnTo>
                  <a:pt x="414164" y="5310"/>
                </a:lnTo>
                <a:lnTo>
                  <a:pt x="371935" y="20432"/>
                </a:lnTo>
                <a:lnTo>
                  <a:pt x="334660" y="44153"/>
                </a:lnTo>
                <a:lnTo>
                  <a:pt x="303554" y="75257"/>
                </a:lnTo>
                <a:lnTo>
                  <a:pt x="279832" y="112531"/>
                </a:lnTo>
                <a:lnTo>
                  <a:pt x="264708" y="154762"/>
                </a:lnTo>
                <a:lnTo>
                  <a:pt x="259397" y="200736"/>
                </a:lnTo>
                <a:lnTo>
                  <a:pt x="259397" y="394715"/>
                </a:lnTo>
                <a:lnTo>
                  <a:pt x="264498" y="443704"/>
                </a:lnTo>
                <a:lnTo>
                  <a:pt x="279099" y="489227"/>
                </a:lnTo>
                <a:lnTo>
                  <a:pt x="302147" y="530252"/>
                </a:lnTo>
                <a:lnTo>
                  <a:pt x="332587" y="565746"/>
                </a:lnTo>
                <a:lnTo>
                  <a:pt x="283256" y="571056"/>
                </a:lnTo>
                <a:lnTo>
                  <a:pt x="236233" y="583081"/>
                </a:lnTo>
                <a:lnTo>
                  <a:pt x="192023" y="601318"/>
                </a:lnTo>
                <a:lnTo>
                  <a:pt x="151128" y="625264"/>
                </a:lnTo>
                <a:lnTo>
                  <a:pt x="114052" y="654416"/>
                </a:lnTo>
                <a:lnTo>
                  <a:pt x="81300" y="688270"/>
                </a:lnTo>
                <a:lnTo>
                  <a:pt x="53374" y="726323"/>
                </a:lnTo>
                <a:lnTo>
                  <a:pt x="30778" y="768073"/>
                </a:lnTo>
                <a:lnTo>
                  <a:pt x="14014" y="813014"/>
                </a:lnTo>
                <a:lnTo>
                  <a:pt x="3587" y="860643"/>
                </a:lnTo>
                <a:lnTo>
                  <a:pt x="0" y="910462"/>
                </a:lnTo>
                <a:lnTo>
                  <a:pt x="0" y="1180668"/>
                </a:lnTo>
                <a:lnTo>
                  <a:pt x="2601" y="1193549"/>
                </a:lnTo>
                <a:lnTo>
                  <a:pt x="9696" y="1204069"/>
                </a:lnTo>
                <a:lnTo>
                  <a:pt x="20220" y="1211163"/>
                </a:lnTo>
                <a:lnTo>
                  <a:pt x="33108" y="1213764"/>
                </a:lnTo>
                <a:lnTo>
                  <a:pt x="959624" y="1213764"/>
                </a:lnTo>
                <a:lnTo>
                  <a:pt x="972505" y="1211163"/>
                </a:lnTo>
                <a:lnTo>
                  <a:pt x="983026" y="1204069"/>
                </a:lnTo>
                <a:lnTo>
                  <a:pt x="990119" y="1193549"/>
                </a:lnTo>
                <a:lnTo>
                  <a:pt x="992720" y="1180668"/>
                </a:lnTo>
                <a:lnTo>
                  <a:pt x="992720" y="1147571"/>
                </a:lnTo>
                <a:lnTo>
                  <a:pt x="66205" y="1147571"/>
                </a:lnTo>
                <a:lnTo>
                  <a:pt x="66205" y="910462"/>
                </a:lnTo>
                <a:lnTo>
                  <a:pt x="70761" y="860112"/>
                </a:lnTo>
                <a:lnTo>
                  <a:pt x="83892" y="812726"/>
                </a:lnTo>
                <a:lnTo>
                  <a:pt x="104788" y="769110"/>
                </a:lnTo>
                <a:lnTo>
                  <a:pt x="132640" y="730072"/>
                </a:lnTo>
                <a:lnTo>
                  <a:pt x="166638" y="696417"/>
                </a:lnTo>
                <a:lnTo>
                  <a:pt x="205974" y="668954"/>
                </a:lnTo>
                <a:lnTo>
                  <a:pt x="249838" y="648487"/>
                </a:lnTo>
                <a:lnTo>
                  <a:pt x="297421" y="635825"/>
                </a:lnTo>
                <a:lnTo>
                  <a:pt x="374273" y="635825"/>
                </a:lnTo>
                <a:lnTo>
                  <a:pt x="371830" y="631685"/>
                </a:lnTo>
                <a:lnTo>
                  <a:pt x="849760" y="631685"/>
                </a:lnTo>
                <a:lnTo>
                  <a:pt x="841588" y="625261"/>
                </a:lnTo>
                <a:lnTo>
                  <a:pt x="800694" y="601316"/>
                </a:lnTo>
                <a:lnTo>
                  <a:pt x="756485" y="583080"/>
                </a:lnTo>
                <a:lnTo>
                  <a:pt x="709463" y="571055"/>
                </a:lnTo>
                <a:lnTo>
                  <a:pt x="660133" y="565746"/>
                </a:lnTo>
                <a:lnTo>
                  <a:pt x="660351" y="565492"/>
                </a:lnTo>
                <a:lnTo>
                  <a:pt x="496366" y="565492"/>
                </a:lnTo>
                <a:lnTo>
                  <a:pt x="451018" y="559382"/>
                </a:lnTo>
                <a:lnTo>
                  <a:pt x="410237" y="542144"/>
                </a:lnTo>
                <a:lnTo>
                  <a:pt x="375664" y="515418"/>
                </a:lnTo>
                <a:lnTo>
                  <a:pt x="348938" y="480845"/>
                </a:lnTo>
                <a:lnTo>
                  <a:pt x="331700" y="440064"/>
                </a:lnTo>
                <a:lnTo>
                  <a:pt x="325589" y="394715"/>
                </a:lnTo>
                <a:lnTo>
                  <a:pt x="325589" y="328688"/>
                </a:lnTo>
                <a:lnTo>
                  <a:pt x="605777" y="328688"/>
                </a:lnTo>
                <a:lnTo>
                  <a:pt x="621873" y="327881"/>
                </a:lnTo>
                <a:lnTo>
                  <a:pt x="637517" y="325515"/>
                </a:lnTo>
                <a:lnTo>
                  <a:pt x="652633" y="321675"/>
                </a:lnTo>
                <a:lnTo>
                  <a:pt x="667143" y="316445"/>
                </a:lnTo>
                <a:lnTo>
                  <a:pt x="733336" y="316445"/>
                </a:lnTo>
                <a:lnTo>
                  <a:pt x="733336" y="265252"/>
                </a:lnTo>
                <a:lnTo>
                  <a:pt x="735107" y="262496"/>
                </a:lnTo>
                <a:lnTo>
                  <a:pt x="325589" y="262496"/>
                </a:lnTo>
                <a:lnTo>
                  <a:pt x="325589" y="200736"/>
                </a:lnTo>
                <a:lnTo>
                  <a:pt x="332461" y="158254"/>
                </a:lnTo>
                <a:lnTo>
                  <a:pt x="351585" y="121329"/>
                </a:lnTo>
                <a:lnTo>
                  <a:pt x="380728" y="92192"/>
                </a:lnTo>
                <a:lnTo>
                  <a:pt x="417655" y="73073"/>
                </a:lnTo>
                <a:lnTo>
                  <a:pt x="460133" y="66205"/>
                </a:lnTo>
                <a:lnTo>
                  <a:pt x="765987" y="66205"/>
                </a:lnTo>
                <a:lnTo>
                  <a:pt x="765987" y="33096"/>
                </a:lnTo>
                <a:lnTo>
                  <a:pt x="763386" y="20215"/>
                </a:lnTo>
                <a:lnTo>
                  <a:pt x="756292" y="9694"/>
                </a:lnTo>
                <a:lnTo>
                  <a:pt x="745772" y="2601"/>
                </a:lnTo>
                <a:lnTo>
                  <a:pt x="732891" y="0"/>
                </a:lnTo>
                <a:close/>
              </a:path>
              <a:path w="993140" h="1214120">
                <a:moveTo>
                  <a:pt x="183489" y="883018"/>
                </a:moveTo>
                <a:lnTo>
                  <a:pt x="170608" y="885617"/>
                </a:lnTo>
                <a:lnTo>
                  <a:pt x="160088" y="892706"/>
                </a:lnTo>
                <a:lnTo>
                  <a:pt x="152994" y="903222"/>
                </a:lnTo>
                <a:lnTo>
                  <a:pt x="150393" y="916101"/>
                </a:lnTo>
                <a:lnTo>
                  <a:pt x="150393" y="1147571"/>
                </a:lnTo>
                <a:lnTo>
                  <a:pt x="216598" y="1147571"/>
                </a:lnTo>
                <a:lnTo>
                  <a:pt x="216598" y="916101"/>
                </a:lnTo>
                <a:lnTo>
                  <a:pt x="213996" y="903222"/>
                </a:lnTo>
                <a:lnTo>
                  <a:pt x="206902" y="892706"/>
                </a:lnTo>
                <a:lnTo>
                  <a:pt x="196378" y="885617"/>
                </a:lnTo>
                <a:lnTo>
                  <a:pt x="183489" y="883018"/>
                </a:lnTo>
                <a:close/>
              </a:path>
              <a:path w="993140" h="1214120">
                <a:moveTo>
                  <a:pt x="818946" y="883018"/>
                </a:moveTo>
                <a:lnTo>
                  <a:pt x="806060" y="885617"/>
                </a:lnTo>
                <a:lnTo>
                  <a:pt x="795540" y="892706"/>
                </a:lnTo>
                <a:lnTo>
                  <a:pt x="788450" y="903222"/>
                </a:lnTo>
                <a:lnTo>
                  <a:pt x="785850" y="916101"/>
                </a:lnTo>
                <a:lnTo>
                  <a:pt x="785850" y="1147571"/>
                </a:lnTo>
                <a:lnTo>
                  <a:pt x="852042" y="1147571"/>
                </a:lnTo>
                <a:lnTo>
                  <a:pt x="852042" y="916101"/>
                </a:lnTo>
                <a:lnTo>
                  <a:pt x="849441" y="903222"/>
                </a:lnTo>
                <a:lnTo>
                  <a:pt x="842348" y="892706"/>
                </a:lnTo>
                <a:lnTo>
                  <a:pt x="831827" y="885617"/>
                </a:lnTo>
                <a:lnTo>
                  <a:pt x="818946" y="883018"/>
                </a:lnTo>
                <a:close/>
              </a:path>
              <a:path w="993140" h="1214120">
                <a:moveTo>
                  <a:pt x="857044" y="637412"/>
                </a:moveTo>
                <a:lnTo>
                  <a:pt x="704087" y="637412"/>
                </a:lnTo>
                <a:lnTo>
                  <a:pt x="750054" y="651132"/>
                </a:lnTo>
                <a:lnTo>
                  <a:pt x="792342" y="672195"/>
                </a:lnTo>
                <a:lnTo>
                  <a:pt x="830196" y="699846"/>
                </a:lnTo>
                <a:lnTo>
                  <a:pt x="862861" y="733328"/>
                </a:lnTo>
                <a:lnTo>
                  <a:pt x="889583" y="771886"/>
                </a:lnTo>
                <a:lnTo>
                  <a:pt x="909604" y="814765"/>
                </a:lnTo>
                <a:lnTo>
                  <a:pt x="922171" y="861209"/>
                </a:lnTo>
                <a:lnTo>
                  <a:pt x="926528" y="910462"/>
                </a:lnTo>
                <a:lnTo>
                  <a:pt x="926528" y="1147571"/>
                </a:lnTo>
                <a:lnTo>
                  <a:pt x="992720" y="1147571"/>
                </a:lnTo>
                <a:lnTo>
                  <a:pt x="992720" y="910462"/>
                </a:lnTo>
                <a:lnTo>
                  <a:pt x="989132" y="860643"/>
                </a:lnTo>
                <a:lnTo>
                  <a:pt x="978706" y="813014"/>
                </a:lnTo>
                <a:lnTo>
                  <a:pt x="961939" y="768067"/>
                </a:lnTo>
                <a:lnTo>
                  <a:pt x="939342" y="726318"/>
                </a:lnTo>
                <a:lnTo>
                  <a:pt x="911415" y="688265"/>
                </a:lnTo>
                <a:lnTo>
                  <a:pt x="878663" y="654411"/>
                </a:lnTo>
                <a:lnTo>
                  <a:pt x="857044" y="637412"/>
                </a:lnTo>
                <a:close/>
              </a:path>
              <a:path w="993140" h="1214120">
                <a:moveTo>
                  <a:pt x="374273" y="635825"/>
                </a:moveTo>
                <a:lnTo>
                  <a:pt x="297421" y="635825"/>
                </a:lnTo>
                <a:lnTo>
                  <a:pt x="472719" y="932929"/>
                </a:lnTo>
                <a:lnTo>
                  <a:pt x="478033" y="939732"/>
                </a:lnTo>
                <a:lnTo>
                  <a:pt x="484806" y="944856"/>
                </a:lnTo>
                <a:lnTo>
                  <a:pt x="492661" y="948086"/>
                </a:lnTo>
                <a:lnTo>
                  <a:pt x="501218" y="949210"/>
                </a:lnTo>
                <a:lnTo>
                  <a:pt x="509775" y="948084"/>
                </a:lnTo>
                <a:lnTo>
                  <a:pt x="517631" y="944851"/>
                </a:lnTo>
                <a:lnTo>
                  <a:pt x="524408" y="939727"/>
                </a:lnTo>
                <a:lnTo>
                  <a:pt x="529729" y="932929"/>
                </a:lnTo>
                <a:lnTo>
                  <a:pt x="578083" y="850976"/>
                </a:lnTo>
                <a:lnTo>
                  <a:pt x="501218" y="850976"/>
                </a:lnTo>
                <a:lnTo>
                  <a:pt x="374273" y="635825"/>
                </a:lnTo>
                <a:close/>
              </a:path>
              <a:path w="993140" h="1214120">
                <a:moveTo>
                  <a:pt x="849760" y="631685"/>
                </a:moveTo>
                <a:lnTo>
                  <a:pt x="630605" y="631685"/>
                </a:lnTo>
                <a:lnTo>
                  <a:pt x="501218" y="850976"/>
                </a:lnTo>
                <a:lnTo>
                  <a:pt x="578083" y="850976"/>
                </a:lnTo>
                <a:lnTo>
                  <a:pt x="704087" y="637412"/>
                </a:lnTo>
                <a:lnTo>
                  <a:pt x="857044" y="637412"/>
                </a:lnTo>
                <a:lnTo>
                  <a:pt x="849760" y="631685"/>
                </a:lnTo>
                <a:close/>
              </a:path>
              <a:path w="993140" h="1214120">
                <a:moveTo>
                  <a:pt x="733336" y="316445"/>
                </a:moveTo>
                <a:lnTo>
                  <a:pt x="667143" y="316445"/>
                </a:lnTo>
                <a:lnTo>
                  <a:pt x="667143" y="394715"/>
                </a:lnTo>
                <a:lnTo>
                  <a:pt x="661032" y="440064"/>
                </a:lnTo>
                <a:lnTo>
                  <a:pt x="643792" y="480845"/>
                </a:lnTo>
                <a:lnTo>
                  <a:pt x="617064" y="515418"/>
                </a:lnTo>
                <a:lnTo>
                  <a:pt x="582490" y="542144"/>
                </a:lnTo>
                <a:lnTo>
                  <a:pt x="541710" y="559382"/>
                </a:lnTo>
                <a:lnTo>
                  <a:pt x="496366" y="565492"/>
                </a:lnTo>
                <a:lnTo>
                  <a:pt x="660351" y="565492"/>
                </a:lnTo>
                <a:lnTo>
                  <a:pt x="690580" y="530252"/>
                </a:lnTo>
                <a:lnTo>
                  <a:pt x="713632" y="489227"/>
                </a:lnTo>
                <a:lnTo>
                  <a:pt x="728234" y="443704"/>
                </a:lnTo>
                <a:lnTo>
                  <a:pt x="733336" y="394715"/>
                </a:lnTo>
                <a:lnTo>
                  <a:pt x="733336" y="316445"/>
                </a:lnTo>
                <a:close/>
              </a:path>
              <a:path w="993140" h="1214120">
                <a:moveTo>
                  <a:pt x="765987" y="66205"/>
                </a:moveTo>
                <a:lnTo>
                  <a:pt x="699795" y="66205"/>
                </a:lnTo>
                <a:lnTo>
                  <a:pt x="699795" y="168452"/>
                </a:lnTo>
                <a:lnTo>
                  <a:pt x="692395" y="205023"/>
                </a:lnTo>
                <a:lnTo>
                  <a:pt x="672226" y="234919"/>
                </a:lnTo>
                <a:lnTo>
                  <a:pt x="642338" y="255093"/>
                </a:lnTo>
                <a:lnTo>
                  <a:pt x="605777" y="262496"/>
                </a:lnTo>
                <a:lnTo>
                  <a:pt x="735107" y="262496"/>
                </a:lnTo>
                <a:lnTo>
                  <a:pt x="747069" y="243887"/>
                </a:lnTo>
                <a:lnTo>
                  <a:pt x="757334" y="220395"/>
                </a:lnTo>
                <a:lnTo>
                  <a:pt x="763763" y="195132"/>
                </a:lnTo>
                <a:lnTo>
                  <a:pt x="765987" y="168452"/>
                </a:lnTo>
                <a:lnTo>
                  <a:pt x="765987" y="662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4290319" y="8098625"/>
            <a:ext cx="814705" cy="987425"/>
          </a:xfrm>
          <a:custGeom>
            <a:avLst/>
            <a:gdLst/>
            <a:ahLst/>
            <a:cxnLst/>
            <a:rect l="l" t="t" r="r" b="b"/>
            <a:pathLst>
              <a:path w="814705" h="987425">
                <a:moveTo>
                  <a:pt x="315201" y="708177"/>
                </a:moveTo>
                <a:lnTo>
                  <a:pt x="33096" y="708177"/>
                </a:lnTo>
                <a:lnTo>
                  <a:pt x="20215" y="710776"/>
                </a:lnTo>
                <a:lnTo>
                  <a:pt x="9694" y="717865"/>
                </a:lnTo>
                <a:lnTo>
                  <a:pt x="2601" y="728381"/>
                </a:lnTo>
                <a:lnTo>
                  <a:pt x="0" y="741260"/>
                </a:lnTo>
                <a:lnTo>
                  <a:pt x="2601" y="754149"/>
                </a:lnTo>
                <a:lnTo>
                  <a:pt x="9694" y="764673"/>
                </a:lnTo>
                <a:lnTo>
                  <a:pt x="20215" y="771768"/>
                </a:lnTo>
                <a:lnTo>
                  <a:pt x="33096" y="774369"/>
                </a:lnTo>
                <a:lnTo>
                  <a:pt x="282105" y="774369"/>
                </a:lnTo>
                <a:lnTo>
                  <a:pt x="282105" y="953998"/>
                </a:lnTo>
                <a:lnTo>
                  <a:pt x="306628" y="986269"/>
                </a:lnTo>
                <a:lnTo>
                  <a:pt x="310934" y="987094"/>
                </a:lnTo>
                <a:lnTo>
                  <a:pt x="323799" y="987094"/>
                </a:lnTo>
                <a:lnTo>
                  <a:pt x="332270" y="983729"/>
                </a:lnTo>
                <a:lnTo>
                  <a:pt x="441930" y="874128"/>
                </a:lnTo>
                <a:lnTo>
                  <a:pt x="348297" y="874128"/>
                </a:lnTo>
                <a:lnTo>
                  <a:pt x="348297" y="741260"/>
                </a:lnTo>
                <a:lnTo>
                  <a:pt x="345696" y="728381"/>
                </a:lnTo>
                <a:lnTo>
                  <a:pt x="338602" y="717865"/>
                </a:lnTo>
                <a:lnTo>
                  <a:pt x="328082" y="710776"/>
                </a:lnTo>
                <a:lnTo>
                  <a:pt x="315201" y="708177"/>
                </a:lnTo>
                <a:close/>
              </a:path>
              <a:path w="814705" h="987425">
                <a:moveTo>
                  <a:pt x="648690" y="0"/>
                </a:moveTo>
                <a:lnTo>
                  <a:pt x="461530" y="0"/>
                </a:lnTo>
                <a:lnTo>
                  <a:pt x="448649" y="2601"/>
                </a:lnTo>
                <a:lnTo>
                  <a:pt x="438129" y="9694"/>
                </a:lnTo>
                <a:lnTo>
                  <a:pt x="431035" y="20215"/>
                </a:lnTo>
                <a:lnTo>
                  <a:pt x="428434" y="33096"/>
                </a:lnTo>
                <a:lnTo>
                  <a:pt x="431035" y="45977"/>
                </a:lnTo>
                <a:lnTo>
                  <a:pt x="438129" y="56497"/>
                </a:lnTo>
                <a:lnTo>
                  <a:pt x="448649" y="63591"/>
                </a:lnTo>
                <a:lnTo>
                  <a:pt x="461530" y="66192"/>
                </a:lnTo>
                <a:lnTo>
                  <a:pt x="648690" y="66192"/>
                </a:lnTo>
                <a:lnTo>
                  <a:pt x="687301" y="74007"/>
                </a:lnTo>
                <a:lnTo>
                  <a:pt x="718866" y="95305"/>
                </a:lnTo>
                <a:lnTo>
                  <a:pt x="740164" y="126869"/>
                </a:lnTo>
                <a:lnTo>
                  <a:pt x="747979" y="165481"/>
                </a:lnTo>
                <a:lnTo>
                  <a:pt x="747979" y="608876"/>
                </a:lnTo>
                <a:lnTo>
                  <a:pt x="740164" y="647494"/>
                </a:lnTo>
                <a:lnTo>
                  <a:pt x="718866" y="679062"/>
                </a:lnTo>
                <a:lnTo>
                  <a:pt x="687301" y="700362"/>
                </a:lnTo>
                <a:lnTo>
                  <a:pt x="648690" y="708177"/>
                </a:lnTo>
                <a:lnTo>
                  <a:pt x="519264" y="708177"/>
                </a:lnTo>
                <a:lnTo>
                  <a:pt x="510844" y="711657"/>
                </a:lnTo>
                <a:lnTo>
                  <a:pt x="348297" y="874128"/>
                </a:lnTo>
                <a:lnTo>
                  <a:pt x="441930" y="874128"/>
                </a:lnTo>
                <a:lnTo>
                  <a:pt x="541743" y="774369"/>
                </a:lnTo>
                <a:lnTo>
                  <a:pt x="648690" y="774369"/>
                </a:lnTo>
                <a:lnTo>
                  <a:pt x="692632" y="768447"/>
                </a:lnTo>
                <a:lnTo>
                  <a:pt x="732148" y="751741"/>
                </a:lnTo>
                <a:lnTo>
                  <a:pt x="765649" y="725841"/>
                </a:lnTo>
                <a:lnTo>
                  <a:pt x="791546" y="692337"/>
                </a:lnTo>
                <a:lnTo>
                  <a:pt x="808250" y="652818"/>
                </a:lnTo>
                <a:lnTo>
                  <a:pt x="814171" y="608876"/>
                </a:lnTo>
                <a:lnTo>
                  <a:pt x="814171" y="165481"/>
                </a:lnTo>
                <a:lnTo>
                  <a:pt x="808250" y="121543"/>
                </a:lnTo>
                <a:lnTo>
                  <a:pt x="791546" y="82028"/>
                </a:lnTo>
                <a:lnTo>
                  <a:pt x="765649" y="48526"/>
                </a:lnTo>
                <a:lnTo>
                  <a:pt x="732148" y="22627"/>
                </a:lnTo>
                <a:lnTo>
                  <a:pt x="692632" y="5921"/>
                </a:lnTo>
                <a:lnTo>
                  <a:pt x="6486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4598167" y="8098625"/>
            <a:ext cx="66192" cy="66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4157946" y="8098625"/>
            <a:ext cx="385445" cy="382270"/>
          </a:xfrm>
          <a:custGeom>
            <a:avLst/>
            <a:gdLst/>
            <a:ahLst/>
            <a:cxnLst/>
            <a:rect l="l" t="t" r="r" b="b"/>
            <a:pathLst>
              <a:path w="385444" h="382270">
                <a:moveTo>
                  <a:pt x="352310" y="0"/>
                </a:moveTo>
                <a:lnTo>
                  <a:pt x="165480" y="0"/>
                </a:lnTo>
                <a:lnTo>
                  <a:pt x="121539" y="5921"/>
                </a:lnTo>
                <a:lnTo>
                  <a:pt x="82023" y="22627"/>
                </a:lnTo>
                <a:lnTo>
                  <a:pt x="48521" y="48526"/>
                </a:lnTo>
                <a:lnTo>
                  <a:pt x="22624" y="82028"/>
                </a:lnTo>
                <a:lnTo>
                  <a:pt x="5921" y="121543"/>
                </a:lnTo>
                <a:lnTo>
                  <a:pt x="0" y="165481"/>
                </a:lnTo>
                <a:lnTo>
                  <a:pt x="0" y="349084"/>
                </a:lnTo>
                <a:lnTo>
                  <a:pt x="2601" y="361973"/>
                </a:lnTo>
                <a:lnTo>
                  <a:pt x="9694" y="372497"/>
                </a:lnTo>
                <a:lnTo>
                  <a:pt x="20215" y="379592"/>
                </a:lnTo>
                <a:lnTo>
                  <a:pt x="33096" y="382193"/>
                </a:lnTo>
                <a:lnTo>
                  <a:pt x="45977" y="379592"/>
                </a:lnTo>
                <a:lnTo>
                  <a:pt x="56497" y="372497"/>
                </a:lnTo>
                <a:lnTo>
                  <a:pt x="63591" y="361973"/>
                </a:lnTo>
                <a:lnTo>
                  <a:pt x="66192" y="349084"/>
                </a:lnTo>
                <a:lnTo>
                  <a:pt x="66192" y="165481"/>
                </a:lnTo>
                <a:lnTo>
                  <a:pt x="74007" y="126869"/>
                </a:lnTo>
                <a:lnTo>
                  <a:pt x="95305" y="95305"/>
                </a:lnTo>
                <a:lnTo>
                  <a:pt x="126869" y="74007"/>
                </a:lnTo>
                <a:lnTo>
                  <a:pt x="165480" y="66192"/>
                </a:lnTo>
                <a:lnTo>
                  <a:pt x="352310" y="66192"/>
                </a:lnTo>
                <a:lnTo>
                  <a:pt x="365191" y="63591"/>
                </a:lnTo>
                <a:lnTo>
                  <a:pt x="375712" y="56497"/>
                </a:lnTo>
                <a:lnTo>
                  <a:pt x="382805" y="45977"/>
                </a:lnTo>
                <a:lnTo>
                  <a:pt x="385406" y="33096"/>
                </a:lnTo>
                <a:lnTo>
                  <a:pt x="382805" y="20215"/>
                </a:lnTo>
                <a:lnTo>
                  <a:pt x="375712" y="9694"/>
                </a:lnTo>
                <a:lnTo>
                  <a:pt x="365191" y="2601"/>
                </a:lnTo>
                <a:lnTo>
                  <a:pt x="352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4119428" y="9512122"/>
            <a:ext cx="112521" cy="661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3875791" y="8954630"/>
            <a:ext cx="66192" cy="661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4032382" y="8954630"/>
            <a:ext cx="66192" cy="661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4508759" y="8281237"/>
            <a:ext cx="245110" cy="333375"/>
          </a:xfrm>
          <a:custGeom>
            <a:avLst/>
            <a:gdLst/>
            <a:ahLst/>
            <a:cxnLst/>
            <a:rect l="l" t="t" r="r" b="b"/>
            <a:pathLst>
              <a:path w="245109" h="333375">
                <a:moveTo>
                  <a:pt x="230333" y="66027"/>
                </a:moveTo>
                <a:lnTo>
                  <a:pt x="126568" y="66027"/>
                </a:lnTo>
                <a:lnTo>
                  <a:pt x="146161" y="71063"/>
                </a:lnTo>
                <a:lnTo>
                  <a:pt x="162318" y="82369"/>
                </a:lnTo>
                <a:lnTo>
                  <a:pt x="173627" y="98527"/>
                </a:lnTo>
                <a:lnTo>
                  <a:pt x="178676" y="118122"/>
                </a:lnTo>
                <a:lnTo>
                  <a:pt x="176488" y="138329"/>
                </a:lnTo>
                <a:lnTo>
                  <a:pt x="167744" y="155865"/>
                </a:lnTo>
                <a:lnTo>
                  <a:pt x="153519" y="169284"/>
                </a:lnTo>
                <a:lnTo>
                  <a:pt x="134886" y="177139"/>
                </a:lnTo>
                <a:lnTo>
                  <a:pt x="116481" y="184669"/>
                </a:lnTo>
                <a:lnTo>
                  <a:pt x="102103" y="197440"/>
                </a:lnTo>
                <a:lnTo>
                  <a:pt x="92747" y="214212"/>
                </a:lnTo>
                <a:lnTo>
                  <a:pt x="89408" y="233743"/>
                </a:lnTo>
                <a:lnTo>
                  <a:pt x="89408" y="300164"/>
                </a:lnTo>
                <a:lnTo>
                  <a:pt x="92007" y="313045"/>
                </a:lnTo>
                <a:lnTo>
                  <a:pt x="99098" y="323565"/>
                </a:lnTo>
                <a:lnTo>
                  <a:pt x="109617" y="330659"/>
                </a:lnTo>
                <a:lnTo>
                  <a:pt x="122504" y="333260"/>
                </a:lnTo>
                <a:lnTo>
                  <a:pt x="135385" y="330659"/>
                </a:lnTo>
                <a:lnTo>
                  <a:pt x="145905" y="323565"/>
                </a:lnTo>
                <a:lnTo>
                  <a:pt x="152999" y="313045"/>
                </a:lnTo>
                <a:lnTo>
                  <a:pt x="155600" y="300164"/>
                </a:lnTo>
                <a:lnTo>
                  <a:pt x="155600" y="240169"/>
                </a:lnTo>
                <a:lnTo>
                  <a:pt x="193715" y="222082"/>
                </a:lnTo>
                <a:lnTo>
                  <a:pt x="222669" y="193074"/>
                </a:lnTo>
                <a:lnTo>
                  <a:pt x="240364" y="155966"/>
                </a:lnTo>
                <a:lnTo>
                  <a:pt x="244703" y="113576"/>
                </a:lnTo>
                <a:lnTo>
                  <a:pt x="233711" y="70853"/>
                </a:lnTo>
                <a:lnTo>
                  <a:pt x="230333" y="66027"/>
                </a:lnTo>
                <a:close/>
              </a:path>
              <a:path w="245109" h="333375">
                <a:moveTo>
                  <a:pt x="131114" y="0"/>
                </a:moveTo>
                <a:lnTo>
                  <a:pt x="81548" y="6635"/>
                </a:lnTo>
                <a:lnTo>
                  <a:pt x="38925" y="32626"/>
                </a:lnTo>
                <a:lnTo>
                  <a:pt x="10190" y="73383"/>
                </a:lnTo>
                <a:lnTo>
                  <a:pt x="0" y="122199"/>
                </a:lnTo>
                <a:lnTo>
                  <a:pt x="2601" y="135073"/>
                </a:lnTo>
                <a:lnTo>
                  <a:pt x="9694" y="145589"/>
                </a:lnTo>
                <a:lnTo>
                  <a:pt x="20215" y="152681"/>
                </a:lnTo>
                <a:lnTo>
                  <a:pt x="33096" y="155282"/>
                </a:lnTo>
                <a:lnTo>
                  <a:pt x="45982" y="152681"/>
                </a:lnTo>
                <a:lnTo>
                  <a:pt x="56502" y="145589"/>
                </a:lnTo>
                <a:lnTo>
                  <a:pt x="63592" y="135073"/>
                </a:lnTo>
                <a:lnTo>
                  <a:pt x="66192" y="122199"/>
                </a:lnTo>
                <a:lnTo>
                  <a:pt x="67366" y="110624"/>
                </a:lnTo>
                <a:lnTo>
                  <a:pt x="70816" y="99731"/>
                </a:lnTo>
                <a:lnTo>
                  <a:pt x="103700" y="69083"/>
                </a:lnTo>
                <a:lnTo>
                  <a:pt x="126568" y="66027"/>
                </a:lnTo>
                <a:lnTo>
                  <a:pt x="230333" y="66027"/>
                </a:lnTo>
                <a:lnTo>
                  <a:pt x="209059" y="35628"/>
                </a:lnTo>
                <a:lnTo>
                  <a:pt x="173832" y="10982"/>
                </a:lnTo>
                <a:lnTo>
                  <a:pt x="1311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4598167" y="8657678"/>
            <a:ext cx="66192" cy="661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206381" y="8163611"/>
            <a:ext cx="1738630" cy="1304290"/>
          </a:xfrm>
          <a:custGeom>
            <a:avLst/>
            <a:gdLst/>
            <a:ahLst/>
            <a:cxnLst/>
            <a:rect l="l" t="t" r="r" b="b"/>
            <a:pathLst>
              <a:path w="1738629" h="1304290">
                <a:moveTo>
                  <a:pt x="975578" y="1223149"/>
                </a:moveTo>
                <a:lnTo>
                  <a:pt x="845921" y="1223149"/>
                </a:lnTo>
                <a:lnTo>
                  <a:pt x="1001115" y="1300899"/>
                </a:lnTo>
                <a:lnTo>
                  <a:pt x="1005154" y="1302854"/>
                </a:lnTo>
                <a:lnTo>
                  <a:pt x="1009573" y="1303858"/>
                </a:lnTo>
                <a:lnTo>
                  <a:pt x="1014069" y="1303794"/>
                </a:lnTo>
                <a:lnTo>
                  <a:pt x="1105052" y="1303788"/>
                </a:lnTo>
                <a:lnTo>
                  <a:pt x="1108798" y="1303007"/>
                </a:lnTo>
                <a:lnTo>
                  <a:pt x="1242156" y="1245844"/>
                </a:lnTo>
                <a:lnTo>
                  <a:pt x="1020889" y="1245844"/>
                </a:lnTo>
                <a:lnTo>
                  <a:pt x="975578" y="1223149"/>
                </a:lnTo>
                <a:close/>
              </a:path>
              <a:path w="1738629" h="1304290">
                <a:moveTo>
                  <a:pt x="1105021" y="1303794"/>
                </a:moveTo>
                <a:lnTo>
                  <a:pt x="1100988" y="1303794"/>
                </a:lnTo>
                <a:lnTo>
                  <a:pt x="1104899" y="1303820"/>
                </a:lnTo>
                <a:close/>
              </a:path>
              <a:path w="1738629" h="1304290">
                <a:moveTo>
                  <a:pt x="550481" y="144856"/>
                </a:moveTo>
                <a:lnTo>
                  <a:pt x="400354" y="144856"/>
                </a:lnTo>
                <a:lnTo>
                  <a:pt x="395211" y="146278"/>
                </a:lnTo>
                <a:lnTo>
                  <a:pt x="245833" y="235927"/>
                </a:lnTo>
                <a:lnTo>
                  <a:pt x="231787" y="260756"/>
                </a:lnTo>
                <a:lnTo>
                  <a:pt x="231787" y="347675"/>
                </a:lnTo>
                <a:lnTo>
                  <a:pt x="28968" y="347675"/>
                </a:lnTo>
                <a:lnTo>
                  <a:pt x="17691" y="349951"/>
                </a:lnTo>
                <a:lnTo>
                  <a:pt x="8483" y="356158"/>
                </a:lnTo>
                <a:lnTo>
                  <a:pt x="2276" y="365366"/>
                </a:lnTo>
                <a:lnTo>
                  <a:pt x="0" y="376643"/>
                </a:lnTo>
                <a:lnTo>
                  <a:pt x="0" y="498805"/>
                </a:lnTo>
                <a:lnTo>
                  <a:pt x="2031" y="504913"/>
                </a:lnTo>
                <a:lnTo>
                  <a:pt x="83616" y="613689"/>
                </a:lnTo>
                <a:lnTo>
                  <a:pt x="58419" y="689076"/>
                </a:lnTo>
                <a:lnTo>
                  <a:pt x="57924" y="692213"/>
                </a:lnTo>
                <a:lnTo>
                  <a:pt x="57937" y="753300"/>
                </a:lnTo>
                <a:lnTo>
                  <a:pt x="58691" y="759876"/>
                </a:lnTo>
                <a:lnTo>
                  <a:pt x="334975" y="982954"/>
                </a:lnTo>
                <a:lnTo>
                  <a:pt x="341236" y="985088"/>
                </a:lnTo>
                <a:lnTo>
                  <a:pt x="637412" y="985088"/>
                </a:lnTo>
                <a:lnTo>
                  <a:pt x="637412" y="1060018"/>
                </a:lnTo>
                <a:lnTo>
                  <a:pt x="587946" y="1109472"/>
                </a:lnTo>
                <a:lnTo>
                  <a:pt x="581588" y="1119056"/>
                </a:lnTo>
                <a:lnTo>
                  <a:pt x="579469" y="1129957"/>
                </a:lnTo>
                <a:lnTo>
                  <a:pt x="581588" y="1140858"/>
                </a:lnTo>
                <a:lnTo>
                  <a:pt x="587946" y="1150442"/>
                </a:lnTo>
                <a:lnTo>
                  <a:pt x="732815" y="1295311"/>
                </a:lnTo>
                <a:lnTo>
                  <a:pt x="742399" y="1301669"/>
                </a:lnTo>
                <a:lnTo>
                  <a:pt x="753300" y="1303788"/>
                </a:lnTo>
                <a:lnTo>
                  <a:pt x="764201" y="1301669"/>
                </a:lnTo>
                <a:lnTo>
                  <a:pt x="773785" y="1295311"/>
                </a:lnTo>
                <a:lnTo>
                  <a:pt x="835219" y="1233855"/>
                </a:lnTo>
                <a:lnTo>
                  <a:pt x="753300" y="1233855"/>
                </a:lnTo>
                <a:lnTo>
                  <a:pt x="649401" y="1129957"/>
                </a:lnTo>
                <a:lnTo>
                  <a:pt x="692302" y="1087056"/>
                </a:lnTo>
                <a:lnTo>
                  <a:pt x="695363" y="1079690"/>
                </a:lnTo>
                <a:lnTo>
                  <a:pt x="695363" y="956119"/>
                </a:lnTo>
                <a:lnTo>
                  <a:pt x="693085" y="944842"/>
                </a:lnTo>
                <a:lnTo>
                  <a:pt x="686873" y="935634"/>
                </a:lnTo>
                <a:lnTo>
                  <a:pt x="677660" y="929426"/>
                </a:lnTo>
                <a:lnTo>
                  <a:pt x="666381" y="927150"/>
                </a:lnTo>
                <a:lnTo>
                  <a:pt x="357606" y="927150"/>
                </a:lnTo>
                <a:lnTo>
                  <a:pt x="115887" y="739140"/>
                </a:lnTo>
                <a:lnTo>
                  <a:pt x="115887" y="700049"/>
                </a:lnTo>
                <a:lnTo>
                  <a:pt x="143395" y="617588"/>
                </a:lnTo>
                <a:lnTo>
                  <a:pt x="144786" y="610712"/>
                </a:lnTo>
                <a:lnTo>
                  <a:pt x="144495" y="603792"/>
                </a:lnTo>
                <a:lnTo>
                  <a:pt x="142568" y="597135"/>
                </a:lnTo>
                <a:lnTo>
                  <a:pt x="139052" y="591045"/>
                </a:lnTo>
                <a:lnTo>
                  <a:pt x="57937" y="482892"/>
                </a:lnTo>
                <a:lnTo>
                  <a:pt x="57937" y="405612"/>
                </a:lnTo>
                <a:lnTo>
                  <a:pt x="260756" y="405612"/>
                </a:lnTo>
                <a:lnTo>
                  <a:pt x="272033" y="403336"/>
                </a:lnTo>
                <a:lnTo>
                  <a:pt x="281241" y="397129"/>
                </a:lnTo>
                <a:lnTo>
                  <a:pt x="287449" y="387921"/>
                </a:lnTo>
                <a:lnTo>
                  <a:pt x="289725" y="376643"/>
                </a:lnTo>
                <a:lnTo>
                  <a:pt x="289725" y="277152"/>
                </a:lnTo>
                <a:lnTo>
                  <a:pt x="413638" y="202806"/>
                </a:lnTo>
                <a:lnTo>
                  <a:pt x="579462" y="202806"/>
                </a:lnTo>
                <a:lnTo>
                  <a:pt x="579462" y="173824"/>
                </a:lnTo>
                <a:lnTo>
                  <a:pt x="577186" y="162547"/>
                </a:lnTo>
                <a:lnTo>
                  <a:pt x="570977" y="153339"/>
                </a:lnTo>
                <a:lnTo>
                  <a:pt x="561766" y="147132"/>
                </a:lnTo>
                <a:lnTo>
                  <a:pt x="550481" y="144856"/>
                </a:lnTo>
                <a:close/>
              </a:path>
              <a:path w="1738629" h="1304290">
                <a:moveTo>
                  <a:pt x="1390718" y="463581"/>
                </a:moveTo>
                <a:lnTo>
                  <a:pt x="1283309" y="558965"/>
                </a:lnTo>
                <a:lnTo>
                  <a:pt x="1274834" y="579466"/>
                </a:lnTo>
                <a:lnTo>
                  <a:pt x="1276951" y="590358"/>
                </a:lnTo>
                <a:lnTo>
                  <a:pt x="1283309" y="599948"/>
                </a:lnTo>
                <a:lnTo>
                  <a:pt x="1349743" y="666381"/>
                </a:lnTo>
                <a:lnTo>
                  <a:pt x="1312290" y="703846"/>
                </a:lnTo>
                <a:lnTo>
                  <a:pt x="1306776" y="711574"/>
                </a:lnTo>
                <a:lnTo>
                  <a:pt x="1304091" y="720437"/>
                </a:lnTo>
                <a:lnTo>
                  <a:pt x="1304338" y="729698"/>
                </a:lnTo>
                <a:lnTo>
                  <a:pt x="1307617" y="738619"/>
                </a:lnTo>
                <a:lnTo>
                  <a:pt x="1415402" y="927252"/>
                </a:lnTo>
                <a:lnTo>
                  <a:pt x="1283284" y="1165072"/>
                </a:lnTo>
                <a:lnTo>
                  <a:pt x="1095184" y="1245844"/>
                </a:lnTo>
                <a:lnTo>
                  <a:pt x="1242156" y="1245844"/>
                </a:lnTo>
                <a:lnTo>
                  <a:pt x="1321117" y="1212011"/>
                </a:lnTo>
                <a:lnTo>
                  <a:pt x="1473987" y="941222"/>
                </a:lnTo>
                <a:lnTo>
                  <a:pt x="1477633" y="926974"/>
                </a:lnTo>
                <a:lnTo>
                  <a:pt x="1476657" y="919682"/>
                </a:lnTo>
                <a:lnTo>
                  <a:pt x="1473822" y="912774"/>
                </a:lnTo>
                <a:lnTo>
                  <a:pt x="1368907" y="729170"/>
                </a:lnTo>
                <a:lnTo>
                  <a:pt x="1411198" y="686866"/>
                </a:lnTo>
                <a:lnTo>
                  <a:pt x="1417556" y="677282"/>
                </a:lnTo>
                <a:lnTo>
                  <a:pt x="1419675" y="666381"/>
                </a:lnTo>
                <a:lnTo>
                  <a:pt x="1417556" y="655480"/>
                </a:lnTo>
                <a:lnTo>
                  <a:pt x="1411198" y="645896"/>
                </a:lnTo>
                <a:lnTo>
                  <a:pt x="1344771" y="579456"/>
                </a:lnTo>
                <a:lnTo>
                  <a:pt x="1390726" y="533501"/>
                </a:lnTo>
                <a:lnTo>
                  <a:pt x="1511432" y="533501"/>
                </a:lnTo>
                <a:lnTo>
                  <a:pt x="1537106" y="510679"/>
                </a:lnTo>
                <a:lnTo>
                  <a:pt x="1449857" y="510679"/>
                </a:lnTo>
                <a:lnTo>
                  <a:pt x="1411198" y="472059"/>
                </a:lnTo>
                <a:lnTo>
                  <a:pt x="1401616" y="465701"/>
                </a:lnTo>
                <a:lnTo>
                  <a:pt x="1390718" y="463581"/>
                </a:lnTo>
                <a:close/>
              </a:path>
              <a:path w="1738629" h="1304290">
                <a:moveTo>
                  <a:pt x="844478" y="1159090"/>
                </a:moveTo>
                <a:lnTo>
                  <a:pt x="835577" y="1159152"/>
                </a:lnTo>
                <a:lnTo>
                  <a:pt x="827114" y="1161918"/>
                </a:lnTo>
                <a:lnTo>
                  <a:pt x="819746" y="1167282"/>
                </a:lnTo>
                <a:lnTo>
                  <a:pt x="753300" y="1233855"/>
                </a:lnTo>
                <a:lnTo>
                  <a:pt x="835219" y="1233855"/>
                </a:lnTo>
                <a:lnTo>
                  <a:pt x="845921" y="1223149"/>
                </a:lnTo>
                <a:lnTo>
                  <a:pt x="975578" y="1223149"/>
                </a:lnTo>
                <a:lnTo>
                  <a:pt x="853160" y="1161834"/>
                </a:lnTo>
                <a:lnTo>
                  <a:pt x="844478" y="1159090"/>
                </a:lnTo>
                <a:close/>
              </a:path>
              <a:path w="1738629" h="1304290">
                <a:moveTo>
                  <a:pt x="1511432" y="533501"/>
                </a:moveTo>
                <a:lnTo>
                  <a:pt x="1390726" y="533501"/>
                </a:lnTo>
                <a:lnTo>
                  <a:pt x="1428178" y="570979"/>
                </a:lnTo>
                <a:lnTo>
                  <a:pt x="1437358" y="577178"/>
                </a:lnTo>
                <a:lnTo>
                  <a:pt x="1447826" y="579466"/>
                </a:lnTo>
                <a:lnTo>
                  <a:pt x="1458412" y="577805"/>
                </a:lnTo>
                <a:lnTo>
                  <a:pt x="1467942" y="572160"/>
                </a:lnTo>
                <a:lnTo>
                  <a:pt x="1511432" y="533501"/>
                </a:lnTo>
                <a:close/>
              </a:path>
              <a:path w="1738629" h="1304290">
                <a:moveTo>
                  <a:pt x="1466663" y="57937"/>
                </a:moveTo>
                <a:lnTo>
                  <a:pt x="1401787" y="57937"/>
                </a:lnTo>
                <a:lnTo>
                  <a:pt x="1451711" y="157797"/>
                </a:lnTo>
                <a:lnTo>
                  <a:pt x="1558353" y="202260"/>
                </a:lnTo>
                <a:lnTo>
                  <a:pt x="1564563" y="202806"/>
                </a:lnTo>
                <a:lnTo>
                  <a:pt x="1680451" y="202806"/>
                </a:lnTo>
                <a:lnTo>
                  <a:pt x="1680451" y="305689"/>
                </a:lnTo>
                <a:lnTo>
                  <a:pt x="1449857" y="510679"/>
                </a:lnTo>
                <a:lnTo>
                  <a:pt x="1537106" y="510679"/>
                </a:lnTo>
                <a:lnTo>
                  <a:pt x="1734883" y="334873"/>
                </a:lnTo>
                <a:lnTo>
                  <a:pt x="1738414" y="326974"/>
                </a:lnTo>
                <a:lnTo>
                  <a:pt x="1738401" y="173824"/>
                </a:lnTo>
                <a:lnTo>
                  <a:pt x="1736125" y="162547"/>
                </a:lnTo>
                <a:lnTo>
                  <a:pt x="1729917" y="153339"/>
                </a:lnTo>
                <a:lnTo>
                  <a:pt x="1720709" y="147132"/>
                </a:lnTo>
                <a:lnTo>
                  <a:pt x="1709432" y="144856"/>
                </a:lnTo>
                <a:lnTo>
                  <a:pt x="1569262" y="144856"/>
                </a:lnTo>
                <a:lnTo>
                  <a:pt x="1498180" y="121170"/>
                </a:lnTo>
                <a:lnTo>
                  <a:pt x="1466663" y="57937"/>
                </a:lnTo>
                <a:close/>
              </a:path>
              <a:path w="1738629" h="1304290">
                <a:moveTo>
                  <a:pt x="579462" y="202806"/>
                </a:moveTo>
                <a:lnTo>
                  <a:pt x="521512" y="202806"/>
                </a:lnTo>
                <a:lnTo>
                  <a:pt x="521512" y="326377"/>
                </a:lnTo>
                <a:lnTo>
                  <a:pt x="524573" y="333756"/>
                </a:lnTo>
                <a:lnTo>
                  <a:pt x="649922" y="459117"/>
                </a:lnTo>
                <a:lnTo>
                  <a:pt x="655091" y="461886"/>
                </a:lnTo>
                <a:lnTo>
                  <a:pt x="805573" y="491959"/>
                </a:lnTo>
                <a:lnTo>
                  <a:pt x="807440" y="492353"/>
                </a:lnTo>
                <a:lnTo>
                  <a:pt x="809345" y="492556"/>
                </a:lnTo>
                <a:lnTo>
                  <a:pt x="1049083" y="492544"/>
                </a:lnTo>
                <a:lnTo>
                  <a:pt x="1054963" y="490651"/>
                </a:lnTo>
                <a:lnTo>
                  <a:pt x="1133443" y="434594"/>
                </a:lnTo>
                <a:lnTo>
                  <a:pt x="814146" y="434594"/>
                </a:lnTo>
                <a:lnTo>
                  <a:pt x="680694" y="407911"/>
                </a:lnTo>
                <a:lnTo>
                  <a:pt x="579462" y="306705"/>
                </a:lnTo>
                <a:lnTo>
                  <a:pt x="579462" y="202806"/>
                </a:lnTo>
                <a:close/>
              </a:path>
              <a:path w="1738629" h="1304290">
                <a:moveTo>
                  <a:pt x="1419694" y="0"/>
                </a:moveTo>
                <a:lnTo>
                  <a:pt x="1274826" y="0"/>
                </a:lnTo>
                <a:lnTo>
                  <a:pt x="1266084" y="1334"/>
                </a:lnTo>
                <a:lnTo>
                  <a:pt x="1160754" y="250583"/>
                </a:lnTo>
                <a:lnTo>
                  <a:pt x="1158988" y="258729"/>
                </a:lnTo>
                <a:lnTo>
                  <a:pt x="1159583" y="266887"/>
                </a:lnTo>
                <a:lnTo>
                  <a:pt x="1162429" y="274554"/>
                </a:lnTo>
                <a:lnTo>
                  <a:pt x="1167422" y="281228"/>
                </a:lnTo>
                <a:lnTo>
                  <a:pt x="1201178" y="315010"/>
                </a:lnTo>
                <a:lnTo>
                  <a:pt x="1033767" y="434594"/>
                </a:lnTo>
                <a:lnTo>
                  <a:pt x="1133443" y="434594"/>
                </a:lnTo>
                <a:lnTo>
                  <a:pt x="1269619" y="337324"/>
                </a:lnTo>
                <a:lnTo>
                  <a:pt x="1274025" y="329577"/>
                </a:lnTo>
                <a:lnTo>
                  <a:pt x="1275435" y="312597"/>
                </a:lnTo>
                <a:lnTo>
                  <a:pt x="1272362" y="304241"/>
                </a:lnTo>
                <a:lnTo>
                  <a:pt x="1221600" y="253453"/>
                </a:lnTo>
                <a:lnTo>
                  <a:pt x="1294904" y="57937"/>
                </a:lnTo>
                <a:lnTo>
                  <a:pt x="1466663" y="57937"/>
                </a:lnTo>
                <a:lnTo>
                  <a:pt x="1445767" y="16014"/>
                </a:lnTo>
                <a:lnTo>
                  <a:pt x="1441167" y="9340"/>
                </a:lnTo>
                <a:lnTo>
                  <a:pt x="1435022" y="4283"/>
                </a:lnTo>
                <a:lnTo>
                  <a:pt x="1427731" y="1087"/>
                </a:lnTo>
                <a:lnTo>
                  <a:pt x="14196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104538" y="9524351"/>
            <a:ext cx="231800" cy="20382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036934" y="652589"/>
            <a:ext cx="8214359" cy="1384300"/>
          </a:xfrm>
          <a:custGeom>
            <a:avLst/>
            <a:gdLst/>
            <a:ahLst/>
            <a:cxnLst/>
            <a:rect l="l" t="t" r="r" b="b"/>
            <a:pathLst>
              <a:path w="8214359" h="1384300">
                <a:moveTo>
                  <a:pt x="8214118" y="1384020"/>
                </a:moveTo>
                <a:lnTo>
                  <a:pt x="0" y="1384020"/>
                </a:lnTo>
                <a:lnTo>
                  <a:pt x="0" y="0"/>
                </a:lnTo>
                <a:lnTo>
                  <a:pt x="8214118" y="0"/>
                </a:lnTo>
                <a:lnTo>
                  <a:pt x="8214118" y="138402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6305359" y="1690331"/>
            <a:ext cx="5677535" cy="692785"/>
          </a:xfrm>
          <a:prstGeom prst="rect">
            <a:avLst/>
          </a:prstGeom>
          <a:solidFill>
            <a:srgbClr val="009FE3"/>
          </a:solidFill>
        </p:spPr>
        <p:txBody>
          <a:bodyPr wrap="square" lIns="0" tIns="39369" rIns="0" bIns="0" rtlCol="0" vert="horz">
            <a:spAutoFit/>
          </a:bodyPr>
          <a:lstStyle/>
          <a:p>
            <a:pPr marL="168910">
              <a:lnSpc>
                <a:spcPct val="100000"/>
              </a:lnSpc>
              <a:spcBef>
                <a:spcPts val="309"/>
              </a:spcBef>
            </a:pPr>
            <a:r>
              <a:rPr dirty="0" sz="3350" spc="285">
                <a:solidFill>
                  <a:srgbClr val="FFFFFF"/>
                </a:solidFill>
                <a:latin typeface="Trebuchet MS"/>
                <a:cs typeface="Trebuchet MS"/>
              </a:rPr>
              <a:t>QUE</a:t>
            </a:r>
            <a:r>
              <a:rPr dirty="0" sz="3350" spc="-1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350" spc="300">
                <a:solidFill>
                  <a:srgbClr val="FFFFFF"/>
                </a:solidFill>
                <a:latin typeface="Trebuchet MS"/>
                <a:cs typeface="Trebuchet MS"/>
              </a:rPr>
              <a:t>GENERAN</a:t>
            </a:r>
            <a:r>
              <a:rPr dirty="0" sz="3350" spc="-1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350" spc="254">
                <a:solidFill>
                  <a:srgbClr val="FFFFFF"/>
                </a:solidFill>
                <a:latin typeface="Trebuchet MS"/>
                <a:cs typeface="Trebuchet MS"/>
              </a:rPr>
              <a:t>EL</a:t>
            </a:r>
            <a:r>
              <a:rPr dirty="0" sz="3350" spc="-2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350" spc="285">
                <a:solidFill>
                  <a:srgbClr val="FFFFFF"/>
                </a:solidFill>
                <a:latin typeface="Trebuchet MS"/>
                <a:cs typeface="Trebuchet MS"/>
              </a:rPr>
              <a:t>CAMBIO</a:t>
            </a:r>
            <a:endParaRPr sz="33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69320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6932295"/>
          </a:xfrm>
          <a:custGeom>
            <a:avLst/>
            <a:gdLst/>
            <a:ahLst/>
            <a:cxnLst/>
            <a:rect l="l" t="t" r="r" b="b"/>
            <a:pathLst>
              <a:path w="18288000" h="6932295">
                <a:moveTo>
                  <a:pt x="0" y="6932066"/>
                </a:moveTo>
                <a:lnTo>
                  <a:pt x="18288000" y="6932066"/>
                </a:lnTo>
                <a:lnTo>
                  <a:pt x="18288000" y="0"/>
                </a:lnTo>
                <a:lnTo>
                  <a:pt x="0" y="0"/>
                </a:lnTo>
                <a:lnTo>
                  <a:pt x="0" y="6932066"/>
                </a:lnTo>
                <a:close/>
              </a:path>
            </a:pathLst>
          </a:custGeom>
          <a:solidFill>
            <a:srgbClr val="000000">
              <a:alpha val="2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3157677"/>
            <a:ext cx="18288000" cy="37743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375177" y="6924712"/>
            <a:ext cx="11177270" cy="1301115"/>
          </a:xfrm>
          <a:custGeom>
            <a:avLst/>
            <a:gdLst/>
            <a:ahLst/>
            <a:cxnLst/>
            <a:rect l="l" t="t" r="r" b="b"/>
            <a:pathLst>
              <a:path w="11177269" h="1301115">
                <a:moveTo>
                  <a:pt x="11176990" y="1300886"/>
                </a:moveTo>
                <a:lnTo>
                  <a:pt x="0" y="1300886"/>
                </a:lnTo>
                <a:lnTo>
                  <a:pt x="0" y="0"/>
                </a:lnTo>
                <a:lnTo>
                  <a:pt x="11176990" y="0"/>
                </a:lnTo>
                <a:lnTo>
                  <a:pt x="11176990" y="1300886"/>
                </a:lnTo>
                <a:close/>
              </a:path>
            </a:pathLst>
          </a:custGeom>
          <a:solidFill>
            <a:srgbClr val="0099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489836" y="9015906"/>
            <a:ext cx="7373620" cy="14763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90"/>
              </a:spcBef>
            </a:pPr>
            <a:r>
              <a:rPr dirty="0" sz="2350" spc="130">
                <a:solidFill>
                  <a:srgbClr val="1D1D1B"/>
                </a:solidFill>
                <a:latin typeface="Trebuchet MS"/>
                <a:cs typeface="Trebuchet MS"/>
              </a:rPr>
              <a:t>La </a:t>
            </a:r>
            <a:r>
              <a:rPr dirty="0" sz="2350" spc="85">
                <a:solidFill>
                  <a:srgbClr val="1D1D1B"/>
                </a:solidFill>
                <a:latin typeface="Trebuchet MS"/>
                <a:cs typeface="Trebuchet MS"/>
              </a:rPr>
              <a:t>producción </a:t>
            </a:r>
            <a:r>
              <a:rPr dirty="0" sz="2350" spc="160">
                <a:solidFill>
                  <a:srgbClr val="1D1D1B"/>
                </a:solidFill>
                <a:latin typeface="Trebuchet MS"/>
                <a:cs typeface="Trebuchet MS"/>
              </a:rPr>
              <a:t>se </a:t>
            </a:r>
            <a:r>
              <a:rPr dirty="0" sz="2350" spc="60">
                <a:solidFill>
                  <a:srgbClr val="1D1D1B"/>
                </a:solidFill>
                <a:latin typeface="Trebuchet MS"/>
                <a:cs typeface="Trebuchet MS"/>
              </a:rPr>
              <a:t>está </a:t>
            </a:r>
            <a:r>
              <a:rPr dirty="0" sz="2350" spc="65">
                <a:solidFill>
                  <a:srgbClr val="1D1D1B"/>
                </a:solidFill>
                <a:latin typeface="Trebuchet MS"/>
                <a:cs typeface="Trebuchet MS"/>
              </a:rPr>
              <a:t>trasladando </a:t>
            </a:r>
            <a:r>
              <a:rPr dirty="0" sz="2350" spc="125">
                <a:solidFill>
                  <a:srgbClr val="1D1D1B"/>
                </a:solidFill>
                <a:latin typeface="Trebuchet MS"/>
                <a:cs typeface="Trebuchet MS"/>
              </a:rPr>
              <a:t>con </a:t>
            </a:r>
            <a:r>
              <a:rPr dirty="0" sz="2350" spc="85">
                <a:solidFill>
                  <a:srgbClr val="1D1D1B"/>
                </a:solidFill>
                <a:latin typeface="Trebuchet MS"/>
                <a:cs typeface="Trebuchet MS"/>
              </a:rPr>
              <a:t>mayor  </a:t>
            </a:r>
            <a:r>
              <a:rPr dirty="0" sz="2350" spc="40">
                <a:solidFill>
                  <a:srgbClr val="1D1D1B"/>
                </a:solidFill>
                <a:latin typeface="Trebuchet MS"/>
                <a:cs typeface="Trebuchet MS"/>
              </a:rPr>
              <a:t>frecuencia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60">
                <a:solidFill>
                  <a:srgbClr val="1D1D1B"/>
                </a:solidFill>
                <a:latin typeface="Trebuchet MS"/>
                <a:cs typeface="Trebuchet MS"/>
              </a:rPr>
              <a:t>a</a:t>
            </a:r>
            <a:r>
              <a:rPr dirty="0" sz="23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05">
                <a:solidFill>
                  <a:srgbClr val="1D1D1B"/>
                </a:solidFill>
                <a:latin typeface="Trebuchet MS"/>
                <a:cs typeface="Trebuchet MS"/>
              </a:rPr>
              <a:t>los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20">
                <a:solidFill>
                  <a:srgbClr val="1D1D1B"/>
                </a:solidFill>
                <a:latin typeface="Trebuchet MS"/>
                <a:cs typeface="Trebuchet MS"/>
              </a:rPr>
              <a:t>grandes</a:t>
            </a:r>
            <a:r>
              <a:rPr dirty="0" sz="23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14">
                <a:solidFill>
                  <a:srgbClr val="1D1D1B"/>
                </a:solidFill>
                <a:latin typeface="Trebuchet MS"/>
                <a:cs typeface="Trebuchet MS"/>
              </a:rPr>
              <a:t>mercados</a:t>
            </a:r>
            <a:r>
              <a:rPr dirty="0" sz="23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40">
                <a:solidFill>
                  <a:srgbClr val="1D1D1B"/>
                </a:solidFill>
                <a:latin typeface="Trebuchet MS"/>
                <a:cs typeface="Trebuchet MS"/>
              </a:rPr>
              <a:t>de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55">
                <a:solidFill>
                  <a:srgbClr val="1D1D1B"/>
                </a:solidFill>
                <a:latin typeface="Trebuchet MS"/>
                <a:cs typeface="Trebuchet MS"/>
              </a:rPr>
              <a:t>consumo</a:t>
            </a:r>
            <a:r>
              <a:rPr dirty="0" sz="2350" spc="-16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30">
                <a:solidFill>
                  <a:srgbClr val="1D1D1B"/>
                </a:solidFill>
                <a:latin typeface="Trebuchet MS"/>
                <a:cs typeface="Trebuchet MS"/>
              </a:rPr>
              <a:t>y</a:t>
            </a:r>
            <a:r>
              <a:rPr dirty="0" sz="2350" spc="-16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60">
                <a:solidFill>
                  <a:srgbClr val="1D1D1B"/>
                </a:solidFill>
                <a:latin typeface="Trebuchet MS"/>
                <a:cs typeface="Trebuchet MS"/>
              </a:rPr>
              <a:t>se  </a:t>
            </a:r>
            <a:r>
              <a:rPr dirty="0" sz="2350" spc="30">
                <a:solidFill>
                  <a:srgbClr val="1D1D1B"/>
                </a:solidFill>
                <a:latin typeface="Trebuchet MS"/>
                <a:cs typeface="Trebuchet MS"/>
              </a:rPr>
              <a:t>dirige </a:t>
            </a:r>
            <a:r>
              <a:rPr dirty="0" sz="2350" spc="55">
                <a:solidFill>
                  <a:srgbClr val="1D1D1B"/>
                </a:solidFill>
                <a:latin typeface="Trebuchet MS"/>
                <a:cs typeface="Trebuchet MS"/>
              </a:rPr>
              <a:t>también </a:t>
            </a:r>
            <a:r>
              <a:rPr dirty="0" sz="2350" spc="60">
                <a:solidFill>
                  <a:srgbClr val="1D1D1B"/>
                </a:solidFill>
                <a:latin typeface="Trebuchet MS"/>
                <a:cs typeface="Trebuchet MS"/>
              </a:rPr>
              <a:t>a </a:t>
            </a:r>
            <a:r>
              <a:rPr dirty="0" sz="2350" spc="5">
                <a:solidFill>
                  <a:srgbClr val="1D1D1B"/>
                </a:solidFill>
                <a:latin typeface="Trebuchet MS"/>
                <a:cs typeface="Trebuchet MS"/>
              </a:rPr>
              <a:t>la </a:t>
            </a:r>
            <a:r>
              <a:rPr dirty="0" sz="2350" spc="80">
                <a:solidFill>
                  <a:srgbClr val="1D1D1B"/>
                </a:solidFill>
                <a:latin typeface="Trebuchet MS"/>
                <a:cs typeface="Trebuchet MS"/>
              </a:rPr>
              <a:t>generación </a:t>
            </a:r>
            <a:r>
              <a:rPr dirty="0" sz="2350" spc="140">
                <a:solidFill>
                  <a:srgbClr val="1D1D1B"/>
                </a:solidFill>
                <a:latin typeface="Trebuchet MS"/>
                <a:cs typeface="Trebuchet MS"/>
              </a:rPr>
              <a:t>de </a:t>
            </a:r>
            <a:r>
              <a:rPr dirty="0" sz="2350" spc="125">
                <a:solidFill>
                  <a:srgbClr val="1D1D1B"/>
                </a:solidFill>
                <a:latin typeface="Trebuchet MS"/>
                <a:cs typeface="Trebuchet MS"/>
              </a:rPr>
              <a:t>insumos </a:t>
            </a:r>
            <a:r>
              <a:rPr dirty="0" sz="2350" spc="130">
                <a:solidFill>
                  <a:srgbClr val="1D1D1B"/>
                </a:solidFill>
                <a:latin typeface="Trebuchet MS"/>
                <a:cs typeface="Trebuchet MS"/>
              </a:rPr>
              <a:t>que  </a:t>
            </a:r>
            <a:r>
              <a:rPr dirty="0" sz="2350" spc="55">
                <a:solidFill>
                  <a:srgbClr val="1D1D1B"/>
                </a:solidFill>
                <a:latin typeface="Trebuchet MS"/>
                <a:cs typeface="Trebuchet MS"/>
              </a:rPr>
              <a:t>forman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5">
                <a:solidFill>
                  <a:srgbClr val="1D1D1B"/>
                </a:solidFill>
                <a:latin typeface="Trebuchet MS"/>
                <a:cs typeface="Trebuchet MS"/>
              </a:rPr>
              <a:t>parte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40">
                <a:solidFill>
                  <a:srgbClr val="1D1D1B"/>
                </a:solidFill>
                <a:latin typeface="Trebuchet MS"/>
                <a:cs typeface="Trebuchet MS"/>
              </a:rPr>
              <a:t>de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20">
                <a:solidFill>
                  <a:srgbClr val="1D1D1B"/>
                </a:solidFill>
                <a:latin typeface="Trebuchet MS"/>
                <a:cs typeface="Trebuchet MS"/>
              </a:rPr>
              <a:t>cadenas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10">
                <a:solidFill>
                  <a:srgbClr val="1D1D1B"/>
                </a:solidFill>
                <a:latin typeface="Trebuchet MS"/>
                <a:cs typeface="Trebuchet MS"/>
              </a:rPr>
              <a:t>globales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26303" y="9015906"/>
            <a:ext cx="7146290" cy="14763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90"/>
              </a:spcBef>
            </a:pPr>
            <a:r>
              <a:rPr dirty="0" sz="2350" spc="40">
                <a:solidFill>
                  <a:srgbClr val="1D1D1B"/>
                </a:solidFill>
                <a:latin typeface="Trebuchet MS"/>
                <a:cs typeface="Trebuchet MS"/>
              </a:rPr>
              <a:t>Factores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65">
                <a:solidFill>
                  <a:srgbClr val="1D1D1B"/>
                </a:solidFill>
                <a:latin typeface="Trebuchet MS"/>
                <a:cs typeface="Trebuchet MS"/>
              </a:rPr>
              <a:t>como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85">
                <a:solidFill>
                  <a:srgbClr val="1D1D1B"/>
                </a:solidFill>
                <a:latin typeface="Trebuchet MS"/>
                <a:cs typeface="Trebuchet MS"/>
              </a:rPr>
              <a:t>mayor</a:t>
            </a:r>
            <a:r>
              <a:rPr dirty="0" sz="2350" spc="-16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25">
                <a:solidFill>
                  <a:srgbClr val="1D1D1B"/>
                </a:solidFill>
                <a:latin typeface="Trebuchet MS"/>
                <a:cs typeface="Trebuchet MS"/>
              </a:rPr>
              <a:t>productividad,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60">
                <a:solidFill>
                  <a:srgbClr val="1D1D1B"/>
                </a:solidFill>
                <a:latin typeface="Trebuchet MS"/>
                <a:cs typeface="Trebuchet MS"/>
              </a:rPr>
              <a:t>cumplimiento  </a:t>
            </a:r>
            <a:r>
              <a:rPr dirty="0" sz="2350" spc="140">
                <a:solidFill>
                  <a:srgbClr val="1D1D1B"/>
                </a:solidFill>
                <a:latin typeface="Trebuchet MS"/>
                <a:cs typeface="Trebuchet MS"/>
              </a:rPr>
              <a:t>de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10">
                <a:solidFill>
                  <a:srgbClr val="1D1D1B"/>
                </a:solidFill>
                <a:latin typeface="Trebuchet MS"/>
                <a:cs typeface="Trebuchet MS"/>
              </a:rPr>
              <a:t>normas</a:t>
            </a:r>
            <a:r>
              <a:rPr dirty="0" sz="23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0">
                <a:solidFill>
                  <a:srgbClr val="1D1D1B"/>
                </a:solidFill>
                <a:latin typeface="Trebuchet MS"/>
                <a:cs typeface="Trebuchet MS"/>
              </a:rPr>
              <a:t>DD.HH.</a:t>
            </a:r>
            <a:r>
              <a:rPr dirty="0" sz="2350" spc="-16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30">
                <a:solidFill>
                  <a:srgbClr val="1D1D1B"/>
                </a:solidFill>
                <a:latin typeface="Trebuchet MS"/>
                <a:cs typeface="Trebuchet MS"/>
              </a:rPr>
              <a:t>y</a:t>
            </a:r>
            <a:r>
              <a:rPr dirty="0" sz="2350" spc="-16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35">
                <a:solidFill>
                  <a:srgbClr val="1D1D1B"/>
                </a:solidFill>
                <a:latin typeface="Trebuchet MS"/>
                <a:cs typeface="Trebuchet MS"/>
              </a:rPr>
              <a:t>tratados</a:t>
            </a:r>
            <a:r>
              <a:rPr dirty="0" sz="23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40">
                <a:solidFill>
                  <a:srgbClr val="1D1D1B"/>
                </a:solidFill>
                <a:latin typeface="Trebuchet MS"/>
                <a:cs typeface="Trebuchet MS"/>
              </a:rPr>
              <a:t>de</a:t>
            </a:r>
            <a:r>
              <a:rPr dirty="0" sz="23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-15">
                <a:solidFill>
                  <a:srgbClr val="1D1D1B"/>
                </a:solidFill>
                <a:latin typeface="Trebuchet MS"/>
                <a:cs typeface="Trebuchet MS"/>
              </a:rPr>
              <a:t>libre</a:t>
            </a:r>
            <a:r>
              <a:rPr dirty="0" sz="23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75">
                <a:solidFill>
                  <a:srgbClr val="1D1D1B"/>
                </a:solidFill>
                <a:latin typeface="Trebuchet MS"/>
                <a:cs typeface="Trebuchet MS"/>
              </a:rPr>
              <a:t>comercio</a:t>
            </a:r>
            <a:r>
              <a:rPr dirty="0" sz="23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85">
                <a:solidFill>
                  <a:srgbClr val="1D1D1B"/>
                </a:solidFill>
                <a:latin typeface="Trebuchet MS"/>
                <a:cs typeface="Trebuchet MS"/>
              </a:rPr>
              <a:t>han  </a:t>
            </a:r>
            <a:r>
              <a:rPr dirty="0" sz="2350" spc="55">
                <a:solidFill>
                  <a:srgbClr val="1D1D1B"/>
                </a:solidFill>
                <a:latin typeface="Trebuchet MS"/>
                <a:cs typeface="Trebuchet MS"/>
              </a:rPr>
              <a:t>ido </a:t>
            </a:r>
            <a:r>
              <a:rPr dirty="0" sz="2350" spc="135">
                <a:solidFill>
                  <a:srgbClr val="1D1D1B"/>
                </a:solidFill>
                <a:latin typeface="Trebuchet MS"/>
                <a:cs typeface="Trebuchet MS"/>
              </a:rPr>
              <a:t>ganando </a:t>
            </a:r>
            <a:r>
              <a:rPr dirty="0" sz="2350" spc="10">
                <a:solidFill>
                  <a:srgbClr val="1D1D1B"/>
                </a:solidFill>
                <a:latin typeface="Trebuchet MS"/>
                <a:cs typeface="Trebuchet MS"/>
              </a:rPr>
              <a:t>terreno </a:t>
            </a:r>
            <a:r>
              <a:rPr dirty="0" sz="2350" spc="165">
                <a:solidFill>
                  <a:srgbClr val="1D1D1B"/>
                </a:solidFill>
                <a:latin typeface="Trebuchet MS"/>
                <a:cs typeface="Trebuchet MS"/>
              </a:rPr>
              <a:t>como </a:t>
            </a:r>
            <a:r>
              <a:rPr dirty="0" sz="2350" spc="70">
                <a:solidFill>
                  <a:srgbClr val="1D1D1B"/>
                </a:solidFill>
                <a:latin typeface="Trebuchet MS"/>
                <a:cs typeface="Trebuchet MS"/>
              </a:rPr>
              <a:t>las </a:t>
            </a:r>
            <a:r>
              <a:rPr dirty="0" sz="2350" spc="110">
                <a:solidFill>
                  <a:srgbClr val="1D1D1B"/>
                </a:solidFill>
                <a:latin typeface="Trebuchet MS"/>
                <a:cs typeface="Trebuchet MS"/>
              </a:rPr>
              <a:t>nuevas </a:t>
            </a:r>
            <a:r>
              <a:rPr dirty="0" sz="2350" spc="85">
                <a:solidFill>
                  <a:srgbClr val="1D1D1B"/>
                </a:solidFill>
                <a:latin typeface="Trebuchet MS"/>
                <a:cs typeface="Trebuchet MS"/>
              </a:rPr>
              <a:t>claves </a:t>
            </a:r>
            <a:r>
              <a:rPr dirty="0" sz="2350" spc="45">
                <a:solidFill>
                  <a:srgbClr val="1D1D1B"/>
                </a:solidFill>
                <a:latin typeface="Trebuchet MS"/>
                <a:cs typeface="Trebuchet MS"/>
              </a:rPr>
              <a:t>para  </a:t>
            </a:r>
            <a:r>
              <a:rPr dirty="0" sz="2350" spc="5">
                <a:solidFill>
                  <a:srgbClr val="1D1D1B"/>
                </a:solidFill>
                <a:latin typeface="Trebuchet MS"/>
                <a:cs typeface="Trebuchet MS"/>
              </a:rPr>
              <a:t>la </a:t>
            </a:r>
            <a:r>
              <a:rPr dirty="0" sz="2350" spc="25">
                <a:solidFill>
                  <a:srgbClr val="1D1D1B"/>
                </a:solidFill>
                <a:latin typeface="Trebuchet MS"/>
                <a:cs typeface="Trebuchet MS"/>
              </a:rPr>
              <a:t>apertura </a:t>
            </a:r>
            <a:r>
              <a:rPr dirty="0" sz="2350" spc="140">
                <a:solidFill>
                  <a:srgbClr val="1D1D1B"/>
                </a:solidFill>
                <a:latin typeface="Trebuchet MS"/>
                <a:cs typeface="Trebuchet MS"/>
              </a:rPr>
              <a:t>de</a:t>
            </a:r>
            <a:r>
              <a:rPr dirty="0" sz="2350" spc="-35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35">
                <a:solidFill>
                  <a:srgbClr val="1D1D1B"/>
                </a:solidFill>
                <a:latin typeface="Trebuchet MS"/>
                <a:cs typeface="Trebuchet MS"/>
              </a:rPr>
              <a:t>fábricas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16056" y="9094101"/>
            <a:ext cx="191770" cy="314960"/>
          </a:xfrm>
          <a:custGeom>
            <a:avLst/>
            <a:gdLst/>
            <a:ahLst/>
            <a:cxnLst/>
            <a:rect l="l" t="t" r="r" b="b"/>
            <a:pathLst>
              <a:path w="191769" h="314959">
                <a:moveTo>
                  <a:pt x="0" y="0"/>
                </a:moveTo>
                <a:lnTo>
                  <a:pt x="0" y="314490"/>
                </a:lnTo>
                <a:lnTo>
                  <a:pt x="191211" y="157251"/>
                </a:lnTo>
                <a:lnTo>
                  <a:pt x="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620961" y="9094101"/>
            <a:ext cx="191770" cy="314960"/>
          </a:xfrm>
          <a:custGeom>
            <a:avLst/>
            <a:gdLst/>
            <a:ahLst/>
            <a:cxnLst/>
            <a:rect l="l" t="t" r="r" b="b"/>
            <a:pathLst>
              <a:path w="191770" h="314959">
                <a:moveTo>
                  <a:pt x="0" y="0"/>
                </a:moveTo>
                <a:lnTo>
                  <a:pt x="0" y="314490"/>
                </a:lnTo>
                <a:lnTo>
                  <a:pt x="191211" y="157251"/>
                </a:lnTo>
                <a:lnTo>
                  <a:pt x="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997240" y="5356677"/>
            <a:ext cx="11932920" cy="2699385"/>
          </a:xfrm>
          <a:prstGeom prst="rect">
            <a:avLst/>
          </a:prstGeom>
        </p:spPr>
        <p:txBody>
          <a:bodyPr wrap="square" lIns="0" tIns="133985" rIns="0" bIns="0" rtlCol="0" vert="horz">
            <a:spAutoFit/>
          </a:bodyPr>
          <a:lstStyle/>
          <a:p>
            <a:pPr algn="ctr" marL="12065" marR="5080">
              <a:lnSpc>
                <a:spcPts val="4600"/>
              </a:lnSpc>
              <a:spcBef>
                <a:spcPts val="1055"/>
              </a:spcBef>
            </a:pPr>
            <a:r>
              <a:rPr dirty="0" sz="4600" spc="-165" b="1">
                <a:solidFill>
                  <a:srgbClr val="FFFFFF"/>
                </a:solidFill>
                <a:latin typeface="Verdana"/>
                <a:cs typeface="Verdana"/>
              </a:rPr>
              <a:t>El </a:t>
            </a:r>
            <a:r>
              <a:rPr dirty="0" sz="4600" spc="-195" b="1">
                <a:solidFill>
                  <a:srgbClr val="FFFFFF"/>
                </a:solidFill>
                <a:latin typeface="Verdana"/>
                <a:cs typeface="Verdana"/>
              </a:rPr>
              <a:t>crecimiento </a:t>
            </a:r>
            <a:r>
              <a:rPr dirty="0" sz="4600" spc="-16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4600" spc="-285" b="1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4600" spc="-270" b="1">
                <a:solidFill>
                  <a:srgbClr val="FFFFFF"/>
                </a:solidFill>
                <a:latin typeface="Verdana"/>
                <a:cs typeface="Verdana"/>
              </a:rPr>
              <a:t>inversiones </a:t>
            </a:r>
            <a:r>
              <a:rPr dirty="0" sz="4600" spc="-254" b="1">
                <a:solidFill>
                  <a:srgbClr val="FFFFFF"/>
                </a:solidFill>
                <a:latin typeface="Verdana"/>
                <a:cs typeface="Verdana"/>
              </a:rPr>
              <a:t>en  </a:t>
            </a:r>
            <a:r>
              <a:rPr dirty="0" sz="4600" spc="-300" b="1">
                <a:solidFill>
                  <a:srgbClr val="FFFFFF"/>
                </a:solidFill>
                <a:latin typeface="Verdana"/>
                <a:cs typeface="Verdana"/>
              </a:rPr>
              <a:t>nuevas </a:t>
            </a:r>
            <a:r>
              <a:rPr dirty="0" sz="4600" spc="-225" b="1">
                <a:solidFill>
                  <a:srgbClr val="FFFFFF"/>
                </a:solidFill>
                <a:latin typeface="Verdana"/>
                <a:cs typeface="Verdana"/>
              </a:rPr>
              <a:t>fábricas </a:t>
            </a:r>
            <a:r>
              <a:rPr dirty="0" sz="4600" spc="-254" b="1">
                <a:solidFill>
                  <a:srgbClr val="FFFFFF"/>
                </a:solidFill>
                <a:latin typeface="Verdana"/>
                <a:cs typeface="Verdana"/>
              </a:rPr>
              <a:t>en </a:t>
            </a:r>
            <a:r>
              <a:rPr dirty="0" sz="4600" spc="-240" b="1">
                <a:solidFill>
                  <a:srgbClr val="FFFFFF"/>
                </a:solidFill>
                <a:latin typeface="Verdana"/>
                <a:cs typeface="Verdana"/>
              </a:rPr>
              <a:t>Latinoamérica </a:t>
            </a:r>
            <a:r>
              <a:rPr dirty="0" sz="4600" spc="-260" b="1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4600" spc="-74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600" spc="-245" b="1">
                <a:solidFill>
                  <a:srgbClr val="FFFFFF"/>
                </a:solidFill>
                <a:latin typeface="Verdana"/>
                <a:cs typeface="Verdana"/>
              </a:rPr>
              <a:t>Asia</a:t>
            </a:r>
            <a:endParaRPr sz="4600">
              <a:latin typeface="Verdana"/>
              <a:cs typeface="Verdana"/>
            </a:endParaRPr>
          </a:p>
          <a:p>
            <a:pPr algn="ctr" marL="581025" marR="560705">
              <a:lnSpc>
                <a:spcPts val="3900"/>
              </a:lnSpc>
              <a:spcBef>
                <a:spcPts val="3195"/>
              </a:spcBef>
            </a:pPr>
            <a:r>
              <a:rPr dirty="0" sz="3400" spc="-30">
                <a:solidFill>
                  <a:srgbClr val="FFFFFF"/>
                </a:solidFill>
                <a:latin typeface="Trebuchet MS"/>
                <a:cs typeface="Trebuchet MS"/>
              </a:rPr>
              <a:t>reﬂeja</a:t>
            </a:r>
            <a:r>
              <a:rPr dirty="0" sz="3400" spc="-1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140">
                <a:solidFill>
                  <a:srgbClr val="FFFFFF"/>
                </a:solidFill>
                <a:latin typeface="Trebuchet MS"/>
                <a:cs typeface="Trebuchet MS"/>
              </a:rPr>
              <a:t>una</a:t>
            </a:r>
            <a:r>
              <a:rPr dirty="0" sz="3400" spc="-1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85">
                <a:solidFill>
                  <a:srgbClr val="FFFFFF"/>
                </a:solidFill>
                <a:latin typeface="Trebuchet MS"/>
                <a:cs typeface="Trebuchet MS"/>
              </a:rPr>
              <a:t>tendencia</a:t>
            </a:r>
            <a:r>
              <a:rPr dirty="0" sz="3400" spc="-1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145">
                <a:solidFill>
                  <a:srgbClr val="FFFFFF"/>
                </a:solidFill>
                <a:latin typeface="Trebuchet MS"/>
                <a:cs typeface="Trebuchet MS"/>
              </a:rPr>
              <a:t>global</a:t>
            </a:r>
            <a:r>
              <a:rPr dirty="0" sz="3400" spc="-27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70">
                <a:solidFill>
                  <a:srgbClr val="FFFFFF"/>
                </a:solidFill>
                <a:latin typeface="Trebuchet MS"/>
                <a:cs typeface="Trebuchet MS"/>
              </a:rPr>
              <a:t>hacia</a:t>
            </a:r>
            <a:r>
              <a:rPr dirty="0" sz="3400" spc="-1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30">
                <a:solidFill>
                  <a:srgbClr val="FFFFFF"/>
                </a:solidFill>
                <a:latin typeface="Trebuchet MS"/>
                <a:cs typeface="Trebuchet MS"/>
              </a:rPr>
              <a:t>la</a:t>
            </a:r>
            <a:r>
              <a:rPr dirty="0" sz="3400" spc="-1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65">
                <a:solidFill>
                  <a:srgbClr val="FFFFFF"/>
                </a:solidFill>
                <a:latin typeface="Trebuchet MS"/>
                <a:cs typeface="Trebuchet MS"/>
              </a:rPr>
              <a:t>regionalización</a:t>
            </a:r>
            <a:r>
              <a:rPr dirty="0" sz="3400" spc="-2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175">
                <a:solidFill>
                  <a:srgbClr val="FFFFFF"/>
                </a:solidFill>
                <a:latin typeface="Trebuchet MS"/>
                <a:cs typeface="Trebuchet MS"/>
              </a:rPr>
              <a:t>y  </a:t>
            </a:r>
            <a:r>
              <a:rPr dirty="0" sz="3400" spc="60">
                <a:solidFill>
                  <a:srgbClr val="FFFFFF"/>
                </a:solidFill>
                <a:latin typeface="Trebuchet MS"/>
                <a:cs typeface="Trebuchet MS"/>
              </a:rPr>
              <a:t>optimización</a:t>
            </a:r>
            <a:r>
              <a:rPr dirty="0" sz="3400" spc="-17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195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dirty="0" sz="3400" spc="-1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120">
                <a:solidFill>
                  <a:srgbClr val="FFFFFF"/>
                </a:solidFill>
                <a:latin typeface="Trebuchet MS"/>
                <a:cs typeface="Trebuchet MS"/>
              </a:rPr>
              <a:t>las</a:t>
            </a:r>
            <a:r>
              <a:rPr dirty="0" sz="3400" spc="-1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175">
                <a:solidFill>
                  <a:srgbClr val="FFFFFF"/>
                </a:solidFill>
                <a:latin typeface="Trebuchet MS"/>
                <a:cs typeface="Trebuchet MS"/>
              </a:rPr>
              <a:t>cadenas</a:t>
            </a:r>
            <a:r>
              <a:rPr dirty="0" sz="3400" spc="-1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165">
                <a:solidFill>
                  <a:srgbClr val="FFFFFF"/>
                </a:solidFill>
                <a:latin typeface="Trebuchet MS"/>
                <a:cs typeface="Trebuchet MS"/>
              </a:rPr>
              <a:t>globales</a:t>
            </a:r>
            <a:r>
              <a:rPr dirty="0" sz="3400" spc="-1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195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dirty="0" sz="3400" spc="-2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-70">
                <a:solidFill>
                  <a:srgbClr val="FFFFFF"/>
                </a:solidFill>
                <a:latin typeface="Trebuchet MS"/>
                <a:cs typeface="Trebuchet MS"/>
              </a:rPr>
              <a:t>valor.</a:t>
            </a:r>
            <a:endParaRPr sz="3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5886" y="4596408"/>
            <a:ext cx="6082665" cy="546671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0480" marR="211454" indent="2540">
              <a:lnSpc>
                <a:spcPct val="101299"/>
              </a:lnSpc>
              <a:spcBef>
                <a:spcPts val="90"/>
              </a:spcBef>
            </a:pPr>
            <a:r>
              <a:rPr dirty="0" sz="2350" spc="120">
                <a:solidFill>
                  <a:srgbClr val="1D1D1B"/>
                </a:solidFill>
                <a:latin typeface="Trebuchet MS"/>
                <a:cs typeface="Trebuchet MS"/>
              </a:rPr>
              <a:t>Hay </a:t>
            </a:r>
            <a:r>
              <a:rPr dirty="0" sz="2350" spc="105">
                <a:solidFill>
                  <a:srgbClr val="1D1D1B"/>
                </a:solidFill>
                <a:latin typeface="Trebuchet MS"/>
                <a:cs typeface="Trebuchet MS"/>
              </a:rPr>
              <a:t>cada </a:t>
            </a:r>
            <a:r>
              <a:rPr dirty="0" sz="2350" spc="70">
                <a:solidFill>
                  <a:srgbClr val="1D1D1B"/>
                </a:solidFill>
                <a:latin typeface="Trebuchet MS"/>
                <a:cs typeface="Trebuchet MS"/>
              </a:rPr>
              <a:t>vez </a:t>
            </a:r>
            <a:r>
              <a:rPr dirty="0" sz="2350" spc="165">
                <a:solidFill>
                  <a:srgbClr val="1D1D1B"/>
                </a:solidFill>
                <a:latin typeface="Trebuchet MS"/>
                <a:cs typeface="Trebuchet MS"/>
              </a:rPr>
              <a:t>más </a:t>
            </a:r>
            <a:r>
              <a:rPr dirty="0" sz="2350" spc="105">
                <a:solidFill>
                  <a:srgbClr val="1D1D1B"/>
                </a:solidFill>
                <a:latin typeface="Trebuchet MS"/>
                <a:cs typeface="Trebuchet MS"/>
              </a:rPr>
              <a:t>señales </a:t>
            </a:r>
            <a:r>
              <a:rPr dirty="0" sz="2350" spc="140">
                <a:solidFill>
                  <a:srgbClr val="1D1D1B"/>
                </a:solidFill>
                <a:latin typeface="Trebuchet MS"/>
                <a:cs typeface="Trebuchet MS"/>
              </a:rPr>
              <a:t>de </a:t>
            </a:r>
            <a:r>
              <a:rPr dirty="0" sz="2350" spc="-5">
                <a:solidFill>
                  <a:srgbClr val="1D1D1B"/>
                </a:solidFill>
                <a:latin typeface="Trebuchet MS"/>
                <a:cs typeface="Trebuchet MS"/>
              </a:rPr>
              <a:t>alerta </a:t>
            </a:r>
            <a:r>
              <a:rPr dirty="0" sz="2350" spc="105">
                <a:solidFill>
                  <a:srgbClr val="1D1D1B"/>
                </a:solidFill>
                <a:latin typeface="Trebuchet MS"/>
                <a:cs typeface="Trebuchet MS"/>
              </a:rPr>
              <a:t>en  los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14">
                <a:solidFill>
                  <a:srgbClr val="1D1D1B"/>
                </a:solidFill>
                <a:latin typeface="Trebuchet MS"/>
                <a:cs typeface="Trebuchet MS"/>
              </a:rPr>
              <a:t>mercados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35">
                <a:solidFill>
                  <a:srgbClr val="1D1D1B"/>
                </a:solidFill>
                <a:latin typeface="Trebuchet MS"/>
                <a:cs typeface="Trebuchet MS"/>
              </a:rPr>
              <a:t>internacionales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30">
                <a:solidFill>
                  <a:srgbClr val="1D1D1B"/>
                </a:solidFill>
                <a:latin typeface="Trebuchet MS"/>
                <a:cs typeface="Trebuchet MS"/>
              </a:rPr>
              <a:t>que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40">
                <a:solidFill>
                  <a:srgbClr val="1D1D1B"/>
                </a:solidFill>
                <a:latin typeface="Trebuchet MS"/>
                <a:cs typeface="Trebuchet MS"/>
              </a:rPr>
              <a:t>indican  </a:t>
            </a:r>
            <a:r>
              <a:rPr dirty="0" sz="2350" spc="130">
                <a:solidFill>
                  <a:srgbClr val="1D1D1B"/>
                </a:solidFill>
                <a:latin typeface="Trebuchet MS"/>
                <a:cs typeface="Trebuchet MS"/>
              </a:rPr>
              <a:t>que</a:t>
            </a:r>
            <a:r>
              <a:rPr dirty="0" sz="2350" spc="-114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95">
                <a:solidFill>
                  <a:srgbClr val="1D1D1B"/>
                </a:solidFill>
                <a:latin typeface="Trebuchet MS"/>
                <a:cs typeface="Trebuchet MS"/>
              </a:rPr>
              <a:t>una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65">
                <a:solidFill>
                  <a:srgbClr val="1D1D1B"/>
                </a:solidFill>
                <a:latin typeface="Trebuchet MS"/>
                <a:cs typeface="Trebuchet MS"/>
              </a:rPr>
              <a:t>recesión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05">
                <a:solidFill>
                  <a:srgbClr val="1D1D1B"/>
                </a:solidFill>
                <a:latin typeface="Trebuchet MS"/>
                <a:cs typeface="Trebuchet MS"/>
              </a:rPr>
              <a:t>económica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60">
                <a:solidFill>
                  <a:srgbClr val="1D1D1B"/>
                </a:solidFill>
                <a:latin typeface="Trebuchet MS"/>
                <a:cs typeface="Trebuchet MS"/>
              </a:rPr>
              <a:t>es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20">
                <a:solidFill>
                  <a:srgbClr val="1D1D1B"/>
                </a:solidFill>
                <a:latin typeface="Trebuchet MS"/>
                <a:cs typeface="Trebuchet MS"/>
              </a:rPr>
              <a:t>probable.</a:t>
            </a:r>
            <a:endParaRPr sz="23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50">
              <a:latin typeface="Times New Roman"/>
              <a:cs typeface="Times New Roman"/>
            </a:endParaRPr>
          </a:p>
          <a:p>
            <a:pPr marL="21590" marR="264795" indent="5715">
              <a:lnSpc>
                <a:spcPct val="101299"/>
              </a:lnSpc>
            </a:pPr>
            <a:r>
              <a:rPr dirty="0" sz="2350" spc="170">
                <a:solidFill>
                  <a:srgbClr val="1D1D1B"/>
                </a:solidFill>
                <a:latin typeface="Trebuchet MS"/>
                <a:cs typeface="Trebuchet MS"/>
              </a:rPr>
              <a:t>Los</a:t>
            </a:r>
            <a:r>
              <a:rPr dirty="0" sz="2350" spc="-114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45">
                <a:solidFill>
                  <a:srgbClr val="1D1D1B"/>
                </a:solidFill>
                <a:latin typeface="Trebuchet MS"/>
                <a:cs typeface="Trebuchet MS"/>
              </a:rPr>
              <a:t>crecientes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65">
                <a:solidFill>
                  <a:srgbClr val="1D1D1B"/>
                </a:solidFill>
                <a:latin typeface="Trebuchet MS"/>
                <a:cs typeface="Trebuchet MS"/>
              </a:rPr>
              <a:t>precios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80">
                <a:solidFill>
                  <a:srgbClr val="1D1D1B"/>
                </a:solidFill>
                <a:latin typeface="Trebuchet MS"/>
                <a:cs typeface="Trebuchet MS"/>
              </a:rPr>
              <a:t>del</a:t>
            </a:r>
            <a:r>
              <a:rPr dirty="0" sz="2350" spc="-17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-40">
                <a:solidFill>
                  <a:srgbClr val="1D1D1B"/>
                </a:solidFill>
                <a:latin typeface="Trebuchet MS"/>
                <a:cs typeface="Trebuchet MS"/>
              </a:rPr>
              <a:t>oro,</a:t>
            </a:r>
            <a:r>
              <a:rPr dirty="0" sz="2350" spc="-114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30">
                <a:solidFill>
                  <a:srgbClr val="1D1D1B"/>
                </a:solidFill>
                <a:latin typeface="Trebuchet MS"/>
                <a:cs typeface="Trebuchet MS"/>
              </a:rPr>
              <a:t>el</a:t>
            </a:r>
            <a:r>
              <a:rPr dirty="0" sz="2350" spc="-18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-30">
                <a:solidFill>
                  <a:srgbClr val="1D1D1B"/>
                </a:solidFill>
                <a:latin typeface="Trebuchet MS"/>
                <a:cs typeface="Trebuchet MS"/>
              </a:rPr>
              <a:t>apetitito  </a:t>
            </a:r>
            <a:r>
              <a:rPr dirty="0" sz="2350" spc="75">
                <a:solidFill>
                  <a:srgbClr val="1D1D1B"/>
                </a:solidFill>
                <a:latin typeface="Trebuchet MS"/>
                <a:cs typeface="Trebuchet MS"/>
              </a:rPr>
              <a:t>por</a:t>
            </a:r>
            <a:r>
              <a:rPr dirty="0" sz="2350" spc="-16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05">
                <a:solidFill>
                  <a:srgbClr val="1D1D1B"/>
                </a:solidFill>
                <a:latin typeface="Trebuchet MS"/>
                <a:cs typeface="Trebuchet MS"/>
              </a:rPr>
              <a:t>los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55">
                <a:solidFill>
                  <a:srgbClr val="1D1D1B"/>
                </a:solidFill>
                <a:latin typeface="Trebuchet MS"/>
                <a:cs typeface="Trebuchet MS"/>
              </a:rPr>
              <a:t>bonos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70">
                <a:solidFill>
                  <a:srgbClr val="1D1D1B"/>
                </a:solidFill>
                <a:latin typeface="Trebuchet MS"/>
                <a:cs typeface="Trebuchet MS"/>
              </a:rPr>
              <a:t>soberanos,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30">
                <a:solidFill>
                  <a:srgbClr val="1D1D1B"/>
                </a:solidFill>
                <a:latin typeface="Trebuchet MS"/>
                <a:cs typeface="Trebuchet MS"/>
              </a:rPr>
              <a:t>el</a:t>
            </a:r>
            <a:r>
              <a:rPr dirty="0" sz="2350" spc="-17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00">
                <a:solidFill>
                  <a:srgbClr val="1D1D1B"/>
                </a:solidFill>
                <a:latin typeface="Trebuchet MS"/>
                <a:cs typeface="Trebuchet MS"/>
              </a:rPr>
              <a:t>cambio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05">
                <a:solidFill>
                  <a:srgbClr val="1D1D1B"/>
                </a:solidFill>
                <a:latin typeface="Trebuchet MS"/>
                <a:cs typeface="Trebuchet MS"/>
              </a:rPr>
              <a:t>en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5">
                <a:solidFill>
                  <a:srgbClr val="1D1D1B"/>
                </a:solidFill>
                <a:latin typeface="Trebuchet MS"/>
                <a:cs typeface="Trebuchet MS"/>
              </a:rPr>
              <a:t>la  </a:t>
            </a:r>
            <a:r>
              <a:rPr dirty="0" sz="2350" spc="65">
                <a:solidFill>
                  <a:srgbClr val="1D1D1B"/>
                </a:solidFill>
                <a:latin typeface="Trebuchet MS"/>
                <a:cs typeface="Trebuchet MS"/>
              </a:rPr>
              <a:t>curva </a:t>
            </a:r>
            <a:r>
              <a:rPr dirty="0" sz="2350" spc="140">
                <a:solidFill>
                  <a:srgbClr val="1D1D1B"/>
                </a:solidFill>
                <a:latin typeface="Trebuchet MS"/>
                <a:cs typeface="Trebuchet MS"/>
              </a:rPr>
              <a:t>de </a:t>
            </a:r>
            <a:r>
              <a:rPr dirty="0" sz="2350" spc="-10">
                <a:solidFill>
                  <a:srgbClr val="1D1D1B"/>
                </a:solidFill>
                <a:latin typeface="Trebuchet MS"/>
                <a:cs typeface="Trebuchet MS"/>
              </a:rPr>
              <a:t>rentabilidad, </a:t>
            </a:r>
            <a:r>
              <a:rPr dirty="0" sz="2350" spc="130">
                <a:solidFill>
                  <a:srgbClr val="1D1D1B"/>
                </a:solidFill>
                <a:latin typeface="Trebuchet MS"/>
                <a:cs typeface="Trebuchet MS"/>
              </a:rPr>
              <a:t>y </a:t>
            </a:r>
            <a:r>
              <a:rPr dirty="0" sz="2350" spc="105">
                <a:solidFill>
                  <a:srgbClr val="1D1D1B"/>
                </a:solidFill>
                <a:latin typeface="Trebuchet MS"/>
                <a:cs typeface="Trebuchet MS"/>
              </a:rPr>
              <a:t>los </a:t>
            </a:r>
            <a:r>
              <a:rPr dirty="0" sz="2350" spc="80">
                <a:solidFill>
                  <a:srgbClr val="1D1D1B"/>
                </a:solidFill>
                <a:latin typeface="Trebuchet MS"/>
                <a:cs typeface="Trebuchet MS"/>
              </a:rPr>
              <a:t>datos  </a:t>
            </a:r>
            <a:r>
              <a:rPr dirty="0" sz="2350" spc="120">
                <a:solidFill>
                  <a:srgbClr val="1D1D1B"/>
                </a:solidFill>
                <a:latin typeface="Trebuchet MS"/>
                <a:cs typeface="Trebuchet MS"/>
              </a:rPr>
              <a:t>económicos </a:t>
            </a:r>
            <a:r>
              <a:rPr dirty="0" sz="2350" spc="75">
                <a:solidFill>
                  <a:srgbClr val="1D1D1B"/>
                </a:solidFill>
                <a:latin typeface="Trebuchet MS"/>
                <a:cs typeface="Trebuchet MS"/>
              </a:rPr>
              <a:t>negativos </a:t>
            </a:r>
            <a:r>
              <a:rPr dirty="0" sz="2350" spc="140">
                <a:solidFill>
                  <a:srgbClr val="1D1D1B"/>
                </a:solidFill>
                <a:latin typeface="Trebuchet MS"/>
                <a:cs typeface="Trebuchet MS"/>
              </a:rPr>
              <a:t>de </a:t>
            </a:r>
            <a:r>
              <a:rPr dirty="0" sz="2350" spc="100">
                <a:solidFill>
                  <a:srgbClr val="1D1D1B"/>
                </a:solidFill>
                <a:latin typeface="Trebuchet MS"/>
                <a:cs typeface="Trebuchet MS"/>
              </a:rPr>
              <a:t>países </a:t>
            </a:r>
            <a:r>
              <a:rPr dirty="0" sz="2350" spc="165">
                <a:solidFill>
                  <a:srgbClr val="1D1D1B"/>
                </a:solidFill>
                <a:latin typeface="Trebuchet MS"/>
                <a:cs typeface="Trebuchet MS"/>
              </a:rPr>
              <a:t>como  </a:t>
            </a:r>
            <a:r>
              <a:rPr dirty="0" sz="2350" spc="75">
                <a:solidFill>
                  <a:srgbClr val="1D1D1B"/>
                </a:solidFill>
                <a:latin typeface="Trebuchet MS"/>
                <a:cs typeface="Trebuchet MS"/>
              </a:rPr>
              <a:t>Alemania</a:t>
            </a:r>
            <a:r>
              <a:rPr dirty="0" sz="2350" spc="-17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30">
                <a:solidFill>
                  <a:srgbClr val="1D1D1B"/>
                </a:solidFill>
                <a:latin typeface="Trebuchet MS"/>
                <a:cs typeface="Trebuchet MS"/>
              </a:rPr>
              <a:t>y</a:t>
            </a:r>
            <a:r>
              <a:rPr dirty="0" sz="2350" spc="-17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>
                <a:solidFill>
                  <a:srgbClr val="1D1D1B"/>
                </a:solidFill>
                <a:latin typeface="Trebuchet MS"/>
                <a:cs typeface="Trebuchet MS"/>
              </a:rPr>
              <a:t>China,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35">
                <a:solidFill>
                  <a:srgbClr val="1D1D1B"/>
                </a:solidFill>
                <a:latin typeface="Trebuchet MS"/>
                <a:cs typeface="Trebuchet MS"/>
              </a:rPr>
              <a:t>alimentan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30">
                <a:solidFill>
                  <a:srgbClr val="1D1D1B"/>
                </a:solidFill>
                <a:latin typeface="Trebuchet MS"/>
                <a:cs typeface="Trebuchet MS"/>
              </a:rPr>
              <a:t>el</a:t>
            </a:r>
            <a:r>
              <a:rPr dirty="0" sz="2350" spc="-18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50">
                <a:solidFill>
                  <a:srgbClr val="1D1D1B"/>
                </a:solidFill>
                <a:latin typeface="Trebuchet MS"/>
                <a:cs typeface="Trebuchet MS"/>
              </a:rPr>
              <a:t>temor</a:t>
            </a:r>
            <a:endParaRPr sz="23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 marR="5080" indent="5715">
              <a:lnSpc>
                <a:spcPct val="101299"/>
              </a:lnSpc>
            </a:pPr>
            <a:r>
              <a:rPr dirty="0" sz="2350" spc="130">
                <a:solidFill>
                  <a:srgbClr val="1D1D1B"/>
                </a:solidFill>
                <a:latin typeface="Trebuchet MS"/>
                <a:cs typeface="Trebuchet MS"/>
              </a:rPr>
              <a:t>La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35">
                <a:solidFill>
                  <a:srgbClr val="1D1D1B"/>
                </a:solidFill>
                <a:latin typeface="Trebuchet MS"/>
                <a:cs typeface="Trebuchet MS"/>
              </a:rPr>
              <a:t>incertidumbre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60">
                <a:solidFill>
                  <a:srgbClr val="1D1D1B"/>
                </a:solidFill>
                <a:latin typeface="Trebuchet MS"/>
                <a:cs typeface="Trebuchet MS"/>
              </a:rPr>
              <a:t>está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55">
                <a:solidFill>
                  <a:srgbClr val="1D1D1B"/>
                </a:solidFill>
                <a:latin typeface="Trebuchet MS"/>
                <a:cs typeface="Trebuchet MS"/>
              </a:rPr>
              <a:t>afectando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05">
                <a:solidFill>
                  <a:srgbClr val="1D1D1B"/>
                </a:solidFill>
                <a:latin typeface="Trebuchet MS"/>
                <a:cs typeface="Trebuchet MS"/>
              </a:rPr>
              <a:t>los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00">
                <a:solidFill>
                  <a:srgbClr val="1D1D1B"/>
                </a:solidFill>
                <a:latin typeface="Trebuchet MS"/>
                <a:cs typeface="Trebuchet MS"/>
              </a:rPr>
              <a:t>planes  </a:t>
            </a:r>
            <a:r>
              <a:rPr dirty="0" sz="2350" spc="140">
                <a:solidFill>
                  <a:srgbClr val="1D1D1B"/>
                </a:solidFill>
                <a:latin typeface="Trebuchet MS"/>
                <a:cs typeface="Trebuchet MS"/>
              </a:rPr>
              <a:t>de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35">
                <a:solidFill>
                  <a:srgbClr val="1D1D1B"/>
                </a:solidFill>
                <a:latin typeface="Trebuchet MS"/>
                <a:cs typeface="Trebuchet MS"/>
              </a:rPr>
              <a:t>inversión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40">
                <a:solidFill>
                  <a:srgbClr val="1D1D1B"/>
                </a:solidFill>
                <a:latin typeface="Trebuchet MS"/>
                <a:cs typeface="Trebuchet MS"/>
              </a:rPr>
              <a:t>de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70">
                <a:solidFill>
                  <a:srgbClr val="1D1D1B"/>
                </a:solidFill>
                <a:latin typeface="Trebuchet MS"/>
                <a:cs typeface="Trebuchet MS"/>
              </a:rPr>
              <a:t>las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70">
                <a:solidFill>
                  <a:srgbClr val="1D1D1B"/>
                </a:solidFill>
                <a:latin typeface="Trebuchet MS"/>
                <a:cs typeface="Trebuchet MS"/>
              </a:rPr>
              <a:t>empresas,</a:t>
            </a:r>
            <a:r>
              <a:rPr dirty="0" sz="2350" spc="-17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30">
                <a:solidFill>
                  <a:srgbClr val="1D1D1B"/>
                </a:solidFill>
                <a:latin typeface="Trebuchet MS"/>
                <a:cs typeface="Trebuchet MS"/>
              </a:rPr>
              <a:t>y</a:t>
            </a:r>
            <a:r>
              <a:rPr dirty="0" sz="2350" spc="-17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95">
                <a:solidFill>
                  <a:srgbClr val="1D1D1B"/>
                </a:solidFill>
                <a:latin typeface="Trebuchet MS"/>
                <a:cs typeface="Trebuchet MS"/>
              </a:rPr>
              <a:t>una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05">
                <a:solidFill>
                  <a:srgbClr val="1D1D1B"/>
                </a:solidFill>
                <a:latin typeface="Trebuchet MS"/>
                <a:cs typeface="Trebuchet MS"/>
              </a:rPr>
              <a:t>menor  </a:t>
            </a:r>
            <a:r>
              <a:rPr dirty="0" sz="2350" spc="35">
                <a:solidFill>
                  <a:srgbClr val="1D1D1B"/>
                </a:solidFill>
                <a:latin typeface="Trebuchet MS"/>
                <a:cs typeface="Trebuchet MS"/>
              </a:rPr>
              <a:t>inversión </a:t>
            </a:r>
            <a:r>
              <a:rPr dirty="0" sz="2350" spc="-10">
                <a:solidFill>
                  <a:srgbClr val="1D1D1B"/>
                </a:solidFill>
                <a:latin typeface="Trebuchet MS"/>
                <a:cs typeface="Trebuchet MS"/>
              </a:rPr>
              <a:t>afectaría </a:t>
            </a:r>
            <a:r>
              <a:rPr dirty="0" sz="2350" spc="30">
                <a:solidFill>
                  <a:srgbClr val="1D1D1B"/>
                </a:solidFill>
                <a:latin typeface="Trebuchet MS"/>
                <a:cs typeface="Trebuchet MS"/>
              </a:rPr>
              <a:t>el </a:t>
            </a:r>
            <a:r>
              <a:rPr dirty="0" sz="2350">
                <a:solidFill>
                  <a:srgbClr val="1D1D1B"/>
                </a:solidFill>
                <a:latin typeface="Trebuchet MS"/>
                <a:cs typeface="Trebuchet MS"/>
              </a:rPr>
              <a:t>crecimiento, </a:t>
            </a:r>
            <a:r>
              <a:rPr dirty="0" sz="2350" spc="5">
                <a:solidFill>
                  <a:srgbClr val="1D1D1B"/>
                </a:solidFill>
                <a:latin typeface="Trebuchet MS"/>
                <a:cs typeface="Trebuchet MS"/>
              </a:rPr>
              <a:t>la  </a:t>
            </a:r>
            <a:r>
              <a:rPr dirty="0" sz="2350" spc="80">
                <a:solidFill>
                  <a:srgbClr val="1D1D1B"/>
                </a:solidFill>
                <a:latin typeface="Trebuchet MS"/>
                <a:cs typeface="Trebuchet MS"/>
              </a:rPr>
              <a:t>generación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40">
                <a:solidFill>
                  <a:srgbClr val="1D1D1B"/>
                </a:solidFill>
                <a:latin typeface="Trebuchet MS"/>
                <a:cs typeface="Trebuchet MS"/>
              </a:rPr>
              <a:t>de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20">
                <a:solidFill>
                  <a:srgbClr val="1D1D1B"/>
                </a:solidFill>
                <a:latin typeface="Trebuchet MS"/>
                <a:cs typeface="Trebuchet MS"/>
              </a:rPr>
              <a:t>empleo</a:t>
            </a:r>
            <a:r>
              <a:rPr dirty="0" sz="2350" spc="-17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30">
                <a:solidFill>
                  <a:srgbClr val="1D1D1B"/>
                </a:solidFill>
                <a:latin typeface="Trebuchet MS"/>
                <a:cs typeface="Trebuchet MS"/>
              </a:rPr>
              <a:t>y</a:t>
            </a:r>
            <a:r>
              <a:rPr dirty="0" sz="2350" spc="-17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5">
                <a:solidFill>
                  <a:srgbClr val="1D1D1B"/>
                </a:solidFill>
                <a:latin typeface="Trebuchet MS"/>
                <a:cs typeface="Trebuchet MS"/>
              </a:rPr>
              <a:t>la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60">
                <a:solidFill>
                  <a:srgbClr val="1D1D1B"/>
                </a:solidFill>
                <a:latin typeface="Trebuchet MS"/>
                <a:cs typeface="Trebuchet MS"/>
              </a:rPr>
              <a:t>conﬁanza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40">
                <a:solidFill>
                  <a:srgbClr val="1D1D1B"/>
                </a:solidFill>
                <a:latin typeface="Trebuchet MS"/>
                <a:cs typeface="Trebuchet MS"/>
              </a:rPr>
              <a:t>de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05">
                <a:solidFill>
                  <a:srgbClr val="1D1D1B"/>
                </a:solidFill>
                <a:latin typeface="Trebuchet MS"/>
                <a:cs typeface="Trebuchet MS"/>
              </a:rPr>
              <a:t>los  consumidores </a:t>
            </a:r>
            <a:r>
              <a:rPr dirty="0" sz="2350" spc="60">
                <a:solidFill>
                  <a:srgbClr val="1D1D1B"/>
                </a:solidFill>
                <a:latin typeface="Trebuchet MS"/>
                <a:cs typeface="Trebuchet MS"/>
              </a:rPr>
              <a:t>a largo</a:t>
            </a:r>
            <a:r>
              <a:rPr dirty="0" sz="2350" spc="-48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-15">
                <a:solidFill>
                  <a:srgbClr val="1D1D1B"/>
                </a:solidFill>
                <a:latin typeface="Trebuchet MS"/>
                <a:cs typeface="Trebuchet MS"/>
              </a:rPr>
              <a:t>plazo.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26525" y="4647590"/>
            <a:ext cx="191770" cy="314960"/>
          </a:xfrm>
          <a:custGeom>
            <a:avLst/>
            <a:gdLst/>
            <a:ahLst/>
            <a:cxnLst/>
            <a:rect l="l" t="t" r="r" b="b"/>
            <a:pathLst>
              <a:path w="191769" h="314960">
                <a:moveTo>
                  <a:pt x="0" y="0"/>
                </a:moveTo>
                <a:lnTo>
                  <a:pt x="0" y="314490"/>
                </a:lnTo>
                <a:lnTo>
                  <a:pt x="191198" y="157238"/>
                </a:lnTo>
                <a:lnTo>
                  <a:pt x="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26525" y="8284019"/>
            <a:ext cx="191770" cy="314960"/>
          </a:xfrm>
          <a:custGeom>
            <a:avLst/>
            <a:gdLst/>
            <a:ahLst/>
            <a:cxnLst/>
            <a:rect l="l" t="t" r="r" b="b"/>
            <a:pathLst>
              <a:path w="191769" h="314959">
                <a:moveTo>
                  <a:pt x="0" y="0"/>
                </a:moveTo>
                <a:lnTo>
                  <a:pt x="0" y="314490"/>
                </a:lnTo>
                <a:lnTo>
                  <a:pt x="191198" y="157251"/>
                </a:lnTo>
                <a:lnTo>
                  <a:pt x="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26525" y="6090843"/>
            <a:ext cx="191770" cy="314960"/>
          </a:xfrm>
          <a:custGeom>
            <a:avLst/>
            <a:gdLst/>
            <a:ahLst/>
            <a:cxnLst/>
            <a:rect l="l" t="t" r="r" b="b"/>
            <a:pathLst>
              <a:path w="191769" h="314960">
                <a:moveTo>
                  <a:pt x="0" y="0"/>
                </a:moveTo>
                <a:lnTo>
                  <a:pt x="0" y="314490"/>
                </a:lnTo>
                <a:lnTo>
                  <a:pt x="191198" y="157251"/>
                </a:lnTo>
                <a:lnTo>
                  <a:pt x="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13824" y="1206711"/>
            <a:ext cx="6766559" cy="2425065"/>
          </a:xfrm>
          <a:prstGeom prst="rect"/>
        </p:spPr>
        <p:txBody>
          <a:bodyPr wrap="square" lIns="0" tIns="133985" rIns="0" bIns="0" rtlCol="0" vert="horz">
            <a:spAutoFit/>
          </a:bodyPr>
          <a:lstStyle/>
          <a:p>
            <a:pPr marL="12700" marR="1146175">
              <a:lnSpc>
                <a:spcPts val="4600"/>
              </a:lnSpc>
              <a:spcBef>
                <a:spcPts val="1055"/>
              </a:spcBef>
            </a:pPr>
            <a:r>
              <a:rPr dirty="0" spc="-310">
                <a:solidFill>
                  <a:srgbClr val="555FB3"/>
                </a:solidFill>
              </a:rPr>
              <a:t>La </a:t>
            </a:r>
            <a:r>
              <a:rPr dirty="0" spc="-220">
                <a:solidFill>
                  <a:srgbClr val="555FB3"/>
                </a:solidFill>
              </a:rPr>
              <a:t>incertidumbre  </a:t>
            </a:r>
            <a:r>
              <a:rPr dirty="0" spc="-305">
                <a:solidFill>
                  <a:srgbClr val="1D1D1B"/>
                </a:solidFill>
              </a:rPr>
              <a:t>será </a:t>
            </a:r>
            <a:r>
              <a:rPr dirty="0" spc="-270">
                <a:solidFill>
                  <a:srgbClr val="1D1D1B"/>
                </a:solidFill>
              </a:rPr>
              <a:t>la </a:t>
            </a:r>
            <a:r>
              <a:rPr dirty="0" spc="-295">
                <a:solidFill>
                  <a:srgbClr val="1D1D1B"/>
                </a:solidFill>
              </a:rPr>
              <a:t>norma </a:t>
            </a:r>
            <a:r>
              <a:rPr dirty="0" spc="-254">
                <a:solidFill>
                  <a:srgbClr val="1D1D1B"/>
                </a:solidFill>
              </a:rPr>
              <a:t>en</a:t>
            </a:r>
            <a:r>
              <a:rPr dirty="0" spc="-585">
                <a:solidFill>
                  <a:srgbClr val="1D1D1B"/>
                </a:solidFill>
              </a:rPr>
              <a:t> </a:t>
            </a:r>
            <a:r>
              <a:rPr dirty="0" spc="-270">
                <a:solidFill>
                  <a:srgbClr val="1D1D1B"/>
                </a:solidFill>
              </a:rPr>
              <a:t>la  </a:t>
            </a:r>
            <a:r>
              <a:rPr dirty="0" spc="-215">
                <a:solidFill>
                  <a:srgbClr val="1D1D1B"/>
                </a:solidFill>
              </a:rPr>
              <a:t>economía</a:t>
            </a:r>
            <a:r>
              <a:rPr dirty="0" spc="-360">
                <a:solidFill>
                  <a:srgbClr val="1D1D1B"/>
                </a:solidFill>
              </a:rPr>
              <a:t> </a:t>
            </a:r>
            <a:r>
              <a:rPr dirty="0" spc="-195">
                <a:solidFill>
                  <a:srgbClr val="1D1D1B"/>
                </a:solidFill>
              </a:rPr>
              <a:t>global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3400" spc="130" b="0">
                <a:solidFill>
                  <a:srgbClr val="1D1D1B"/>
                </a:solidFill>
                <a:latin typeface="Trebuchet MS"/>
                <a:cs typeface="Trebuchet MS"/>
              </a:rPr>
              <a:t>marcada</a:t>
            </a:r>
            <a:r>
              <a:rPr dirty="0" sz="3400" spc="-185" b="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400" spc="114" b="0">
                <a:solidFill>
                  <a:srgbClr val="1D1D1B"/>
                </a:solidFill>
                <a:latin typeface="Trebuchet MS"/>
                <a:cs typeface="Trebuchet MS"/>
              </a:rPr>
              <a:t>por</a:t>
            </a:r>
            <a:r>
              <a:rPr dirty="0" sz="3400" spc="-254" b="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400" spc="30" b="0">
                <a:solidFill>
                  <a:srgbClr val="1D1D1B"/>
                </a:solidFill>
                <a:latin typeface="Trebuchet MS"/>
                <a:cs typeface="Trebuchet MS"/>
              </a:rPr>
              <a:t>la</a:t>
            </a:r>
            <a:r>
              <a:rPr dirty="0" sz="3400" spc="-185" b="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400" spc="85" b="0">
                <a:solidFill>
                  <a:srgbClr val="1D1D1B"/>
                </a:solidFill>
                <a:latin typeface="Trebuchet MS"/>
                <a:cs typeface="Trebuchet MS"/>
              </a:rPr>
              <a:t>tensión</a:t>
            </a:r>
            <a:r>
              <a:rPr dirty="0" sz="3400" spc="-180" b="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400" spc="90" b="0">
                <a:solidFill>
                  <a:srgbClr val="1D1D1B"/>
                </a:solidFill>
                <a:latin typeface="Trebuchet MS"/>
                <a:cs typeface="Trebuchet MS"/>
              </a:rPr>
              <a:t>comercial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15793" y="0"/>
            <a:ext cx="9372206" cy="1143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915793" y="0"/>
            <a:ext cx="9372600" cy="11430000"/>
          </a:xfrm>
          <a:custGeom>
            <a:avLst/>
            <a:gdLst/>
            <a:ahLst/>
            <a:cxnLst/>
            <a:rect l="l" t="t" r="r" b="b"/>
            <a:pathLst>
              <a:path w="9372600" h="11430000">
                <a:moveTo>
                  <a:pt x="0" y="11430000"/>
                </a:moveTo>
                <a:lnTo>
                  <a:pt x="9372206" y="11430000"/>
                </a:lnTo>
                <a:lnTo>
                  <a:pt x="9372206" y="0"/>
                </a:lnTo>
                <a:lnTo>
                  <a:pt x="0" y="0"/>
                </a:lnTo>
                <a:lnTo>
                  <a:pt x="0" y="11430000"/>
                </a:lnTo>
                <a:close/>
              </a:path>
            </a:pathLst>
          </a:custGeom>
          <a:solidFill>
            <a:srgbClr val="000000">
              <a:alpha val="2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860497" y="1621650"/>
            <a:ext cx="365760" cy="1437005"/>
          </a:xfrm>
          <a:custGeom>
            <a:avLst/>
            <a:gdLst/>
            <a:ahLst/>
            <a:cxnLst/>
            <a:rect l="l" t="t" r="r" b="b"/>
            <a:pathLst>
              <a:path w="365759" h="1437005">
                <a:moveTo>
                  <a:pt x="812" y="0"/>
                </a:moveTo>
                <a:lnTo>
                  <a:pt x="0" y="1436484"/>
                </a:lnTo>
                <a:lnTo>
                  <a:pt x="365378" y="717435"/>
                </a:lnTo>
                <a:lnTo>
                  <a:pt x="8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5428615"/>
          </a:xfrm>
          <a:custGeom>
            <a:avLst/>
            <a:gdLst/>
            <a:ahLst/>
            <a:cxnLst/>
            <a:rect l="l" t="t" r="r" b="b"/>
            <a:pathLst>
              <a:path w="18288000" h="5428615">
                <a:moveTo>
                  <a:pt x="18288000" y="5428043"/>
                </a:moveTo>
                <a:lnTo>
                  <a:pt x="18288000" y="0"/>
                </a:lnTo>
                <a:lnTo>
                  <a:pt x="0" y="0"/>
                </a:lnTo>
                <a:lnTo>
                  <a:pt x="0" y="5428043"/>
                </a:lnTo>
                <a:lnTo>
                  <a:pt x="18288000" y="5428043"/>
                </a:lnTo>
                <a:close/>
              </a:path>
            </a:pathLst>
          </a:custGeom>
          <a:solidFill>
            <a:srgbClr val="6F8691">
              <a:alpha val="7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16811" y="865704"/>
            <a:ext cx="5762625" cy="149479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5795"/>
              </a:lnSpc>
              <a:spcBef>
                <a:spcPts val="125"/>
              </a:spcBef>
            </a:pPr>
            <a:r>
              <a:rPr dirty="0" sz="5450" spc="-300">
                <a:solidFill>
                  <a:srgbClr val="1D1D1B"/>
                </a:solidFill>
              </a:rPr>
              <a:t>Latinoamérica,</a:t>
            </a:r>
            <a:endParaRPr sz="5450"/>
          </a:p>
          <a:p>
            <a:pPr marL="12700">
              <a:lnSpc>
                <a:spcPts val="5735"/>
              </a:lnSpc>
            </a:pPr>
            <a:r>
              <a:rPr dirty="0" sz="5400" spc="204" b="0">
                <a:solidFill>
                  <a:srgbClr val="1D1D1B"/>
                </a:solidFill>
                <a:latin typeface="Trebuchet MS"/>
                <a:cs typeface="Trebuchet MS"/>
              </a:rPr>
              <a:t>una </a:t>
            </a:r>
            <a:r>
              <a:rPr dirty="0" sz="5400" spc="240" b="0">
                <a:solidFill>
                  <a:srgbClr val="1D1D1B"/>
                </a:solidFill>
                <a:latin typeface="Trebuchet MS"/>
                <a:cs typeface="Trebuchet MS"/>
              </a:rPr>
              <a:t>buena</a:t>
            </a:r>
            <a:r>
              <a:rPr dirty="0" sz="5400" spc="-775" b="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5400" spc="195" b="0">
                <a:solidFill>
                  <a:srgbClr val="1D1D1B"/>
                </a:solidFill>
                <a:latin typeface="Trebuchet MS"/>
                <a:cs typeface="Trebuchet MS"/>
              </a:rPr>
              <a:t>opción</a:t>
            </a:r>
            <a:endParaRPr sz="5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04276" y="2718885"/>
            <a:ext cx="8552815" cy="20707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01699"/>
              </a:lnSpc>
              <a:spcBef>
                <a:spcPts val="90"/>
              </a:spcBef>
            </a:pPr>
            <a:r>
              <a:rPr dirty="0" sz="2200" spc="70">
                <a:solidFill>
                  <a:srgbClr val="1D1D1B"/>
                </a:solidFill>
                <a:latin typeface="Trebuchet MS"/>
                <a:cs typeface="Trebuchet MS"/>
              </a:rPr>
              <a:t>El</a:t>
            </a:r>
            <a:r>
              <a:rPr dirty="0" sz="2200" spc="-16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 spc="95">
                <a:solidFill>
                  <a:srgbClr val="1D1D1B"/>
                </a:solidFill>
                <a:latin typeface="Trebuchet MS"/>
                <a:cs typeface="Trebuchet MS"/>
              </a:rPr>
              <a:t>cambio</a:t>
            </a:r>
            <a:r>
              <a:rPr dirty="0" sz="2200" spc="-9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 spc="135">
                <a:solidFill>
                  <a:srgbClr val="1D1D1B"/>
                </a:solidFill>
                <a:latin typeface="Trebuchet MS"/>
                <a:cs typeface="Trebuchet MS"/>
              </a:rPr>
              <a:t>de</a:t>
            </a:r>
            <a:r>
              <a:rPr dirty="0" sz="2200" spc="-9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 spc="30">
                <a:solidFill>
                  <a:srgbClr val="1D1D1B"/>
                </a:solidFill>
                <a:latin typeface="Trebuchet MS"/>
                <a:cs typeface="Trebuchet MS"/>
              </a:rPr>
              <a:t>estrategia</a:t>
            </a:r>
            <a:r>
              <a:rPr dirty="0" sz="2200" spc="-9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 spc="80">
                <a:solidFill>
                  <a:srgbClr val="1D1D1B"/>
                </a:solidFill>
                <a:latin typeface="Trebuchet MS"/>
                <a:cs typeface="Trebuchet MS"/>
              </a:rPr>
              <a:t>ha</a:t>
            </a:r>
            <a:r>
              <a:rPr dirty="0" sz="2200" spc="-9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 spc="120">
                <a:solidFill>
                  <a:srgbClr val="1D1D1B"/>
                </a:solidFill>
                <a:latin typeface="Trebuchet MS"/>
                <a:cs typeface="Trebuchet MS"/>
              </a:rPr>
              <a:t>hecho</a:t>
            </a:r>
            <a:r>
              <a:rPr dirty="0" sz="2200" spc="-9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 spc="130">
                <a:solidFill>
                  <a:srgbClr val="1D1D1B"/>
                </a:solidFill>
                <a:latin typeface="Trebuchet MS"/>
                <a:cs typeface="Trebuchet MS"/>
              </a:rPr>
              <a:t>que</a:t>
            </a:r>
            <a:r>
              <a:rPr dirty="0" sz="2200" spc="-9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 spc="5">
                <a:solidFill>
                  <a:srgbClr val="1D1D1B"/>
                </a:solidFill>
                <a:latin typeface="Trebuchet MS"/>
                <a:cs typeface="Trebuchet MS"/>
              </a:rPr>
              <a:t>EE.UU.</a:t>
            </a:r>
            <a:r>
              <a:rPr dirty="0" sz="2200" spc="-9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 spc="15">
                <a:solidFill>
                  <a:srgbClr val="1D1D1B"/>
                </a:solidFill>
                <a:latin typeface="Trebuchet MS"/>
                <a:cs typeface="Trebuchet MS"/>
              </a:rPr>
              <a:t>mire</a:t>
            </a:r>
            <a:r>
              <a:rPr dirty="0" sz="2200" spc="-9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 spc="60">
                <a:solidFill>
                  <a:srgbClr val="1D1D1B"/>
                </a:solidFill>
                <a:latin typeface="Trebuchet MS"/>
                <a:cs typeface="Trebuchet MS"/>
              </a:rPr>
              <a:t>a</a:t>
            </a:r>
            <a:r>
              <a:rPr dirty="0" sz="2200" spc="-9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 spc="45">
                <a:solidFill>
                  <a:srgbClr val="1D1D1B"/>
                </a:solidFill>
                <a:latin typeface="Trebuchet MS"/>
                <a:cs typeface="Trebuchet MS"/>
              </a:rPr>
              <a:t>Latinoaméri-  </a:t>
            </a:r>
            <a:r>
              <a:rPr dirty="0" sz="2200" spc="100">
                <a:solidFill>
                  <a:srgbClr val="1D1D1B"/>
                </a:solidFill>
                <a:latin typeface="Trebuchet MS"/>
                <a:cs typeface="Trebuchet MS"/>
              </a:rPr>
              <a:t>ca</a:t>
            </a:r>
            <a:r>
              <a:rPr dirty="0" sz="2200" spc="-9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 spc="160">
                <a:solidFill>
                  <a:srgbClr val="1D1D1B"/>
                </a:solidFill>
                <a:latin typeface="Trebuchet MS"/>
                <a:cs typeface="Trebuchet MS"/>
              </a:rPr>
              <a:t>más</a:t>
            </a:r>
            <a:r>
              <a:rPr dirty="0" sz="2200" spc="-9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 spc="135">
                <a:solidFill>
                  <a:srgbClr val="1D1D1B"/>
                </a:solidFill>
                <a:latin typeface="Trebuchet MS"/>
                <a:cs typeface="Trebuchet MS"/>
              </a:rPr>
              <a:t>de</a:t>
            </a:r>
            <a:r>
              <a:rPr dirty="0" sz="2200" spc="-9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>
                <a:solidFill>
                  <a:srgbClr val="1D1D1B"/>
                </a:solidFill>
                <a:latin typeface="Trebuchet MS"/>
                <a:cs typeface="Trebuchet MS"/>
              </a:rPr>
              <a:t>cerca,</a:t>
            </a:r>
            <a:r>
              <a:rPr dirty="0" sz="2200" spc="-9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 spc="50">
                <a:solidFill>
                  <a:srgbClr val="1D1D1B"/>
                </a:solidFill>
                <a:latin typeface="Trebuchet MS"/>
                <a:cs typeface="Trebuchet MS"/>
              </a:rPr>
              <a:t>adicionalmente</a:t>
            </a:r>
            <a:r>
              <a:rPr dirty="0" sz="2200" spc="-9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 spc="130">
                <a:solidFill>
                  <a:srgbClr val="1D1D1B"/>
                </a:solidFill>
                <a:latin typeface="Trebuchet MS"/>
                <a:cs typeface="Trebuchet MS"/>
              </a:rPr>
              <a:t>que</a:t>
            </a:r>
            <a:r>
              <a:rPr dirty="0" sz="2200" spc="-8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 spc="60">
                <a:solidFill>
                  <a:srgbClr val="1D1D1B"/>
                </a:solidFill>
                <a:latin typeface="Trebuchet MS"/>
                <a:cs typeface="Trebuchet MS"/>
              </a:rPr>
              <a:t>está</a:t>
            </a:r>
            <a:r>
              <a:rPr dirty="0" sz="2200" spc="-15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 spc="80">
                <a:solidFill>
                  <a:srgbClr val="1D1D1B"/>
                </a:solidFill>
                <a:latin typeface="Trebuchet MS"/>
                <a:cs typeface="Trebuchet MS"/>
              </a:rPr>
              <a:t>viendo</a:t>
            </a:r>
            <a:r>
              <a:rPr dirty="0" sz="2200" spc="-9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 spc="10">
                <a:solidFill>
                  <a:srgbClr val="1D1D1B"/>
                </a:solidFill>
                <a:latin typeface="Trebuchet MS"/>
                <a:cs typeface="Trebuchet MS"/>
              </a:rPr>
              <a:t>la</a:t>
            </a:r>
            <a:r>
              <a:rPr dirty="0" sz="2200" spc="-9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 spc="35">
                <a:solidFill>
                  <a:srgbClr val="1D1D1B"/>
                </a:solidFill>
                <a:latin typeface="Trebuchet MS"/>
                <a:cs typeface="Trebuchet MS"/>
              </a:rPr>
              <a:t>inversión</a:t>
            </a:r>
            <a:r>
              <a:rPr dirty="0" sz="2200" spc="-9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 spc="135">
                <a:solidFill>
                  <a:srgbClr val="1D1D1B"/>
                </a:solidFill>
                <a:latin typeface="Trebuchet MS"/>
                <a:cs typeface="Trebuchet MS"/>
              </a:rPr>
              <a:t>de  </a:t>
            </a:r>
            <a:r>
              <a:rPr dirty="0" sz="2200" spc="65">
                <a:solidFill>
                  <a:srgbClr val="1D1D1B"/>
                </a:solidFill>
                <a:latin typeface="Trebuchet MS"/>
                <a:cs typeface="Trebuchet MS"/>
              </a:rPr>
              <a:t>China</a:t>
            </a:r>
            <a:r>
              <a:rPr dirty="0" sz="220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 spc="60">
                <a:solidFill>
                  <a:srgbClr val="1D1D1B"/>
                </a:solidFill>
                <a:latin typeface="Trebuchet MS"/>
                <a:cs typeface="Trebuchet MS"/>
              </a:rPr>
              <a:t>aumentar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 marR="212090">
              <a:lnSpc>
                <a:spcPct val="101699"/>
              </a:lnSpc>
              <a:spcBef>
                <a:spcPts val="5"/>
              </a:spcBef>
            </a:pPr>
            <a:r>
              <a:rPr dirty="0" sz="2200" spc="125">
                <a:solidFill>
                  <a:srgbClr val="1D1D1B"/>
                </a:solidFill>
                <a:latin typeface="Trebuchet MS"/>
                <a:cs typeface="Trebuchet MS"/>
              </a:rPr>
              <a:t>La</a:t>
            </a:r>
            <a:r>
              <a:rPr dirty="0" sz="2200" spc="-9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 spc="35">
                <a:solidFill>
                  <a:srgbClr val="1D1D1B"/>
                </a:solidFill>
                <a:latin typeface="Trebuchet MS"/>
                <a:cs typeface="Trebuchet MS"/>
              </a:rPr>
              <a:t>inversión</a:t>
            </a:r>
            <a:r>
              <a:rPr dirty="0" sz="2200" spc="-8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 spc="70">
                <a:solidFill>
                  <a:srgbClr val="1D1D1B"/>
                </a:solidFill>
                <a:latin typeface="Trebuchet MS"/>
                <a:cs typeface="Trebuchet MS"/>
              </a:rPr>
              <a:t>mundial</a:t>
            </a:r>
            <a:r>
              <a:rPr dirty="0" sz="2200" spc="-16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 spc="155">
                <a:solidFill>
                  <a:srgbClr val="1D1D1B"/>
                </a:solidFill>
                <a:latin typeface="Trebuchet MS"/>
                <a:cs typeface="Trebuchet MS"/>
              </a:rPr>
              <a:t>se</a:t>
            </a:r>
            <a:r>
              <a:rPr dirty="0" sz="2200" spc="-8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 spc="30">
                <a:solidFill>
                  <a:srgbClr val="1D1D1B"/>
                </a:solidFill>
                <a:latin typeface="Trebuchet MS"/>
                <a:cs typeface="Trebuchet MS"/>
              </a:rPr>
              <a:t>dirige</a:t>
            </a:r>
            <a:r>
              <a:rPr dirty="0" sz="2200" spc="-8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 spc="60">
                <a:solidFill>
                  <a:srgbClr val="1D1D1B"/>
                </a:solidFill>
                <a:latin typeface="Trebuchet MS"/>
                <a:cs typeface="Trebuchet MS"/>
              </a:rPr>
              <a:t>a</a:t>
            </a:r>
            <a:r>
              <a:rPr dirty="0" sz="2200" spc="-8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 spc="45">
                <a:solidFill>
                  <a:srgbClr val="1D1D1B"/>
                </a:solidFill>
                <a:latin typeface="Trebuchet MS"/>
                <a:cs typeface="Trebuchet MS"/>
              </a:rPr>
              <a:t>Latinoamérica</a:t>
            </a:r>
            <a:r>
              <a:rPr dirty="0" sz="2200" spc="-9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 spc="105">
                <a:solidFill>
                  <a:srgbClr val="1D1D1B"/>
                </a:solidFill>
                <a:latin typeface="Trebuchet MS"/>
                <a:cs typeface="Trebuchet MS"/>
              </a:rPr>
              <a:t>en</a:t>
            </a:r>
            <a:r>
              <a:rPr dirty="0" sz="2200" spc="-8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 spc="100">
                <a:solidFill>
                  <a:srgbClr val="1D1D1B"/>
                </a:solidFill>
                <a:latin typeface="Trebuchet MS"/>
                <a:cs typeface="Trebuchet MS"/>
              </a:rPr>
              <a:t>los</a:t>
            </a:r>
            <a:r>
              <a:rPr dirty="0" sz="2200" spc="-8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 spc="65">
                <a:solidFill>
                  <a:srgbClr val="1D1D1B"/>
                </a:solidFill>
                <a:latin typeface="Trebuchet MS"/>
                <a:cs typeface="Trebuchet MS"/>
              </a:rPr>
              <a:t>siguientes  </a:t>
            </a:r>
            <a:r>
              <a:rPr dirty="0" sz="2200" spc="95">
                <a:solidFill>
                  <a:srgbClr val="1D1D1B"/>
                </a:solidFill>
                <a:latin typeface="Trebuchet MS"/>
                <a:cs typeface="Trebuchet MS"/>
              </a:rPr>
              <a:t>países </a:t>
            </a:r>
            <a:r>
              <a:rPr dirty="0" sz="2200" spc="125">
                <a:solidFill>
                  <a:srgbClr val="1D1D1B"/>
                </a:solidFill>
                <a:latin typeface="Trebuchet MS"/>
                <a:cs typeface="Trebuchet MS"/>
              </a:rPr>
              <a:t>y</a:t>
            </a:r>
            <a:r>
              <a:rPr dirty="0" sz="2200" spc="-41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 spc="75">
                <a:solidFill>
                  <a:srgbClr val="1D1D1B"/>
                </a:solidFill>
                <a:latin typeface="Trebuchet MS"/>
                <a:cs typeface="Trebuchet MS"/>
              </a:rPr>
              <a:t>sectores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47812" y="2782735"/>
            <a:ext cx="179705" cy="295910"/>
          </a:xfrm>
          <a:custGeom>
            <a:avLst/>
            <a:gdLst/>
            <a:ahLst/>
            <a:cxnLst/>
            <a:rect l="l" t="t" r="r" b="b"/>
            <a:pathLst>
              <a:path w="179705" h="295910">
                <a:moveTo>
                  <a:pt x="0" y="0"/>
                </a:moveTo>
                <a:lnTo>
                  <a:pt x="0" y="295503"/>
                </a:lnTo>
                <a:lnTo>
                  <a:pt x="179654" y="147751"/>
                </a:lnTo>
                <a:lnTo>
                  <a:pt x="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47812" y="4108208"/>
            <a:ext cx="179705" cy="295910"/>
          </a:xfrm>
          <a:custGeom>
            <a:avLst/>
            <a:gdLst/>
            <a:ahLst/>
            <a:cxnLst/>
            <a:rect l="l" t="t" r="r" b="b"/>
            <a:pathLst>
              <a:path w="179705" h="295910">
                <a:moveTo>
                  <a:pt x="0" y="0"/>
                </a:moveTo>
                <a:lnTo>
                  <a:pt x="0" y="295503"/>
                </a:lnTo>
                <a:lnTo>
                  <a:pt x="179654" y="147751"/>
                </a:lnTo>
                <a:lnTo>
                  <a:pt x="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415726" y="7735623"/>
            <a:ext cx="2800985" cy="3663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711835" algn="l"/>
                <a:tab pos="2787650" algn="l"/>
              </a:tabLst>
            </a:pPr>
            <a:r>
              <a:rPr dirty="0" sz="2200" spc="-140" b="1">
                <a:solidFill>
                  <a:srgbClr val="1D1D1B"/>
                </a:solidFill>
                <a:latin typeface="Trebuchet MS"/>
                <a:cs typeface="Trebuchet MS"/>
              </a:rPr>
              <a:t>25,1	</a:t>
            </a:r>
            <a:r>
              <a:rPr dirty="0" u="dash" sz="2200" spc="-270" b="1">
                <a:solidFill>
                  <a:srgbClr val="1D1D1B"/>
                </a:solidFill>
                <a:uFill>
                  <a:solidFill>
                    <a:srgbClr val="1D1D1B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dash" sz="2200" spc="-140" b="1">
                <a:solidFill>
                  <a:srgbClr val="1D1D1B"/>
                </a:solidFill>
                <a:uFill>
                  <a:solidFill>
                    <a:srgbClr val="1D1D1B"/>
                  </a:solidFill>
                </a:uFill>
                <a:latin typeface="Trebuchet MS"/>
                <a:cs typeface="Trebuchet MS"/>
              </a:rPr>
              <a:t>	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56230" y="7567194"/>
            <a:ext cx="2609215" cy="3075305"/>
          </a:xfrm>
          <a:prstGeom prst="rect">
            <a:avLst/>
          </a:prstGeom>
        </p:spPr>
        <p:txBody>
          <a:bodyPr wrap="square" lIns="0" tIns="1847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55"/>
              </a:spcBef>
            </a:pPr>
            <a:r>
              <a:rPr dirty="0" sz="2200" spc="65" b="1">
                <a:solidFill>
                  <a:srgbClr val="1D1D1B"/>
                </a:solidFill>
                <a:latin typeface="Trebuchet MS"/>
                <a:cs typeface="Trebuchet MS"/>
              </a:rPr>
              <a:t>34%</a:t>
            </a:r>
            <a:r>
              <a:rPr dirty="0" sz="2200" spc="-105" b="1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 spc="100">
                <a:solidFill>
                  <a:srgbClr val="1D1D1B"/>
                </a:solidFill>
                <a:latin typeface="Trebuchet MS"/>
                <a:cs typeface="Trebuchet MS"/>
              </a:rPr>
              <a:t>México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65"/>
              </a:spcBef>
              <a:tabLst>
                <a:tab pos="2072005" algn="l"/>
              </a:tabLst>
            </a:pPr>
            <a:r>
              <a:rPr dirty="0" sz="2200" spc="100" b="1">
                <a:solidFill>
                  <a:srgbClr val="1D1D1B"/>
                </a:solidFill>
                <a:latin typeface="Trebuchet MS"/>
                <a:cs typeface="Trebuchet MS"/>
              </a:rPr>
              <a:t>20%</a:t>
            </a:r>
            <a:r>
              <a:rPr dirty="0" sz="2200" spc="-95" b="1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 spc="100">
                <a:solidFill>
                  <a:srgbClr val="1D1D1B"/>
                </a:solidFill>
                <a:latin typeface="Trebuchet MS"/>
                <a:cs typeface="Trebuchet MS"/>
              </a:rPr>
              <a:t>B</a:t>
            </a:r>
            <a:r>
              <a:rPr dirty="0" sz="2200" spc="50">
                <a:solidFill>
                  <a:srgbClr val="1D1D1B"/>
                </a:solidFill>
                <a:latin typeface="Trebuchet MS"/>
                <a:cs typeface="Trebuchet MS"/>
              </a:rPr>
              <a:t>r</a:t>
            </a:r>
            <a:r>
              <a:rPr dirty="0" sz="2200" spc="20">
                <a:solidFill>
                  <a:srgbClr val="1D1D1B"/>
                </a:solidFill>
                <a:latin typeface="Trebuchet MS"/>
                <a:cs typeface="Trebuchet MS"/>
              </a:rPr>
              <a:t>asil</a:t>
            </a:r>
            <a:r>
              <a:rPr dirty="0" sz="2200">
                <a:solidFill>
                  <a:srgbClr val="1D1D1B"/>
                </a:solidFill>
                <a:latin typeface="Trebuchet MS"/>
                <a:cs typeface="Trebuchet MS"/>
              </a:rPr>
              <a:t>	</a:t>
            </a:r>
            <a:r>
              <a:rPr dirty="0" sz="2200" spc="-140" b="1">
                <a:solidFill>
                  <a:srgbClr val="1D1D1B"/>
                </a:solidFill>
                <a:latin typeface="Trebuchet MS"/>
                <a:cs typeface="Trebuchet MS"/>
              </a:rPr>
              <a:t>15,2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65"/>
              </a:spcBef>
              <a:tabLst>
                <a:tab pos="2072005" algn="l"/>
              </a:tabLst>
            </a:pPr>
            <a:r>
              <a:rPr dirty="0" sz="2200" spc="50" b="1">
                <a:solidFill>
                  <a:srgbClr val="1D1D1B"/>
                </a:solidFill>
                <a:latin typeface="Trebuchet MS"/>
                <a:cs typeface="Trebuchet MS"/>
              </a:rPr>
              <a:t>10%</a:t>
            </a:r>
            <a:r>
              <a:rPr dirty="0" sz="2200" spc="-95" b="1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 spc="50">
                <a:solidFill>
                  <a:srgbClr val="1D1D1B"/>
                </a:solidFill>
                <a:latin typeface="Trebuchet MS"/>
                <a:cs typeface="Trebuchet MS"/>
              </a:rPr>
              <a:t>Chile	</a:t>
            </a:r>
            <a:r>
              <a:rPr dirty="0" sz="2200" spc="-140" b="1">
                <a:solidFill>
                  <a:srgbClr val="1D1D1B"/>
                </a:solidFill>
                <a:latin typeface="Trebuchet MS"/>
                <a:cs typeface="Trebuchet MS"/>
              </a:rPr>
              <a:t>7,6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60"/>
              </a:spcBef>
              <a:tabLst>
                <a:tab pos="2072005" algn="l"/>
              </a:tabLst>
            </a:pPr>
            <a:r>
              <a:rPr dirty="0" sz="2200" spc="140" b="1">
                <a:solidFill>
                  <a:srgbClr val="1D1D1B"/>
                </a:solidFill>
                <a:latin typeface="Trebuchet MS"/>
                <a:cs typeface="Trebuchet MS"/>
              </a:rPr>
              <a:t>9%</a:t>
            </a:r>
            <a:r>
              <a:rPr dirty="0" sz="2200" spc="-130" b="1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 spc="50">
                <a:solidFill>
                  <a:srgbClr val="1D1D1B"/>
                </a:solidFill>
                <a:latin typeface="Trebuchet MS"/>
                <a:cs typeface="Trebuchet MS"/>
              </a:rPr>
              <a:t>Argentina	</a:t>
            </a:r>
            <a:r>
              <a:rPr dirty="0" sz="2200" spc="-135" b="1">
                <a:solidFill>
                  <a:srgbClr val="1D1D1B"/>
                </a:solidFill>
                <a:latin typeface="Trebuchet MS"/>
                <a:cs typeface="Trebuchet MS"/>
              </a:rPr>
              <a:t>6,7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60"/>
              </a:spcBef>
              <a:tabLst>
                <a:tab pos="2072005" algn="l"/>
              </a:tabLst>
            </a:pPr>
            <a:r>
              <a:rPr dirty="0" sz="2200" spc="105" b="1">
                <a:solidFill>
                  <a:srgbClr val="1D1D1B"/>
                </a:solidFill>
                <a:latin typeface="Trebuchet MS"/>
                <a:cs typeface="Trebuchet MS"/>
              </a:rPr>
              <a:t>7%</a:t>
            </a:r>
            <a:r>
              <a:rPr dirty="0" sz="2200" spc="-125" b="1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 spc="75">
                <a:solidFill>
                  <a:srgbClr val="1D1D1B"/>
                </a:solidFill>
                <a:latin typeface="Trebuchet MS"/>
                <a:cs typeface="Trebuchet MS"/>
              </a:rPr>
              <a:t>Perú	</a:t>
            </a:r>
            <a:r>
              <a:rPr dirty="0" sz="2200" spc="-120" b="1">
                <a:solidFill>
                  <a:srgbClr val="1D1D1B"/>
                </a:solidFill>
                <a:latin typeface="Trebuchet MS"/>
                <a:cs typeface="Trebuchet MS"/>
              </a:rPr>
              <a:t>5,4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55"/>
              </a:spcBef>
            </a:pPr>
            <a:r>
              <a:rPr dirty="0" sz="2200" spc="105" b="1">
                <a:solidFill>
                  <a:srgbClr val="1D1D1B"/>
                </a:solidFill>
                <a:latin typeface="Trebuchet MS"/>
                <a:cs typeface="Trebuchet MS"/>
              </a:rPr>
              <a:t>7%</a:t>
            </a:r>
            <a:r>
              <a:rPr dirty="0" sz="2200" spc="-135" b="1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 spc="95">
                <a:solidFill>
                  <a:srgbClr val="1D1D1B"/>
                </a:solidFill>
                <a:latin typeface="Trebuchet MS"/>
                <a:cs typeface="Trebuchet MS"/>
              </a:rPr>
              <a:t>Colombia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15726" y="10276264"/>
            <a:ext cx="3209925" cy="3663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699135" algn="l"/>
                <a:tab pos="3196590" algn="l"/>
              </a:tabLst>
            </a:pPr>
            <a:r>
              <a:rPr dirty="0" sz="2200" spc="-80" b="1">
                <a:solidFill>
                  <a:srgbClr val="1D1D1B"/>
                </a:solidFill>
                <a:latin typeface="Trebuchet MS"/>
                <a:cs typeface="Trebuchet MS"/>
              </a:rPr>
              <a:t>4,8	</a:t>
            </a:r>
            <a:r>
              <a:rPr dirty="0" u="dash" sz="2200" spc="-210" b="1">
                <a:solidFill>
                  <a:srgbClr val="1D1D1B"/>
                </a:solidFill>
                <a:uFill>
                  <a:solidFill>
                    <a:srgbClr val="1D1D1B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dash" sz="2200" spc="-80" b="1">
                <a:solidFill>
                  <a:srgbClr val="1D1D1B"/>
                </a:solidFill>
                <a:uFill>
                  <a:solidFill>
                    <a:srgbClr val="1D1D1B"/>
                  </a:solidFill>
                </a:uFill>
                <a:latin typeface="Trebuchet MS"/>
                <a:cs typeface="Trebuchet MS"/>
              </a:rPr>
              <a:t>	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614227" y="7569466"/>
            <a:ext cx="4056379" cy="2566035"/>
          </a:xfrm>
          <a:prstGeom prst="rect">
            <a:avLst/>
          </a:prstGeom>
        </p:spPr>
        <p:txBody>
          <a:bodyPr wrap="square" lIns="0" tIns="1841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50"/>
              </a:spcBef>
              <a:tabLst>
                <a:tab pos="3663950" algn="l"/>
              </a:tabLst>
            </a:pPr>
            <a:r>
              <a:rPr dirty="0" sz="2200" spc="110" b="1">
                <a:solidFill>
                  <a:srgbClr val="1D1D1B"/>
                </a:solidFill>
                <a:latin typeface="Trebuchet MS"/>
                <a:cs typeface="Trebuchet MS"/>
              </a:rPr>
              <a:t>2%</a:t>
            </a:r>
            <a:r>
              <a:rPr dirty="0" sz="2200" spc="-130" b="1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 spc="125">
                <a:solidFill>
                  <a:srgbClr val="1D1D1B"/>
                </a:solidFill>
                <a:latin typeface="Trebuchet MS"/>
                <a:cs typeface="Trebuchet MS"/>
              </a:rPr>
              <a:t>E</a:t>
            </a:r>
            <a:r>
              <a:rPr dirty="0" sz="2200" spc="95">
                <a:solidFill>
                  <a:srgbClr val="1D1D1B"/>
                </a:solidFill>
                <a:latin typeface="Trebuchet MS"/>
                <a:cs typeface="Trebuchet MS"/>
              </a:rPr>
              <a:t>cuador</a:t>
            </a:r>
            <a:r>
              <a:rPr dirty="0" sz="2200">
                <a:solidFill>
                  <a:srgbClr val="1D1D1B"/>
                </a:solidFill>
                <a:latin typeface="Trebuchet MS"/>
                <a:cs typeface="Trebuchet MS"/>
              </a:rPr>
              <a:t>	</a:t>
            </a:r>
            <a:r>
              <a:rPr dirty="0" sz="2200" spc="-135" b="1">
                <a:solidFill>
                  <a:srgbClr val="1D1D1B"/>
                </a:solidFill>
                <a:latin typeface="Trebuchet MS"/>
                <a:cs typeface="Trebuchet MS"/>
              </a:rPr>
              <a:t>1,6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65"/>
              </a:spcBef>
              <a:tabLst>
                <a:tab pos="3663950" algn="l"/>
              </a:tabLst>
            </a:pPr>
            <a:r>
              <a:rPr dirty="0" sz="2200" spc="110" b="1">
                <a:solidFill>
                  <a:srgbClr val="1D1D1B"/>
                </a:solidFill>
                <a:latin typeface="Trebuchet MS"/>
                <a:cs typeface="Trebuchet MS"/>
              </a:rPr>
              <a:t>2%</a:t>
            </a:r>
            <a:r>
              <a:rPr dirty="0" sz="2200" spc="-120" b="1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 spc="75">
                <a:solidFill>
                  <a:srgbClr val="1D1D1B"/>
                </a:solidFill>
                <a:latin typeface="Trebuchet MS"/>
                <a:cs typeface="Trebuchet MS"/>
              </a:rPr>
              <a:t>República</a:t>
            </a:r>
            <a:r>
              <a:rPr dirty="0" sz="2200" spc="-8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 spc="80">
                <a:solidFill>
                  <a:srgbClr val="1D1D1B"/>
                </a:solidFill>
                <a:latin typeface="Trebuchet MS"/>
                <a:cs typeface="Trebuchet MS"/>
              </a:rPr>
              <a:t>Dominicana	</a:t>
            </a:r>
            <a:r>
              <a:rPr dirty="0" sz="2200" spc="-175" b="1">
                <a:solidFill>
                  <a:srgbClr val="1D1D1B"/>
                </a:solidFill>
                <a:latin typeface="Trebuchet MS"/>
                <a:cs typeface="Trebuchet MS"/>
              </a:rPr>
              <a:t>1,5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60"/>
              </a:spcBef>
              <a:tabLst>
                <a:tab pos="3663950" algn="l"/>
              </a:tabLst>
            </a:pPr>
            <a:r>
              <a:rPr dirty="0" sz="2200" spc="110" b="1">
                <a:solidFill>
                  <a:srgbClr val="1D1D1B"/>
                </a:solidFill>
                <a:latin typeface="Trebuchet MS"/>
                <a:cs typeface="Trebuchet MS"/>
              </a:rPr>
              <a:t>2%</a:t>
            </a:r>
            <a:r>
              <a:rPr dirty="0" sz="2200" spc="-130" b="1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 spc="35">
                <a:solidFill>
                  <a:srgbClr val="1D1D1B"/>
                </a:solidFill>
                <a:latin typeface="Trebuchet MS"/>
                <a:cs typeface="Trebuchet MS"/>
              </a:rPr>
              <a:t>Bolivia	</a:t>
            </a:r>
            <a:r>
              <a:rPr dirty="0" sz="2200" spc="-175" b="1">
                <a:solidFill>
                  <a:srgbClr val="1D1D1B"/>
                </a:solidFill>
                <a:latin typeface="Trebuchet MS"/>
                <a:cs typeface="Trebuchet MS"/>
              </a:rPr>
              <a:t>1,3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60"/>
              </a:spcBef>
              <a:tabLst>
                <a:tab pos="3663950" algn="l"/>
              </a:tabLst>
            </a:pPr>
            <a:r>
              <a:rPr dirty="0" sz="2200" spc="30" b="1">
                <a:solidFill>
                  <a:srgbClr val="1D1D1B"/>
                </a:solidFill>
                <a:latin typeface="Trebuchet MS"/>
                <a:cs typeface="Trebuchet MS"/>
              </a:rPr>
              <a:t>1%</a:t>
            </a:r>
            <a:r>
              <a:rPr dirty="0" sz="2200" spc="-125" b="1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 spc="100">
                <a:solidFill>
                  <a:srgbClr val="1D1D1B"/>
                </a:solidFill>
                <a:latin typeface="Trebuchet MS"/>
                <a:cs typeface="Trebuchet MS"/>
              </a:rPr>
              <a:t>Costa</a:t>
            </a:r>
            <a:r>
              <a:rPr dirty="0" sz="2200" spc="-9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 spc="55">
                <a:solidFill>
                  <a:srgbClr val="1D1D1B"/>
                </a:solidFill>
                <a:latin typeface="Trebuchet MS"/>
                <a:cs typeface="Trebuchet MS"/>
              </a:rPr>
              <a:t>Rica	</a:t>
            </a:r>
            <a:r>
              <a:rPr dirty="0" sz="2200" spc="-220" b="1">
                <a:solidFill>
                  <a:srgbClr val="1D1D1B"/>
                </a:solidFill>
                <a:latin typeface="Trebuchet MS"/>
                <a:cs typeface="Trebuchet MS"/>
              </a:rPr>
              <a:t>1,1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60"/>
              </a:spcBef>
              <a:tabLst>
                <a:tab pos="3663950" algn="l"/>
              </a:tabLst>
            </a:pPr>
            <a:r>
              <a:rPr dirty="0" sz="2200" spc="100" b="1">
                <a:solidFill>
                  <a:srgbClr val="1D1D1B"/>
                </a:solidFill>
                <a:latin typeface="Trebuchet MS"/>
                <a:cs typeface="Trebuchet MS"/>
              </a:rPr>
              <a:t>5%</a:t>
            </a:r>
            <a:r>
              <a:rPr dirty="0" sz="2200" spc="-125" b="1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 spc="40">
                <a:solidFill>
                  <a:srgbClr val="1D1D1B"/>
                </a:solidFill>
                <a:latin typeface="Trebuchet MS"/>
                <a:cs typeface="Trebuchet MS"/>
              </a:rPr>
              <a:t>Other	</a:t>
            </a:r>
            <a:r>
              <a:rPr dirty="0" sz="2200" spc="-165" b="1">
                <a:solidFill>
                  <a:srgbClr val="1D1D1B"/>
                </a:solidFill>
                <a:latin typeface="Trebuchet MS"/>
                <a:cs typeface="Trebuchet MS"/>
              </a:rPr>
              <a:t>4,1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36292" y="7827594"/>
            <a:ext cx="432434" cy="236854"/>
          </a:xfrm>
          <a:custGeom>
            <a:avLst/>
            <a:gdLst/>
            <a:ahLst/>
            <a:cxnLst/>
            <a:rect l="l" t="t" r="r" b="b"/>
            <a:pathLst>
              <a:path w="432435" h="236854">
                <a:moveTo>
                  <a:pt x="432054" y="236740"/>
                </a:moveTo>
                <a:lnTo>
                  <a:pt x="0" y="236740"/>
                </a:lnTo>
                <a:lnTo>
                  <a:pt x="0" y="0"/>
                </a:lnTo>
                <a:lnTo>
                  <a:pt x="432054" y="0"/>
                </a:lnTo>
                <a:lnTo>
                  <a:pt x="432054" y="236740"/>
                </a:lnTo>
                <a:close/>
              </a:path>
            </a:pathLst>
          </a:custGeom>
          <a:solidFill>
            <a:srgbClr val="C58D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836292" y="8351367"/>
            <a:ext cx="432434" cy="236854"/>
          </a:xfrm>
          <a:custGeom>
            <a:avLst/>
            <a:gdLst/>
            <a:ahLst/>
            <a:cxnLst/>
            <a:rect l="l" t="t" r="r" b="b"/>
            <a:pathLst>
              <a:path w="432435" h="236854">
                <a:moveTo>
                  <a:pt x="432054" y="236753"/>
                </a:moveTo>
                <a:lnTo>
                  <a:pt x="0" y="236753"/>
                </a:lnTo>
                <a:lnTo>
                  <a:pt x="0" y="0"/>
                </a:lnTo>
                <a:lnTo>
                  <a:pt x="432054" y="0"/>
                </a:lnTo>
                <a:lnTo>
                  <a:pt x="432054" y="236753"/>
                </a:lnTo>
                <a:close/>
              </a:path>
            </a:pathLst>
          </a:custGeom>
          <a:solidFill>
            <a:srgbClr val="BF75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836292" y="8875153"/>
            <a:ext cx="432434" cy="236854"/>
          </a:xfrm>
          <a:custGeom>
            <a:avLst/>
            <a:gdLst/>
            <a:ahLst/>
            <a:cxnLst/>
            <a:rect l="l" t="t" r="r" b="b"/>
            <a:pathLst>
              <a:path w="432435" h="236854">
                <a:moveTo>
                  <a:pt x="432054" y="236740"/>
                </a:moveTo>
                <a:lnTo>
                  <a:pt x="0" y="236740"/>
                </a:lnTo>
                <a:lnTo>
                  <a:pt x="0" y="0"/>
                </a:lnTo>
                <a:lnTo>
                  <a:pt x="432054" y="0"/>
                </a:lnTo>
                <a:lnTo>
                  <a:pt x="432054" y="236740"/>
                </a:lnTo>
                <a:close/>
              </a:path>
            </a:pathLst>
          </a:custGeom>
          <a:solidFill>
            <a:srgbClr val="B251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836292" y="9398927"/>
            <a:ext cx="432434" cy="236854"/>
          </a:xfrm>
          <a:custGeom>
            <a:avLst/>
            <a:gdLst/>
            <a:ahLst/>
            <a:cxnLst/>
            <a:rect l="l" t="t" r="r" b="b"/>
            <a:pathLst>
              <a:path w="432435" h="236854">
                <a:moveTo>
                  <a:pt x="432054" y="236753"/>
                </a:moveTo>
                <a:lnTo>
                  <a:pt x="0" y="236753"/>
                </a:lnTo>
                <a:lnTo>
                  <a:pt x="0" y="0"/>
                </a:lnTo>
                <a:lnTo>
                  <a:pt x="432054" y="0"/>
                </a:lnTo>
                <a:lnTo>
                  <a:pt x="432054" y="236753"/>
                </a:lnTo>
                <a:close/>
              </a:path>
            </a:pathLst>
          </a:custGeom>
          <a:solidFill>
            <a:srgbClr val="8DA7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836292" y="9922712"/>
            <a:ext cx="432434" cy="236854"/>
          </a:xfrm>
          <a:custGeom>
            <a:avLst/>
            <a:gdLst/>
            <a:ahLst/>
            <a:cxnLst/>
            <a:rect l="l" t="t" r="r" b="b"/>
            <a:pathLst>
              <a:path w="432435" h="236854">
                <a:moveTo>
                  <a:pt x="432054" y="236740"/>
                </a:moveTo>
                <a:lnTo>
                  <a:pt x="0" y="236740"/>
                </a:lnTo>
                <a:lnTo>
                  <a:pt x="0" y="0"/>
                </a:lnTo>
                <a:lnTo>
                  <a:pt x="432054" y="0"/>
                </a:lnTo>
                <a:lnTo>
                  <a:pt x="432054" y="236740"/>
                </a:lnTo>
                <a:close/>
              </a:path>
            </a:pathLst>
          </a:custGeom>
          <a:solidFill>
            <a:srgbClr val="4CBF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037669" y="7827594"/>
            <a:ext cx="432434" cy="236854"/>
          </a:xfrm>
          <a:custGeom>
            <a:avLst/>
            <a:gdLst/>
            <a:ahLst/>
            <a:cxnLst/>
            <a:rect l="l" t="t" r="r" b="b"/>
            <a:pathLst>
              <a:path w="432434" h="236854">
                <a:moveTo>
                  <a:pt x="432041" y="236740"/>
                </a:moveTo>
                <a:lnTo>
                  <a:pt x="0" y="236740"/>
                </a:lnTo>
                <a:lnTo>
                  <a:pt x="0" y="0"/>
                </a:lnTo>
                <a:lnTo>
                  <a:pt x="432041" y="0"/>
                </a:lnTo>
                <a:lnTo>
                  <a:pt x="432041" y="236740"/>
                </a:lnTo>
                <a:close/>
              </a:path>
            </a:pathLst>
          </a:custGeom>
          <a:solidFill>
            <a:srgbClr val="EF0A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2037669" y="8351367"/>
            <a:ext cx="432434" cy="236854"/>
          </a:xfrm>
          <a:custGeom>
            <a:avLst/>
            <a:gdLst/>
            <a:ahLst/>
            <a:cxnLst/>
            <a:rect l="l" t="t" r="r" b="b"/>
            <a:pathLst>
              <a:path w="432434" h="236854">
                <a:moveTo>
                  <a:pt x="432041" y="236753"/>
                </a:moveTo>
                <a:lnTo>
                  <a:pt x="0" y="236753"/>
                </a:lnTo>
                <a:lnTo>
                  <a:pt x="0" y="0"/>
                </a:lnTo>
                <a:lnTo>
                  <a:pt x="432041" y="0"/>
                </a:lnTo>
                <a:lnTo>
                  <a:pt x="432041" y="236753"/>
                </a:lnTo>
                <a:close/>
              </a:path>
            </a:pathLst>
          </a:custGeom>
          <a:solidFill>
            <a:srgbClr val="E52A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2037669" y="8875153"/>
            <a:ext cx="432434" cy="236854"/>
          </a:xfrm>
          <a:custGeom>
            <a:avLst/>
            <a:gdLst/>
            <a:ahLst/>
            <a:cxnLst/>
            <a:rect l="l" t="t" r="r" b="b"/>
            <a:pathLst>
              <a:path w="432434" h="236854">
                <a:moveTo>
                  <a:pt x="432041" y="236740"/>
                </a:moveTo>
                <a:lnTo>
                  <a:pt x="0" y="236740"/>
                </a:lnTo>
                <a:lnTo>
                  <a:pt x="0" y="0"/>
                </a:lnTo>
                <a:lnTo>
                  <a:pt x="432041" y="0"/>
                </a:lnTo>
                <a:lnTo>
                  <a:pt x="432041" y="236740"/>
                </a:lnTo>
                <a:close/>
              </a:path>
            </a:pathLst>
          </a:custGeom>
          <a:solidFill>
            <a:srgbClr val="EF7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2037669" y="9398927"/>
            <a:ext cx="432434" cy="236854"/>
          </a:xfrm>
          <a:custGeom>
            <a:avLst/>
            <a:gdLst/>
            <a:ahLst/>
            <a:cxnLst/>
            <a:rect l="l" t="t" r="r" b="b"/>
            <a:pathLst>
              <a:path w="432434" h="236854">
                <a:moveTo>
                  <a:pt x="432041" y="236753"/>
                </a:moveTo>
                <a:lnTo>
                  <a:pt x="0" y="236753"/>
                </a:lnTo>
                <a:lnTo>
                  <a:pt x="0" y="0"/>
                </a:lnTo>
                <a:lnTo>
                  <a:pt x="432041" y="0"/>
                </a:lnTo>
                <a:lnTo>
                  <a:pt x="432041" y="236753"/>
                </a:lnTo>
                <a:close/>
              </a:path>
            </a:pathLst>
          </a:custGeom>
          <a:solidFill>
            <a:srgbClr val="FFD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2037669" y="9922712"/>
            <a:ext cx="432434" cy="236854"/>
          </a:xfrm>
          <a:custGeom>
            <a:avLst/>
            <a:gdLst/>
            <a:ahLst/>
            <a:cxnLst/>
            <a:rect l="l" t="t" r="r" b="b"/>
            <a:pathLst>
              <a:path w="432434" h="236854">
                <a:moveTo>
                  <a:pt x="432041" y="236740"/>
                </a:moveTo>
                <a:lnTo>
                  <a:pt x="0" y="236740"/>
                </a:lnTo>
                <a:lnTo>
                  <a:pt x="0" y="0"/>
                </a:lnTo>
                <a:lnTo>
                  <a:pt x="432041" y="0"/>
                </a:lnTo>
                <a:lnTo>
                  <a:pt x="432041" y="236740"/>
                </a:lnTo>
                <a:close/>
              </a:path>
            </a:pathLst>
          </a:custGeom>
          <a:solidFill>
            <a:srgbClr val="BED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836292" y="10446499"/>
            <a:ext cx="432434" cy="236854"/>
          </a:xfrm>
          <a:custGeom>
            <a:avLst/>
            <a:gdLst/>
            <a:ahLst/>
            <a:cxnLst/>
            <a:rect l="l" t="t" r="r" b="b"/>
            <a:pathLst>
              <a:path w="432435" h="236854">
                <a:moveTo>
                  <a:pt x="432054" y="236740"/>
                </a:moveTo>
                <a:lnTo>
                  <a:pt x="0" y="236740"/>
                </a:lnTo>
                <a:lnTo>
                  <a:pt x="0" y="0"/>
                </a:lnTo>
                <a:lnTo>
                  <a:pt x="432054" y="0"/>
                </a:lnTo>
                <a:lnTo>
                  <a:pt x="432054" y="236740"/>
                </a:lnTo>
                <a:close/>
              </a:path>
            </a:pathLst>
          </a:custGeom>
          <a:solidFill>
            <a:srgbClr val="539C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4018888" y="6825353"/>
            <a:ext cx="1226820" cy="471170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marL="12700" marR="5080" indent="231775">
              <a:lnSpc>
                <a:spcPts val="1590"/>
              </a:lnSpc>
              <a:spcBef>
                <a:spcPts val="430"/>
              </a:spcBef>
            </a:pPr>
            <a:r>
              <a:rPr dirty="0" sz="1600" spc="65" b="1">
                <a:latin typeface="Arial"/>
                <a:cs typeface="Arial"/>
              </a:rPr>
              <a:t>Capital  </a:t>
            </a:r>
            <a:r>
              <a:rPr dirty="0" sz="1600" spc="55" b="1">
                <a:latin typeface="Arial"/>
                <a:cs typeface="Arial"/>
              </a:rPr>
              <a:t>I</a:t>
            </a:r>
            <a:r>
              <a:rPr dirty="0" sz="1600" spc="105" b="1">
                <a:latin typeface="Arial"/>
                <a:cs typeface="Arial"/>
              </a:rPr>
              <a:t>n</a:t>
            </a:r>
            <a:r>
              <a:rPr dirty="0" sz="1600" spc="10" b="1">
                <a:latin typeface="Arial"/>
                <a:cs typeface="Arial"/>
              </a:rPr>
              <a:t>v</a:t>
            </a:r>
            <a:r>
              <a:rPr dirty="0" sz="1600" spc="90" b="1">
                <a:latin typeface="Arial"/>
                <a:cs typeface="Arial"/>
              </a:rPr>
              <a:t>est</a:t>
            </a:r>
            <a:r>
              <a:rPr dirty="0" sz="1600" spc="175" b="1">
                <a:latin typeface="Arial"/>
                <a:cs typeface="Arial"/>
              </a:rPr>
              <a:t>m</a:t>
            </a:r>
            <a:r>
              <a:rPr dirty="0" sz="1600" spc="120" b="1">
                <a:latin typeface="Arial"/>
                <a:cs typeface="Arial"/>
              </a:rPr>
              <a:t>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475378" y="7414285"/>
            <a:ext cx="316865" cy="159385"/>
          </a:xfrm>
          <a:custGeom>
            <a:avLst/>
            <a:gdLst/>
            <a:ahLst/>
            <a:cxnLst/>
            <a:rect l="l" t="t" r="r" b="b"/>
            <a:pathLst>
              <a:path w="316864" h="159384">
                <a:moveTo>
                  <a:pt x="0" y="1714"/>
                </a:moveTo>
                <a:lnTo>
                  <a:pt x="157353" y="159067"/>
                </a:lnTo>
                <a:lnTo>
                  <a:pt x="316407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5822243" y="6825353"/>
            <a:ext cx="1226820" cy="471170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marL="12700" marR="5080" indent="231775">
              <a:lnSpc>
                <a:spcPts val="1590"/>
              </a:lnSpc>
              <a:spcBef>
                <a:spcPts val="430"/>
              </a:spcBef>
            </a:pPr>
            <a:r>
              <a:rPr dirty="0" sz="1600" spc="65" b="1">
                <a:latin typeface="Arial"/>
                <a:cs typeface="Arial"/>
              </a:rPr>
              <a:t>Capital  </a:t>
            </a:r>
            <a:r>
              <a:rPr dirty="0" sz="1600" spc="55" b="1">
                <a:latin typeface="Arial"/>
                <a:cs typeface="Arial"/>
              </a:rPr>
              <a:t>I</a:t>
            </a:r>
            <a:r>
              <a:rPr dirty="0" sz="1600" spc="105" b="1">
                <a:latin typeface="Arial"/>
                <a:cs typeface="Arial"/>
              </a:rPr>
              <a:t>n</a:t>
            </a:r>
            <a:r>
              <a:rPr dirty="0" sz="1600" spc="10" b="1">
                <a:latin typeface="Arial"/>
                <a:cs typeface="Arial"/>
              </a:rPr>
              <a:t>v</a:t>
            </a:r>
            <a:r>
              <a:rPr dirty="0" sz="1600" spc="90" b="1">
                <a:latin typeface="Arial"/>
                <a:cs typeface="Arial"/>
              </a:rPr>
              <a:t>est</a:t>
            </a:r>
            <a:r>
              <a:rPr dirty="0" sz="1600" spc="175" b="1">
                <a:latin typeface="Arial"/>
                <a:cs typeface="Arial"/>
              </a:rPr>
              <a:t>m</a:t>
            </a:r>
            <a:r>
              <a:rPr dirty="0" sz="1600" spc="120" b="1">
                <a:latin typeface="Arial"/>
                <a:cs typeface="Arial"/>
              </a:rPr>
              <a:t>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6278733" y="7414285"/>
            <a:ext cx="316865" cy="159385"/>
          </a:xfrm>
          <a:custGeom>
            <a:avLst/>
            <a:gdLst/>
            <a:ahLst/>
            <a:cxnLst/>
            <a:rect l="l" t="t" r="r" b="b"/>
            <a:pathLst>
              <a:path w="316865" h="159384">
                <a:moveTo>
                  <a:pt x="0" y="1714"/>
                </a:moveTo>
                <a:lnTo>
                  <a:pt x="157340" y="159067"/>
                </a:lnTo>
                <a:lnTo>
                  <a:pt x="31639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2061052" y="725434"/>
            <a:ext cx="4525830" cy="4114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464262" y="5716130"/>
            <a:ext cx="4615047" cy="5406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089550" y="794595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 h="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216343" y="7933258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700"/>
                </a:moveTo>
                <a:lnTo>
                  <a:pt x="12700" y="12700"/>
                </a:lnTo>
                <a:lnTo>
                  <a:pt x="12700" y="0"/>
                </a:lnTo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229043" y="6242608"/>
            <a:ext cx="0" cy="1666239"/>
          </a:xfrm>
          <a:custGeom>
            <a:avLst/>
            <a:gdLst/>
            <a:ahLst/>
            <a:cxnLst/>
            <a:rect l="l" t="t" r="r" b="b"/>
            <a:pathLst>
              <a:path w="0" h="1666240">
                <a:moveTo>
                  <a:pt x="0" y="0"/>
                </a:moveTo>
                <a:lnTo>
                  <a:pt x="0" y="1665617"/>
                </a:lnTo>
              </a:path>
            </a:pathLst>
          </a:custGeom>
          <a:ln w="12700">
            <a:solidFill>
              <a:srgbClr val="1D1D1B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0199243" y="8461756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 h="0">
                <a:moveTo>
                  <a:pt x="127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114912" y="8461756"/>
            <a:ext cx="5059045" cy="0"/>
          </a:xfrm>
          <a:custGeom>
            <a:avLst/>
            <a:gdLst/>
            <a:ahLst/>
            <a:cxnLst/>
            <a:rect l="l" t="t" r="r" b="b"/>
            <a:pathLst>
              <a:path w="5059045" h="0">
                <a:moveTo>
                  <a:pt x="505896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1D1D1B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089550" y="8461756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 h="0">
                <a:moveTo>
                  <a:pt x="127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089550" y="893285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 h="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127713" y="8932850"/>
            <a:ext cx="3963035" cy="0"/>
          </a:xfrm>
          <a:custGeom>
            <a:avLst/>
            <a:gdLst/>
            <a:ahLst/>
            <a:cxnLst/>
            <a:rect l="l" t="t" r="r" b="b"/>
            <a:pathLst>
              <a:path w="3963034" h="0">
                <a:moveTo>
                  <a:pt x="0" y="0"/>
                </a:moveTo>
                <a:lnTo>
                  <a:pt x="3962742" y="0"/>
                </a:lnTo>
              </a:path>
            </a:pathLst>
          </a:custGeom>
          <a:ln w="12700">
            <a:solidFill>
              <a:srgbClr val="1D1D1B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9103207" y="893285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 h="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089550" y="9459582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 h="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127599" y="9459582"/>
            <a:ext cx="4197350" cy="0"/>
          </a:xfrm>
          <a:custGeom>
            <a:avLst/>
            <a:gdLst/>
            <a:ahLst/>
            <a:cxnLst/>
            <a:rect l="l" t="t" r="r" b="b"/>
            <a:pathLst>
              <a:path w="4197350" h="0">
                <a:moveTo>
                  <a:pt x="0" y="0"/>
                </a:moveTo>
                <a:lnTo>
                  <a:pt x="4197172" y="0"/>
                </a:lnTo>
              </a:path>
            </a:pathLst>
          </a:custGeom>
          <a:ln w="12700">
            <a:solidFill>
              <a:srgbClr val="1D1D1B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9337446" y="9459582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 h="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8784717" y="817388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 h="0">
                <a:moveTo>
                  <a:pt x="127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8209877" y="8173884"/>
            <a:ext cx="549910" cy="0"/>
          </a:xfrm>
          <a:custGeom>
            <a:avLst/>
            <a:gdLst/>
            <a:ahLst/>
            <a:cxnLst/>
            <a:rect l="l" t="t" r="r" b="b"/>
            <a:pathLst>
              <a:path w="549909" h="0">
                <a:moveTo>
                  <a:pt x="5493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1D1D1B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8184400" y="817388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700" y="0"/>
                </a:moveTo>
                <a:lnTo>
                  <a:pt x="0" y="0"/>
                </a:lnTo>
                <a:lnTo>
                  <a:pt x="0" y="12699"/>
                </a:lnTo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8184400" y="8211959"/>
            <a:ext cx="0" cy="1866264"/>
          </a:xfrm>
          <a:custGeom>
            <a:avLst/>
            <a:gdLst/>
            <a:ahLst/>
            <a:cxnLst/>
            <a:rect l="l" t="t" r="r" b="b"/>
            <a:pathLst>
              <a:path w="0" h="1866265">
                <a:moveTo>
                  <a:pt x="0" y="0"/>
                </a:moveTo>
                <a:lnTo>
                  <a:pt x="0" y="1865833"/>
                </a:lnTo>
              </a:path>
            </a:pathLst>
          </a:custGeom>
          <a:ln w="12700">
            <a:solidFill>
              <a:srgbClr val="1D1D1B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8171700" y="10090492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700" y="0"/>
                </a:moveTo>
                <a:lnTo>
                  <a:pt x="12700" y="12699"/>
                </a:lnTo>
                <a:lnTo>
                  <a:pt x="0" y="12699"/>
                </a:lnTo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114925" y="10103192"/>
            <a:ext cx="3031490" cy="0"/>
          </a:xfrm>
          <a:custGeom>
            <a:avLst/>
            <a:gdLst/>
            <a:ahLst/>
            <a:cxnLst/>
            <a:rect l="l" t="t" r="r" b="b"/>
            <a:pathLst>
              <a:path w="3031490" h="0">
                <a:moveTo>
                  <a:pt x="303140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1D1D1B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089550" y="10103192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 h="0">
                <a:moveTo>
                  <a:pt x="127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8990177" y="741428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 h="0">
                <a:moveTo>
                  <a:pt x="127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7675956" y="7414285"/>
            <a:ext cx="1289685" cy="0"/>
          </a:xfrm>
          <a:custGeom>
            <a:avLst/>
            <a:gdLst/>
            <a:ahLst/>
            <a:cxnLst/>
            <a:rect l="l" t="t" r="r" b="b"/>
            <a:pathLst>
              <a:path w="1289684" h="0">
                <a:moveTo>
                  <a:pt x="128918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1D1D1B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7650733" y="741428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700" y="0"/>
                </a:moveTo>
                <a:lnTo>
                  <a:pt x="0" y="0"/>
                </a:lnTo>
                <a:lnTo>
                  <a:pt x="0" y="12700"/>
                </a:lnTo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7650733" y="7452397"/>
            <a:ext cx="0" cy="3087370"/>
          </a:xfrm>
          <a:custGeom>
            <a:avLst/>
            <a:gdLst/>
            <a:ahLst/>
            <a:cxnLst/>
            <a:rect l="l" t="t" r="r" b="b"/>
            <a:pathLst>
              <a:path w="0" h="3087370">
                <a:moveTo>
                  <a:pt x="0" y="0"/>
                </a:moveTo>
                <a:lnTo>
                  <a:pt x="0" y="3087065"/>
                </a:lnTo>
              </a:path>
            </a:pathLst>
          </a:custGeom>
          <a:ln w="12700">
            <a:solidFill>
              <a:srgbClr val="1D1D1B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7638033" y="10552178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700" y="0"/>
                </a:moveTo>
                <a:lnTo>
                  <a:pt x="12700" y="12699"/>
                </a:lnTo>
                <a:lnTo>
                  <a:pt x="0" y="12699"/>
                </a:lnTo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5089550" y="1056487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 h="0">
                <a:moveTo>
                  <a:pt x="127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8622182" y="767544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 h="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8660460" y="7675448"/>
            <a:ext cx="2955290" cy="0"/>
          </a:xfrm>
          <a:custGeom>
            <a:avLst/>
            <a:gdLst/>
            <a:ahLst/>
            <a:cxnLst/>
            <a:rect l="l" t="t" r="r" b="b"/>
            <a:pathLst>
              <a:path w="2955290" h="0">
                <a:moveTo>
                  <a:pt x="0" y="0"/>
                </a:moveTo>
                <a:lnTo>
                  <a:pt x="2955290" y="0"/>
                </a:lnTo>
              </a:path>
            </a:pathLst>
          </a:custGeom>
          <a:ln w="12700">
            <a:solidFill>
              <a:srgbClr val="1D1D1B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1628539" y="7675448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0"/>
                </a:moveTo>
                <a:lnTo>
                  <a:pt x="12700" y="0"/>
                </a:lnTo>
                <a:lnTo>
                  <a:pt x="12700" y="12700"/>
                </a:lnTo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1641239" y="7715377"/>
            <a:ext cx="0" cy="204470"/>
          </a:xfrm>
          <a:custGeom>
            <a:avLst/>
            <a:gdLst/>
            <a:ahLst/>
            <a:cxnLst/>
            <a:rect l="l" t="t" r="r" b="b"/>
            <a:pathLst>
              <a:path w="0" h="204470">
                <a:moveTo>
                  <a:pt x="0" y="0"/>
                </a:moveTo>
                <a:lnTo>
                  <a:pt x="0" y="204266"/>
                </a:lnTo>
              </a:path>
            </a:pathLst>
          </a:custGeom>
          <a:ln w="12700">
            <a:solidFill>
              <a:srgbClr val="1D1D1B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1641239" y="7933258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0"/>
                </a:moveTo>
                <a:lnTo>
                  <a:pt x="0" y="12700"/>
                </a:lnTo>
                <a:lnTo>
                  <a:pt x="12700" y="12700"/>
                </a:lnTo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1678691" y="7945958"/>
            <a:ext cx="334010" cy="0"/>
          </a:xfrm>
          <a:custGeom>
            <a:avLst/>
            <a:gdLst/>
            <a:ahLst/>
            <a:cxnLst/>
            <a:rect l="l" t="t" r="r" b="b"/>
            <a:pathLst>
              <a:path w="334009" h="0">
                <a:moveTo>
                  <a:pt x="0" y="0"/>
                </a:moveTo>
                <a:lnTo>
                  <a:pt x="333921" y="0"/>
                </a:lnTo>
              </a:path>
            </a:pathLst>
          </a:custGeom>
          <a:ln w="12700">
            <a:solidFill>
              <a:srgbClr val="1D1D1B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2024969" y="794595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 h="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9181528" y="655676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 h="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9219895" y="6556768"/>
            <a:ext cx="2040889" cy="0"/>
          </a:xfrm>
          <a:custGeom>
            <a:avLst/>
            <a:gdLst/>
            <a:ahLst/>
            <a:cxnLst/>
            <a:rect l="l" t="t" r="r" b="b"/>
            <a:pathLst>
              <a:path w="2040890" h="0">
                <a:moveTo>
                  <a:pt x="0" y="0"/>
                </a:moveTo>
                <a:lnTo>
                  <a:pt x="2040712" y="0"/>
                </a:lnTo>
              </a:path>
            </a:pathLst>
          </a:custGeom>
          <a:ln w="12700">
            <a:solidFill>
              <a:srgbClr val="1D1D1B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1273434" y="6556768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0"/>
                </a:moveTo>
                <a:lnTo>
                  <a:pt x="12700" y="0"/>
                </a:lnTo>
                <a:lnTo>
                  <a:pt x="12700" y="12700"/>
                </a:lnTo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1286134" y="6594512"/>
            <a:ext cx="0" cy="1842135"/>
          </a:xfrm>
          <a:custGeom>
            <a:avLst/>
            <a:gdLst/>
            <a:ahLst/>
            <a:cxnLst/>
            <a:rect l="l" t="t" r="r" b="b"/>
            <a:pathLst>
              <a:path w="0" h="1842134">
                <a:moveTo>
                  <a:pt x="0" y="0"/>
                </a:moveTo>
                <a:lnTo>
                  <a:pt x="0" y="1841995"/>
                </a:lnTo>
              </a:path>
            </a:pathLst>
          </a:custGeom>
          <a:ln w="12700">
            <a:solidFill>
              <a:srgbClr val="1D1D1B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1286134" y="8449056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0"/>
                </a:moveTo>
                <a:lnTo>
                  <a:pt x="0" y="12700"/>
                </a:lnTo>
                <a:lnTo>
                  <a:pt x="12700" y="12700"/>
                </a:lnTo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1323878" y="8461756"/>
            <a:ext cx="688975" cy="0"/>
          </a:xfrm>
          <a:custGeom>
            <a:avLst/>
            <a:gdLst/>
            <a:ahLst/>
            <a:cxnLst/>
            <a:rect l="l" t="t" r="r" b="b"/>
            <a:pathLst>
              <a:path w="688975" h="0">
                <a:moveTo>
                  <a:pt x="0" y="0"/>
                </a:moveTo>
                <a:lnTo>
                  <a:pt x="688568" y="0"/>
                </a:lnTo>
              </a:path>
            </a:pathLst>
          </a:custGeom>
          <a:ln w="12700">
            <a:solidFill>
              <a:srgbClr val="1D1D1B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2024969" y="8461756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 h="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2024969" y="8965196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 h="0">
                <a:moveTo>
                  <a:pt x="127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9431781" y="8965196"/>
            <a:ext cx="2567940" cy="0"/>
          </a:xfrm>
          <a:custGeom>
            <a:avLst/>
            <a:gdLst/>
            <a:ahLst/>
            <a:cxnLst/>
            <a:rect l="l" t="t" r="r" b="b"/>
            <a:pathLst>
              <a:path w="2567940" h="0">
                <a:moveTo>
                  <a:pt x="256788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1D1D1B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9406432" y="8952496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700" y="12699"/>
                </a:moveTo>
                <a:lnTo>
                  <a:pt x="0" y="12699"/>
                </a:lnTo>
                <a:lnTo>
                  <a:pt x="0" y="0"/>
                </a:lnTo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9406432" y="8670417"/>
            <a:ext cx="0" cy="257810"/>
          </a:xfrm>
          <a:custGeom>
            <a:avLst/>
            <a:gdLst/>
            <a:ahLst/>
            <a:cxnLst/>
            <a:rect l="l" t="t" r="r" b="b"/>
            <a:pathLst>
              <a:path w="0" h="257809">
                <a:moveTo>
                  <a:pt x="0" y="0"/>
                </a:moveTo>
                <a:lnTo>
                  <a:pt x="0" y="257606"/>
                </a:lnTo>
              </a:path>
            </a:pathLst>
          </a:custGeom>
          <a:ln w="12700">
            <a:solidFill>
              <a:srgbClr val="1D1D1B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8283117" y="7081926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 h="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8321116" y="7081926"/>
            <a:ext cx="3428365" cy="0"/>
          </a:xfrm>
          <a:custGeom>
            <a:avLst/>
            <a:gdLst/>
            <a:ahLst/>
            <a:cxnLst/>
            <a:rect l="l" t="t" r="r" b="b"/>
            <a:pathLst>
              <a:path w="3428365" h="0">
                <a:moveTo>
                  <a:pt x="0" y="0"/>
                </a:moveTo>
                <a:lnTo>
                  <a:pt x="3427945" y="0"/>
                </a:lnTo>
              </a:path>
            </a:pathLst>
          </a:custGeom>
          <a:ln w="12700">
            <a:solidFill>
              <a:srgbClr val="1D1D1B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1761711" y="7081926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0"/>
                </a:moveTo>
                <a:lnTo>
                  <a:pt x="12700" y="0"/>
                </a:lnTo>
                <a:lnTo>
                  <a:pt x="12700" y="12699"/>
                </a:lnTo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1774411" y="7120001"/>
            <a:ext cx="0" cy="2372360"/>
          </a:xfrm>
          <a:custGeom>
            <a:avLst/>
            <a:gdLst/>
            <a:ahLst/>
            <a:cxnLst/>
            <a:rect l="l" t="t" r="r" b="b"/>
            <a:pathLst>
              <a:path w="0" h="2372359">
                <a:moveTo>
                  <a:pt x="0" y="0"/>
                </a:moveTo>
                <a:lnTo>
                  <a:pt x="0" y="2371928"/>
                </a:lnTo>
              </a:path>
            </a:pathLst>
          </a:custGeom>
          <a:ln w="12700">
            <a:solidFill>
              <a:srgbClr val="1D1D1B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1774411" y="9504603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0"/>
                </a:moveTo>
                <a:lnTo>
                  <a:pt x="0" y="12700"/>
                </a:lnTo>
                <a:lnTo>
                  <a:pt x="12700" y="12700"/>
                </a:lnTo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1813540" y="9517303"/>
            <a:ext cx="198755" cy="0"/>
          </a:xfrm>
          <a:custGeom>
            <a:avLst/>
            <a:gdLst/>
            <a:ahLst/>
            <a:cxnLst/>
            <a:rect l="l" t="t" r="r" b="b"/>
            <a:pathLst>
              <a:path w="198754" h="0">
                <a:moveTo>
                  <a:pt x="0" y="0"/>
                </a:moveTo>
                <a:lnTo>
                  <a:pt x="198208" y="0"/>
                </a:lnTo>
              </a:path>
            </a:pathLst>
          </a:custGeom>
          <a:ln w="12700">
            <a:solidFill>
              <a:srgbClr val="1D1D1B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12024969" y="9517303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 h="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143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11430000"/>
          </a:xfrm>
          <a:custGeom>
            <a:avLst/>
            <a:gdLst/>
            <a:ahLst/>
            <a:cxnLst/>
            <a:rect l="l" t="t" r="r" b="b"/>
            <a:pathLst>
              <a:path w="18288000" h="11430000">
                <a:moveTo>
                  <a:pt x="0" y="11430000"/>
                </a:moveTo>
                <a:lnTo>
                  <a:pt x="18288000" y="11430000"/>
                </a:lnTo>
                <a:lnTo>
                  <a:pt x="18288000" y="0"/>
                </a:lnTo>
                <a:lnTo>
                  <a:pt x="0" y="0"/>
                </a:lnTo>
                <a:lnTo>
                  <a:pt x="0" y="11430000"/>
                </a:lnTo>
                <a:close/>
              </a:path>
            </a:pathLst>
          </a:custGeom>
          <a:solidFill>
            <a:srgbClr val="282428">
              <a:alpha val="6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7235" y="1190793"/>
            <a:ext cx="5812155" cy="1481455"/>
          </a:xfrm>
          <a:prstGeom prst="rect"/>
        </p:spPr>
        <p:txBody>
          <a:bodyPr wrap="square" lIns="0" tIns="149225" rIns="0" bIns="0" rtlCol="0" vert="horz">
            <a:spAutoFit/>
          </a:bodyPr>
          <a:lstStyle/>
          <a:p>
            <a:pPr marL="12700" marR="5080">
              <a:lnSpc>
                <a:spcPts val="5190"/>
              </a:lnSpc>
              <a:spcBef>
                <a:spcPts val="1175"/>
              </a:spcBef>
            </a:pPr>
            <a:r>
              <a:rPr dirty="0" sz="5200" spc="-360"/>
              <a:t>La </a:t>
            </a:r>
            <a:r>
              <a:rPr dirty="0" sz="5200" spc="-260"/>
              <a:t>tensión </a:t>
            </a:r>
            <a:r>
              <a:rPr dirty="0" sz="5200" spc="-370"/>
              <a:t>ha  </a:t>
            </a:r>
            <a:r>
              <a:rPr dirty="0" sz="5200" spc="-210"/>
              <a:t>enfocado </a:t>
            </a:r>
            <a:r>
              <a:rPr dirty="0" sz="5200" spc="-370"/>
              <a:t>a</a:t>
            </a:r>
            <a:r>
              <a:rPr dirty="0" sz="5200" spc="-670"/>
              <a:t> </a:t>
            </a:r>
            <a:r>
              <a:rPr dirty="0" sz="5200" spc="-215"/>
              <a:t>EEUU</a:t>
            </a:r>
            <a:endParaRPr sz="5200"/>
          </a:p>
        </p:txBody>
      </p:sp>
      <p:sp>
        <p:nvSpPr>
          <p:cNvPr id="5" name="object 5"/>
          <p:cNvSpPr txBox="1"/>
          <p:nvPr/>
        </p:nvSpPr>
        <p:spPr>
          <a:xfrm>
            <a:off x="1009929" y="2685211"/>
            <a:ext cx="5826760" cy="150431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0480" rIns="0" bIns="0" rtlCol="0" vert="horz">
            <a:spAutoFit/>
          </a:bodyPr>
          <a:lstStyle/>
          <a:p>
            <a:pPr algn="just" marL="160655" marR="167640">
              <a:lnSpc>
                <a:spcPts val="3690"/>
              </a:lnSpc>
              <a:spcBef>
                <a:spcPts val="240"/>
              </a:spcBef>
            </a:pPr>
            <a:r>
              <a:rPr dirty="0" sz="3200" spc="100">
                <a:solidFill>
                  <a:srgbClr val="1D1D1B"/>
                </a:solidFill>
                <a:latin typeface="Trebuchet MS"/>
                <a:cs typeface="Trebuchet MS"/>
              </a:rPr>
              <a:t>a</a:t>
            </a:r>
            <a:r>
              <a:rPr dirty="0" sz="3200" spc="-16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200" spc="150">
                <a:solidFill>
                  <a:srgbClr val="1D1D1B"/>
                </a:solidFill>
                <a:latin typeface="Trebuchet MS"/>
                <a:cs typeface="Trebuchet MS"/>
              </a:rPr>
              <a:t>buscar</a:t>
            </a:r>
            <a:r>
              <a:rPr dirty="0" sz="3200" spc="-23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200" spc="165">
                <a:solidFill>
                  <a:srgbClr val="1D1D1B"/>
                </a:solidFill>
                <a:latin typeface="Trebuchet MS"/>
                <a:cs typeface="Trebuchet MS"/>
              </a:rPr>
              <a:t>un</a:t>
            </a:r>
            <a:r>
              <a:rPr dirty="0" sz="3200" spc="-16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200" spc="70">
                <a:solidFill>
                  <a:srgbClr val="1D1D1B"/>
                </a:solidFill>
                <a:latin typeface="Trebuchet MS"/>
                <a:cs typeface="Trebuchet MS"/>
              </a:rPr>
              <a:t>conteniente</a:t>
            </a:r>
            <a:r>
              <a:rPr dirty="0" sz="3200" spc="-16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200" spc="175">
                <a:solidFill>
                  <a:srgbClr val="1D1D1B"/>
                </a:solidFill>
                <a:latin typeface="Trebuchet MS"/>
                <a:cs typeface="Trebuchet MS"/>
              </a:rPr>
              <a:t>con  </a:t>
            </a:r>
            <a:r>
              <a:rPr dirty="0" sz="3200" spc="55">
                <a:solidFill>
                  <a:srgbClr val="1D1D1B"/>
                </a:solidFill>
                <a:latin typeface="Trebuchet MS"/>
                <a:cs typeface="Trebuchet MS"/>
              </a:rPr>
              <a:t>políticas </a:t>
            </a:r>
            <a:r>
              <a:rPr dirty="0" sz="3200" spc="15">
                <a:solidFill>
                  <a:srgbClr val="1D1D1B"/>
                </a:solidFill>
                <a:latin typeface="Trebuchet MS"/>
                <a:cs typeface="Trebuchet MS"/>
              </a:rPr>
              <a:t>similares.</a:t>
            </a:r>
            <a:r>
              <a:rPr dirty="0" sz="3200" spc="-52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200" spc="-10">
                <a:solidFill>
                  <a:srgbClr val="1D1D1B"/>
                </a:solidFill>
                <a:latin typeface="Trebuchet MS"/>
                <a:cs typeface="Trebuchet MS"/>
              </a:rPr>
              <a:t>Territorios  </a:t>
            </a:r>
            <a:r>
              <a:rPr dirty="0" sz="3200" spc="100">
                <a:solidFill>
                  <a:srgbClr val="1D1D1B"/>
                </a:solidFill>
                <a:latin typeface="Trebuchet MS"/>
                <a:cs typeface="Trebuchet MS"/>
              </a:rPr>
              <a:t>China</a:t>
            </a:r>
            <a:r>
              <a:rPr dirty="0" sz="3200" spc="-15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200" spc="65">
                <a:solidFill>
                  <a:srgbClr val="1D1D1B"/>
                </a:solidFill>
                <a:latin typeface="Trebuchet MS"/>
                <a:cs typeface="Trebuchet MS"/>
              </a:rPr>
              <a:t>Free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62356" y="1697270"/>
            <a:ext cx="1287145" cy="4195445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algn="ctr" marL="10795">
              <a:lnSpc>
                <a:spcPct val="100000"/>
              </a:lnSpc>
              <a:spcBef>
                <a:spcPts val="565"/>
              </a:spcBef>
            </a:pPr>
            <a:r>
              <a:rPr dirty="0" sz="2350" spc="165" b="1">
                <a:solidFill>
                  <a:srgbClr val="FFFFFF"/>
                </a:solidFill>
                <a:latin typeface="Arial"/>
                <a:cs typeface="Arial"/>
              </a:rPr>
              <a:t>$</a:t>
            </a:r>
            <a:r>
              <a:rPr dirty="0" sz="235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85" b="1">
                <a:solidFill>
                  <a:srgbClr val="FFFFFF"/>
                </a:solidFill>
                <a:latin typeface="Arial"/>
                <a:cs typeface="Arial"/>
              </a:rPr>
              <a:t>18.000</a:t>
            </a:r>
            <a:endParaRPr sz="2350">
              <a:latin typeface="Arial"/>
              <a:cs typeface="Arial"/>
            </a:endParaRPr>
          </a:p>
          <a:p>
            <a:pPr algn="ctr" marL="18415">
              <a:lnSpc>
                <a:spcPct val="100000"/>
              </a:lnSpc>
              <a:spcBef>
                <a:spcPts val="459"/>
              </a:spcBef>
            </a:pPr>
            <a:r>
              <a:rPr dirty="0" sz="2350" spc="165" b="1">
                <a:solidFill>
                  <a:srgbClr val="FFFFFF"/>
                </a:solidFill>
                <a:latin typeface="Arial"/>
                <a:cs typeface="Arial"/>
              </a:rPr>
              <a:t>$</a:t>
            </a:r>
            <a:r>
              <a:rPr dirty="0" sz="235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75" b="1">
                <a:solidFill>
                  <a:srgbClr val="FFFFFF"/>
                </a:solidFill>
                <a:latin typeface="Arial"/>
                <a:cs typeface="Arial"/>
              </a:rPr>
              <a:t>16.000</a:t>
            </a:r>
            <a:endParaRPr sz="23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65"/>
              </a:spcBef>
            </a:pPr>
            <a:r>
              <a:rPr dirty="0" sz="2350" spc="165" b="1">
                <a:solidFill>
                  <a:srgbClr val="FFFFFF"/>
                </a:solidFill>
                <a:latin typeface="Arial"/>
                <a:cs typeface="Arial"/>
              </a:rPr>
              <a:t>$</a:t>
            </a:r>
            <a:r>
              <a:rPr dirty="0" sz="235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100" b="1">
                <a:solidFill>
                  <a:srgbClr val="FFFFFF"/>
                </a:solidFill>
                <a:latin typeface="Arial"/>
                <a:cs typeface="Arial"/>
              </a:rPr>
              <a:t>14.000</a:t>
            </a:r>
            <a:endParaRPr sz="2350">
              <a:latin typeface="Arial"/>
              <a:cs typeface="Arial"/>
            </a:endParaRPr>
          </a:p>
          <a:p>
            <a:pPr algn="ctr" marL="31750">
              <a:lnSpc>
                <a:spcPct val="100000"/>
              </a:lnSpc>
              <a:spcBef>
                <a:spcPts val="464"/>
              </a:spcBef>
            </a:pPr>
            <a:r>
              <a:rPr dirty="0" sz="2350" spc="165" b="1">
                <a:solidFill>
                  <a:srgbClr val="FFFFFF"/>
                </a:solidFill>
                <a:latin typeface="Arial"/>
                <a:cs typeface="Arial"/>
              </a:rPr>
              <a:t>$</a:t>
            </a:r>
            <a:r>
              <a:rPr dirty="0" sz="235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60" b="1">
                <a:solidFill>
                  <a:srgbClr val="FFFFFF"/>
                </a:solidFill>
                <a:latin typeface="Arial"/>
                <a:cs typeface="Arial"/>
              </a:rPr>
              <a:t>12.000</a:t>
            </a:r>
            <a:endParaRPr sz="2350">
              <a:latin typeface="Arial"/>
              <a:cs typeface="Arial"/>
            </a:endParaRPr>
          </a:p>
          <a:p>
            <a:pPr algn="ctr" marL="10795">
              <a:lnSpc>
                <a:spcPct val="100000"/>
              </a:lnSpc>
              <a:spcBef>
                <a:spcPts val="459"/>
              </a:spcBef>
            </a:pPr>
            <a:r>
              <a:rPr dirty="0" sz="2350" spc="165" b="1">
                <a:solidFill>
                  <a:srgbClr val="FFFFFF"/>
                </a:solidFill>
                <a:latin typeface="Arial"/>
                <a:cs typeface="Arial"/>
              </a:rPr>
              <a:t>$</a:t>
            </a:r>
            <a:r>
              <a:rPr dirty="0" sz="235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85" b="1">
                <a:solidFill>
                  <a:srgbClr val="FFFFFF"/>
                </a:solidFill>
                <a:latin typeface="Arial"/>
                <a:cs typeface="Arial"/>
              </a:rPr>
              <a:t>10.000</a:t>
            </a:r>
            <a:endParaRPr sz="2350">
              <a:latin typeface="Arial"/>
              <a:cs typeface="Arial"/>
            </a:endParaRPr>
          </a:p>
          <a:p>
            <a:pPr algn="ctr" marL="124460">
              <a:lnSpc>
                <a:spcPct val="100000"/>
              </a:lnSpc>
              <a:spcBef>
                <a:spcPts val="465"/>
              </a:spcBef>
            </a:pPr>
            <a:r>
              <a:rPr dirty="0" sz="2350" spc="165" b="1">
                <a:solidFill>
                  <a:srgbClr val="FFFFFF"/>
                </a:solidFill>
                <a:latin typeface="Arial"/>
                <a:cs typeface="Arial"/>
              </a:rPr>
              <a:t>$</a:t>
            </a:r>
            <a:r>
              <a:rPr dirty="0" sz="235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185" b="1">
                <a:solidFill>
                  <a:srgbClr val="FFFFFF"/>
                </a:solidFill>
                <a:latin typeface="Arial"/>
                <a:cs typeface="Arial"/>
              </a:rPr>
              <a:t>8.000</a:t>
            </a:r>
            <a:endParaRPr sz="2350">
              <a:latin typeface="Arial"/>
              <a:cs typeface="Arial"/>
            </a:endParaRPr>
          </a:p>
          <a:p>
            <a:pPr algn="ctr" marL="131445">
              <a:lnSpc>
                <a:spcPct val="100000"/>
              </a:lnSpc>
              <a:spcBef>
                <a:spcPts val="464"/>
              </a:spcBef>
            </a:pPr>
            <a:r>
              <a:rPr dirty="0" sz="2350" spc="165" b="1">
                <a:solidFill>
                  <a:srgbClr val="FFFFFF"/>
                </a:solidFill>
                <a:latin typeface="Arial"/>
                <a:cs typeface="Arial"/>
              </a:rPr>
              <a:t>$</a:t>
            </a:r>
            <a:r>
              <a:rPr dirty="0" sz="235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175" b="1">
                <a:solidFill>
                  <a:srgbClr val="FFFFFF"/>
                </a:solidFill>
                <a:latin typeface="Arial"/>
                <a:cs typeface="Arial"/>
              </a:rPr>
              <a:t>6.000</a:t>
            </a:r>
            <a:endParaRPr sz="2350">
              <a:latin typeface="Arial"/>
              <a:cs typeface="Arial"/>
            </a:endParaRPr>
          </a:p>
          <a:p>
            <a:pPr algn="ctr" marL="113030">
              <a:lnSpc>
                <a:spcPct val="100000"/>
              </a:lnSpc>
              <a:spcBef>
                <a:spcPts val="459"/>
              </a:spcBef>
            </a:pPr>
            <a:r>
              <a:rPr dirty="0" sz="2350" spc="165" b="1">
                <a:solidFill>
                  <a:srgbClr val="FFFFFF"/>
                </a:solidFill>
                <a:latin typeface="Arial"/>
                <a:cs typeface="Arial"/>
              </a:rPr>
              <a:t>$</a:t>
            </a:r>
            <a:r>
              <a:rPr dirty="0" sz="235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204" b="1">
                <a:solidFill>
                  <a:srgbClr val="FFFFFF"/>
                </a:solidFill>
                <a:latin typeface="Arial"/>
                <a:cs typeface="Arial"/>
              </a:rPr>
              <a:t>4.000</a:t>
            </a:r>
            <a:endParaRPr sz="2350">
              <a:latin typeface="Arial"/>
              <a:cs typeface="Arial"/>
            </a:endParaRPr>
          </a:p>
          <a:p>
            <a:pPr algn="ctr" marL="144780">
              <a:lnSpc>
                <a:spcPct val="100000"/>
              </a:lnSpc>
              <a:spcBef>
                <a:spcPts val="465"/>
              </a:spcBef>
            </a:pPr>
            <a:r>
              <a:rPr dirty="0" sz="2350" spc="165" b="1">
                <a:solidFill>
                  <a:srgbClr val="FFFFFF"/>
                </a:solidFill>
                <a:latin typeface="Arial"/>
                <a:cs typeface="Arial"/>
              </a:rPr>
              <a:t>$</a:t>
            </a:r>
            <a:r>
              <a:rPr dirty="0" sz="235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155" b="1">
                <a:solidFill>
                  <a:srgbClr val="FFFFFF"/>
                </a:solidFill>
                <a:latin typeface="Arial"/>
                <a:cs typeface="Arial"/>
              </a:rPr>
              <a:t>2.000</a:t>
            </a:r>
            <a:endParaRPr sz="2350">
              <a:latin typeface="Arial"/>
              <a:cs typeface="Arial"/>
            </a:endParaRPr>
          </a:p>
          <a:p>
            <a:pPr marL="803910">
              <a:lnSpc>
                <a:spcPct val="100000"/>
              </a:lnSpc>
              <a:spcBef>
                <a:spcPts val="465"/>
              </a:spcBef>
            </a:pPr>
            <a:r>
              <a:rPr dirty="0" sz="2350" spc="165" b="1">
                <a:solidFill>
                  <a:srgbClr val="FFFFFF"/>
                </a:solidFill>
                <a:latin typeface="Arial"/>
                <a:cs typeface="Arial"/>
              </a:rPr>
              <a:t>$</a:t>
            </a:r>
            <a:r>
              <a:rPr dirty="0" sz="235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270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3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39881" y="5759093"/>
            <a:ext cx="684530" cy="3829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350" spc="45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2350" spc="-90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2350" spc="-75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2350" spc="60" b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105116" y="5759093"/>
            <a:ext cx="697230" cy="3829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350" spc="45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2350" spc="-90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2350" spc="-75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2350" spc="160" b="1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3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69571" y="2687930"/>
            <a:ext cx="1155065" cy="3829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350" spc="165" b="1">
                <a:solidFill>
                  <a:srgbClr val="FFFFFF"/>
                </a:solidFill>
                <a:latin typeface="Arial"/>
                <a:cs typeface="Arial"/>
              </a:rPr>
              <a:t>$</a:t>
            </a:r>
            <a:r>
              <a:rPr dirty="0" sz="2350" spc="-75" b="1">
                <a:solidFill>
                  <a:srgbClr val="FFFFFF"/>
                </a:solidFill>
                <a:latin typeface="Arial"/>
                <a:cs typeface="Arial"/>
              </a:rPr>
              <a:t> 10.182</a:t>
            </a:r>
            <a:endParaRPr sz="23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860877" y="1841134"/>
            <a:ext cx="1220470" cy="3829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350" spc="165" b="1">
                <a:solidFill>
                  <a:srgbClr val="FFFFFF"/>
                </a:solidFill>
                <a:latin typeface="Arial"/>
                <a:cs typeface="Arial"/>
              </a:rPr>
              <a:t>$</a:t>
            </a:r>
            <a:r>
              <a:rPr dirty="0" sz="235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15" b="1">
                <a:solidFill>
                  <a:srgbClr val="FFFFFF"/>
                </a:solidFill>
                <a:latin typeface="Arial"/>
                <a:cs typeface="Arial"/>
              </a:rPr>
              <a:t>15.879</a:t>
            </a:r>
            <a:endParaRPr sz="23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085839" y="2472582"/>
            <a:ext cx="1160780" cy="3829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350" spc="165" b="1">
                <a:solidFill>
                  <a:srgbClr val="FFFFFF"/>
                </a:solidFill>
                <a:latin typeface="Arial"/>
                <a:cs typeface="Arial"/>
              </a:rPr>
              <a:t>$</a:t>
            </a:r>
            <a:r>
              <a:rPr dirty="0" sz="235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-65" b="1">
                <a:solidFill>
                  <a:srgbClr val="FFFFFF"/>
                </a:solidFill>
                <a:latin typeface="Arial"/>
                <a:cs typeface="Arial"/>
              </a:rPr>
              <a:t>12.018</a:t>
            </a:r>
            <a:endParaRPr sz="23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078477" y="3361078"/>
            <a:ext cx="1111250" cy="3829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350" spc="165" b="1">
                <a:solidFill>
                  <a:srgbClr val="FFFFFF"/>
                </a:solidFill>
                <a:latin typeface="Arial"/>
                <a:cs typeface="Arial"/>
              </a:rPr>
              <a:t>$</a:t>
            </a:r>
            <a:r>
              <a:rPr dirty="0" sz="235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105" b="1">
                <a:solidFill>
                  <a:srgbClr val="FFFFFF"/>
                </a:solidFill>
                <a:latin typeface="Arial"/>
                <a:cs typeface="Arial"/>
              </a:rPr>
              <a:t>8.203</a:t>
            </a:r>
            <a:endParaRPr sz="23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088819" y="5758796"/>
            <a:ext cx="691515" cy="3829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350" spc="45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2350" spc="-90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2350" spc="-75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2350" spc="114" b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23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991206" y="5758796"/>
            <a:ext cx="704850" cy="3829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350" spc="45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2350" spc="-90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2350" spc="-75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2350" spc="220" b="1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23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524136" y="1888032"/>
            <a:ext cx="7926070" cy="3851910"/>
          </a:xfrm>
          <a:custGeom>
            <a:avLst/>
            <a:gdLst/>
            <a:ahLst/>
            <a:cxnLst/>
            <a:rect l="l" t="t" r="r" b="b"/>
            <a:pathLst>
              <a:path w="7926069" h="3851910">
                <a:moveTo>
                  <a:pt x="0" y="0"/>
                </a:moveTo>
                <a:lnTo>
                  <a:pt x="0" y="3851846"/>
                </a:lnTo>
                <a:lnTo>
                  <a:pt x="7925777" y="3851846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502110" y="1971319"/>
            <a:ext cx="0" cy="3768725"/>
          </a:xfrm>
          <a:custGeom>
            <a:avLst/>
            <a:gdLst/>
            <a:ahLst/>
            <a:cxnLst/>
            <a:rect l="l" t="t" r="r" b="b"/>
            <a:pathLst>
              <a:path w="0" h="3768725">
                <a:moveTo>
                  <a:pt x="0" y="3768559"/>
                </a:moveTo>
                <a:lnTo>
                  <a:pt x="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486130" y="1971319"/>
            <a:ext cx="0" cy="3768725"/>
          </a:xfrm>
          <a:custGeom>
            <a:avLst/>
            <a:gdLst/>
            <a:ahLst/>
            <a:cxnLst/>
            <a:rect l="l" t="t" r="r" b="b"/>
            <a:pathLst>
              <a:path w="0" h="3768725">
                <a:moveTo>
                  <a:pt x="0" y="3768559"/>
                </a:moveTo>
                <a:lnTo>
                  <a:pt x="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5451073" y="1971319"/>
            <a:ext cx="0" cy="3768725"/>
          </a:xfrm>
          <a:custGeom>
            <a:avLst/>
            <a:gdLst/>
            <a:ahLst/>
            <a:cxnLst/>
            <a:rect l="l" t="t" r="r" b="b"/>
            <a:pathLst>
              <a:path w="0" h="3768725">
                <a:moveTo>
                  <a:pt x="0" y="3768559"/>
                </a:moveTo>
                <a:lnTo>
                  <a:pt x="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414216" y="3506838"/>
            <a:ext cx="204736" cy="2047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2386995" y="2304440"/>
            <a:ext cx="204736" cy="2047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4359749" y="3121660"/>
            <a:ext cx="204736" cy="2047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6353395" y="3923258"/>
            <a:ext cx="204736" cy="2047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0516590" y="2406815"/>
            <a:ext cx="5939155" cy="1619250"/>
          </a:xfrm>
          <a:custGeom>
            <a:avLst/>
            <a:gdLst/>
            <a:ahLst/>
            <a:cxnLst/>
            <a:rect l="l" t="t" r="r" b="b"/>
            <a:pathLst>
              <a:path w="5939155" h="1619250">
                <a:moveTo>
                  <a:pt x="0" y="1202397"/>
                </a:moveTo>
                <a:lnTo>
                  <a:pt x="1972779" y="0"/>
                </a:lnTo>
                <a:lnTo>
                  <a:pt x="5939129" y="1618818"/>
                </a:lnTo>
              </a:path>
            </a:pathLst>
          </a:custGeom>
          <a:ln w="38100">
            <a:solidFill>
              <a:srgbClr val="5BF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8692248" y="1056278"/>
            <a:ext cx="7811770" cy="4083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500" spc="-150" b="1">
                <a:solidFill>
                  <a:srgbClr val="FFFFFF"/>
                </a:solidFill>
                <a:latin typeface="Verdana"/>
                <a:cs typeface="Verdana"/>
              </a:rPr>
              <a:t>EVOLUCIÓN </a:t>
            </a:r>
            <a:r>
              <a:rPr dirty="0" sz="2500" spc="-254" b="1">
                <a:solidFill>
                  <a:srgbClr val="FFFFFF"/>
                </a:solidFill>
                <a:latin typeface="Verdana"/>
                <a:cs typeface="Verdana"/>
              </a:rPr>
              <a:t>IED </a:t>
            </a:r>
            <a:r>
              <a:rPr dirty="0" sz="2500" spc="-105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2500" spc="-170" b="1">
                <a:solidFill>
                  <a:srgbClr val="FFFFFF"/>
                </a:solidFill>
                <a:latin typeface="Verdana"/>
                <a:cs typeface="Verdana"/>
              </a:rPr>
              <a:t>CHINA </a:t>
            </a:r>
            <a:r>
              <a:rPr dirty="0" sz="2500" spc="-70" b="1">
                <a:solidFill>
                  <a:srgbClr val="FFFFFF"/>
                </a:solidFill>
                <a:latin typeface="Verdana"/>
                <a:cs typeface="Verdana"/>
              </a:rPr>
              <a:t>EN </a:t>
            </a:r>
            <a:r>
              <a:rPr dirty="0" sz="2500" spc="-120" b="1">
                <a:solidFill>
                  <a:srgbClr val="FFFFFF"/>
                </a:solidFill>
                <a:latin typeface="Verdana"/>
                <a:cs typeface="Verdana"/>
              </a:rPr>
              <a:t>AMÉRICA</a:t>
            </a:r>
            <a:r>
              <a:rPr dirty="0" sz="2500" spc="-43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204" b="1">
                <a:solidFill>
                  <a:srgbClr val="FFFFFF"/>
                </a:solidFill>
                <a:latin typeface="Verdana"/>
                <a:cs typeface="Verdana"/>
              </a:rPr>
              <a:t>LATINA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778692" y="5459285"/>
            <a:ext cx="149225" cy="1492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665853" y="5533897"/>
            <a:ext cx="375285" cy="0"/>
          </a:xfrm>
          <a:custGeom>
            <a:avLst/>
            <a:gdLst/>
            <a:ahLst/>
            <a:cxnLst/>
            <a:rect l="l" t="t" r="r" b="b"/>
            <a:pathLst>
              <a:path w="375285" h="0">
                <a:moveTo>
                  <a:pt x="374916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5BF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390065" y="5680619"/>
            <a:ext cx="2019300" cy="2279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1300" spc="-25" i="1">
                <a:solidFill>
                  <a:srgbClr val="FFFFFF"/>
                </a:solidFill>
                <a:latin typeface="Arial"/>
                <a:cs typeface="Arial"/>
              </a:rPr>
              <a:t>Fuente: </a:t>
            </a:r>
            <a:r>
              <a:rPr dirty="0" sz="1300" spc="-40" i="1">
                <a:solidFill>
                  <a:srgbClr val="FFFFFF"/>
                </a:solidFill>
                <a:latin typeface="Arial"/>
                <a:cs typeface="Arial"/>
              </a:rPr>
              <a:t>OFDI </a:t>
            </a:r>
            <a:r>
              <a:rPr dirty="0" sz="1300" spc="5" i="1">
                <a:solidFill>
                  <a:srgbClr val="FFFFFF"/>
                </a:solidFill>
                <a:latin typeface="Arial"/>
                <a:cs typeface="Arial"/>
              </a:rPr>
              <a:t>China </a:t>
            </a:r>
            <a:r>
              <a:rPr dirty="0" sz="1300" i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300" spc="-1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0" i="1">
                <a:solidFill>
                  <a:srgbClr val="FFFFFF"/>
                </a:solidFill>
                <a:latin typeface="Arial"/>
                <a:cs typeface="Arial"/>
              </a:rPr>
              <a:t>ALC</a:t>
            </a:r>
            <a:endParaRPr sz="13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94770" y="5279751"/>
            <a:ext cx="2498725" cy="629285"/>
          </a:xfrm>
          <a:prstGeom prst="rect">
            <a:avLst/>
          </a:prstGeom>
        </p:spPr>
        <p:txBody>
          <a:bodyPr wrap="square" lIns="0" tIns="106045" rIns="0" bIns="0" rtlCol="0" vert="horz">
            <a:spAutoFit/>
          </a:bodyPr>
          <a:lstStyle/>
          <a:p>
            <a:pPr marL="998219">
              <a:lnSpc>
                <a:spcPct val="100000"/>
              </a:lnSpc>
              <a:spcBef>
                <a:spcPts val="835"/>
              </a:spcBef>
            </a:pPr>
            <a:r>
              <a:rPr dirty="0" sz="1450" spc="95">
                <a:solidFill>
                  <a:srgbClr val="FFFFFF"/>
                </a:solidFill>
                <a:latin typeface="Arial"/>
                <a:cs typeface="Arial"/>
              </a:rPr>
              <a:t>Millones </a:t>
            </a:r>
            <a:r>
              <a:rPr dirty="0" sz="1450" spc="125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450" spc="-1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50" spc="35">
                <a:solidFill>
                  <a:srgbClr val="FFFFFF"/>
                </a:solidFill>
                <a:latin typeface="Arial"/>
                <a:cs typeface="Arial"/>
              </a:rPr>
              <a:t>US$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10"/>
              </a:spcBef>
            </a:pPr>
            <a:r>
              <a:rPr dirty="0" sz="1300" spc="10" i="1">
                <a:solidFill>
                  <a:srgbClr val="FFFFFF"/>
                </a:solidFill>
                <a:latin typeface="Arial"/>
                <a:cs typeface="Arial"/>
              </a:rPr>
              <a:t>Elaboración: </a:t>
            </a:r>
            <a:r>
              <a:rPr dirty="0" sz="1300" spc="25" i="1">
                <a:solidFill>
                  <a:srgbClr val="FFFFFF"/>
                </a:solidFill>
                <a:latin typeface="Arial"/>
                <a:cs typeface="Arial"/>
              </a:rPr>
              <a:t>AmCham</a:t>
            </a:r>
            <a:r>
              <a:rPr dirty="0" sz="1300" spc="-9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30" i="1">
                <a:solidFill>
                  <a:srgbClr val="FFFFFF"/>
                </a:solidFill>
                <a:latin typeface="Arial"/>
                <a:cs typeface="Arial"/>
              </a:rPr>
              <a:t>Colombia</a:t>
            </a:r>
            <a:endParaRPr sz="13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167853" y="5256834"/>
            <a:ext cx="5708015" cy="797560"/>
          </a:xfrm>
          <a:custGeom>
            <a:avLst/>
            <a:gdLst/>
            <a:ahLst/>
            <a:cxnLst/>
            <a:rect l="l" t="t" r="r" b="b"/>
            <a:pathLst>
              <a:path w="5708015" h="797560">
                <a:moveTo>
                  <a:pt x="5707405" y="797128"/>
                </a:moveTo>
                <a:lnTo>
                  <a:pt x="0" y="797128"/>
                </a:lnTo>
                <a:lnTo>
                  <a:pt x="0" y="0"/>
                </a:lnTo>
                <a:lnTo>
                  <a:pt x="5707405" y="0"/>
                </a:lnTo>
                <a:lnTo>
                  <a:pt x="5707405" y="79712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7537424" y="7545768"/>
            <a:ext cx="1995805" cy="247904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R="5080">
              <a:lnSpc>
                <a:spcPts val="3900"/>
              </a:lnSpc>
              <a:spcBef>
                <a:spcPts val="80"/>
              </a:spcBef>
            </a:pPr>
            <a:r>
              <a:rPr dirty="0" sz="3100" spc="-215" b="1">
                <a:solidFill>
                  <a:srgbClr val="FFFFFF"/>
                </a:solidFill>
                <a:latin typeface="Verdana"/>
                <a:cs typeface="Verdana"/>
              </a:rPr>
              <a:t>Brasil  </a:t>
            </a:r>
            <a:r>
              <a:rPr dirty="0" sz="3100" spc="-204" b="1">
                <a:solidFill>
                  <a:srgbClr val="FFFFFF"/>
                </a:solidFill>
                <a:latin typeface="Verdana"/>
                <a:cs typeface="Verdana"/>
              </a:rPr>
              <a:t>Perú  </a:t>
            </a:r>
            <a:r>
              <a:rPr dirty="0" sz="3100" spc="-165" b="1">
                <a:solidFill>
                  <a:srgbClr val="FFFFFF"/>
                </a:solidFill>
                <a:latin typeface="Verdana"/>
                <a:cs typeface="Verdana"/>
              </a:rPr>
              <a:t>Arge</a:t>
            </a:r>
            <a:r>
              <a:rPr dirty="0" sz="3100" spc="-204" b="1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3100" spc="-145" b="1">
                <a:solidFill>
                  <a:srgbClr val="FFFFFF"/>
                </a:solidFill>
                <a:latin typeface="Verdana"/>
                <a:cs typeface="Verdana"/>
              </a:rPr>
              <a:t>tina  </a:t>
            </a:r>
            <a:r>
              <a:rPr dirty="0" sz="3100" spc="-140" b="1">
                <a:solidFill>
                  <a:srgbClr val="FFFFFF"/>
                </a:solidFill>
                <a:latin typeface="Verdana"/>
                <a:cs typeface="Verdana"/>
              </a:rPr>
              <a:t>Cuba  </a:t>
            </a:r>
            <a:r>
              <a:rPr dirty="0" sz="3100" spc="-165" b="1">
                <a:solidFill>
                  <a:srgbClr val="FFFFFF"/>
                </a:solidFill>
                <a:latin typeface="Verdana"/>
                <a:cs typeface="Verdana"/>
              </a:rPr>
              <a:t>Jamaica</a:t>
            </a:r>
            <a:endParaRPr sz="31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437024" y="7545768"/>
            <a:ext cx="1693545" cy="247904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R="5080">
              <a:lnSpc>
                <a:spcPts val="3900"/>
              </a:lnSpc>
              <a:spcBef>
                <a:spcPts val="80"/>
              </a:spcBef>
            </a:pPr>
            <a:r>
              <a:rPr dirty="0" sz="3100" spc="-135" b="1">
                <a:solidFill>
                  <a:srgbClr val="FFFFFF"/>
                </a:solidFill>
                <a:latin typeface="Verdana"/>
                <a:cs typeface="Verdana"/>
              </a:rPr>
              <a:t>Chile  </a:t>
            </a:r>
            <a:r>
              <a:rPr dirty="0" sz="3100" spc="-120" b="1">
                <a:solidFill>
                  <a:srgbClr val="FFFFFF"/>
                </a:solidFill>
                <a:latin typeface="Verdana"/>
                <a:cs typeface="Verdana"/>
              </a:rPr>
              <a:t>México  </a:t>
            </a:r>
            <a:r>
              <a:rPr dirty="0" sz="3100" spc="-150" b="1">
                <a:solidFill>
                  <a:srgbClr val="FFFFFF"/>
                </a:solidFill>
                <a:latin typeface="Verdana"/>
                <a:cs typeface="Verdana"/>
              </a:rPr>
              <a:t>Ecuador  </a:t>
            </a:r>
            <a:r>
              <a:rPr dirty="0" sz="3100" spc="-220" b="1">
                <a:solidFill>
                  <a:srgbClr val="FFFFFF"/>
                </a:solidFill>
                <a:latin typeface="Verdana"/>
                <a:cs typeface="Verdana"/>
              </a:rPr>
              <a:t>Guyana  </a:t>
            </a:r>
            <a:r>
              <a:rPr dirty="0" sz="3100" spc="-185" b="1">
                <a:solidFill>
                  <a:srgbClr val="FFFFFF"/>
                </a:solidFill>
                <a:latin typeface="Verdana"/>
                <a:cs typeface="Verdana"/>
              </a:rPr>
              <a:t>Barbado</a:t>
            </a:r>
            <a:endParaRPr sz="31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3142924" y="7545768"/>
            <a:ext cx="3579495" cy="247904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R="5080">
              <a:lnSpc>
                <a:spcPts val="3900"/>
              </a:lnSpc>
              <a:spcBef>
                <a:spcPts val="80"/>
              </a:spcBef>
            </a:pPr>
            <a:r>
              <a:rPr dirty="0" sz="3100" spc="-204" b="1">
                <a:solidFill>
                  <a:srgbClr val="FFFFFF"/>
                </a:solidFill>
                <a:latin typeface="Verdana"/>
                <a:cs typeface="Verdana"/>
              </a:rPr>
              <a:t>Bermuda  </a:t>
            </a:r>
            <a:r>
              <a:rPr dirty="0" sz="3100" spc="-185" b="1">
                <a:solidFill>
                  <a:srgbClr val="FFFFFF"/>
                </a:solidFill>
                <a:latin typeface="Verdana"/>
                <a:cs typeface="Verdana"/>
              </a:rPr>
              <a:t>Venezuela  </a:t>
            </a:r>
            <a:r>
              <a:rPr dirty="0" sz="3100" spc="-145" b="1">
                <a:solidFill>
                  <a:srgbClr val="FFFFFF"/>
                </a:solidFill>
                <a:latin typeface="Verdana"/>
                <a:cs typeface="Verdana"/>
              </a:rPr>
              <a:t>Colombia  </a:t>
            </a:r>
            <a:r>
              <a:rPr dirty="0" sz="3100" spc="-185" b="1">
                <a:solidFill>
                  <a:srgbClr val="FFFFFF"/>
                </a:solidFill>
                <a:latin typeface="Verdana"/>
                <a:cs typeface="Verdana"/>
              </a:rPr>
              <a:t>Trinidad </a:t>
            </a:r>
            <a:r>
              <a:rPr dirty="0" sz="3100" spc="-190" b="1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3100" spc="-36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185" b="1">
                <a:solidFill>
                  <a:srgbClr val="FFFFFF"/>
                </a:solidFill>
                <a:latin typeface="Verdana"/>
                <a:cs typeface="Verdana"/>
              </a:rPr>
              <a:t>Tobago  </a:t>
            </a:r>
            <a:r>
              <a:rPr dirty="0" sz="3100" spc="-210" b="1">
                <a:solidFill>
                  <a:srgbClr val="FFFFFF"/>
                </a:solidFill>
                <a:latin typeface="Verdana"/>
                <a:cs typeface="Verdana"/>
              </a:rPr>
              <a:t>Uruguay</a:t>
            </a:r>
            <a:endParaRPr sz="3100">
              <a:latin typeface="Verdana"/>
              <a:cs typeface="Verdan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085596" y="7191197"/>
            <a:ext cx="16452215" cy="3359150"/>
          </a:xfrm>
          <a:custGeom>
            <a:avLst/>
            <a:gdLst/>
            <a:ahLst/>
            <a:cxnLst/>
            <a:rect l="l" t="t" r="r" b="b"/>
            <a:pathLst>
              <a:path w="16452215" h="3359150">
                <a:moveTo>
                  <a:pt x="16451707" y="3359150"/>
                </a:moveTo>
                <a:lnTo>
                  <a:pt x="0" y="3359150"/>
                </a:lnTo>
                <a:lnTo>
                  <a:pt x="0" y="0"/>
                </a:lnTo>
                <a:lnTo>
                  <a:pt x="16451707" y="0"/>
                </a:lnTo>
                <a:lnTo>
                  <a:pt x="16451707" y="335915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1973491" y="8070425"/>
            <a:ext cx="4587875" cy="1422400"/>
          </a:xfrm>
          <a:prstGeom prst="rect">
            <a:avLst/>
          </a:prstGeom>
        </p:spPr>
        <p:txBody>
          <a:bodyPr wrap="square" lIns="0" tIns="102870" rIns="0" bIns="0" rtlCol="0" vert="horz">
            <a:spAutoFit/>
          </a:bodyPr>
          <a:lstStyle/>
          <a:p>
            <a:pPr marR="5080">
              <a:lnSpc>
                <a:spcPts val="3429"/>
              </a:lnSpc>
              <a:spcBef>
                <a:spcPts val="810"/>
              </a:spcBef>
            </a:pPr>
            <a:r>
              <a:rPr dirty="0" sz="3450" spc="135" b="1" i="1">
                <a:solidFill>
                  <a:srgbClr val="FFFFFF"/>
                </a:solidFill>
                <a:latin typeface="Arial"/>
                <a:cs typeface="Arial"/>
              </a:rPr>
              <a:t>Principales</a:t>
            </a:r>
            <a:r>
              <a:rPr dirty="0" sz="3450" spc="-5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450" spc="114" b="1" i="1">
                <a:solidFill>
                  <a:srgbClr val="FFFFFF"/>
                </a:solidFill>
                <a:latin typeface="Arial"/>
                <a:cs typeface="Arial"/>
              </a:rPr>
              <a:t>destinos  </a:t>
            </a:r>
            <a:r>
              <a:rPr dirty="0" sz="3450" spc="240" b="1" i="1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3450" spc="170" b="1" i="1">
                <a:solidFill>
                  <a:srgbClr val="FFFFFF"/>
                </a:solidFill>
                <a:latin typeface="Arial"/>
                <a:cs typeface="Arial"/>
              </a:rPr>
              <a:t>IED</a:t>
            </a:r>
            <a:r>
              <a:rPr dirty="0" sz="3450" spc="-27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450" spc="204" b="1" i="1">
                <a:solidFill>
                  <a:srgbClr val="FFFFFF"/>
                </a:solidFill>
                <a:latin typeface="Arial"/>
                <a:cs typeface="Arial"/>
              </a:rPr>
              <a:t>China</a:t>
            </a:r>
            <a:endParaRPr sz="3450">
              <a:latin typeface="Arial"/>
              <a:cs typeface="Arial"/>
            </a:endParaRPr>
          </a:p>
          <a:p>
            <a:pPr>
              <a:lnSpc>
                <a:spcPts val="3425"/>
              </a:lnSpc>
            </a:pPr>
            <a:r>
              <a:rPr dirty="0" sz="3450" spc="235" b="1" i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3450" spc="-1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450" spc="330" b="1" i="1">
                <a:solidFill>
                  <a:srgbClr val="FFFFFF"/>
                </a:solidFill>
                <a:latin typeface="Arial"/>
                <a:cs typeface="Arial"/>
              </a:rPr>
              <a:t>Latam</a:t>
            </a:r>
            <a:endParaRPr sz="345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367104" y="7698537"/>
            <a:ext cx="97790" cy="219075"/>
          </a:xfrm>
          <a:custGeom>
            <a:avLst/>
            <a:gdLst/>
            <a:ahLst/>
            <a:cxnLst/>
            <a:rect l="l" t="t" r="r" b="b"/>
            <a:pathLst>
              <a:path w="97790" h="219075">
                <a:moveTo>
                  <a:pt x="0" y="0"/>
                </a:moveTo>
                <a:lnTo>
                  <a:pt x="0" y="218516"/>
                </a:lnTo>
                <a:lnTo>
                  <a:pt x="97713" y="10925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367104" y="8677732"/>
            <a:ext cx="97790" cy="219075"/>
          </a:xfrm>
          <a:custGeom>
            <a:avLst/>
            <a:gdLst/>
            <a:ahLst/>
            <a:cxnLst/>
            <a:rect l="l" t="t" r="r" b="b"/>
            <a:pathLst>
              <a:path w="97790" h="219075">
                <a:moveTo>
                  <a:pt x="0" y="0"/>
                </a:moveTo>
                <a:lnTo>
                  <a:pt x="0" y="218516"/>
                </a:lnTo>
                <a:lnTo>
                  <a:pt x="97713" y="10925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367104" y="8173491"/>
            <a:ext cx="97790" cy="219075"/>
          </a:xfrm>
          <a:custGeom>
            <a:avLst/>
            <a:gdLst/>
            <a:ahLst/>
            <a:cxnLst/>
            <a:rect l="l" t="t" r="r" b="b"/>
            <a:pathLst>
              <a:path w="97790" h="219075">
                <a:moveTo>
                  <a:pt x="0" y="0"/>
                </a:moveTo>
                <a:lnTo>
                  <a:pt x="0" y="218516"/>
                </a:lnTo>
                <a:lnTo>
                  <a:pt x="97713" y="10925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367104" y="9686201"/>
            <a:ext cx="97790" cy="219075"/>
          </a:xfrm>
          <a:custGeom>
            <a:avLst/>
            <a:gdLst/>
            <a:ahLst/>
            <a:cxnLst/>
            <a:rect l="l" t="t" r="r" b="b"/>
            <a:pathLst>
              <a:path w="97790" h="219075">
                <a:moveTo>
                  <a:pt x="0" y="0"/>
                </a:moveTo>
                <a:lnTo>
                  <a:pt x="0" y="218516"/>
                </a:lnTo>
                <a:lnTo>
                  <a:pt x="97713" y="10925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7367104" y="9181960"/>
            <a:ext cx="97790" cy="219075"/>
          </a:xfrm>
          <a:custGeom>
            <a:avLst/>
            <a:gdLst/>
            <a:ahLst/>
            <a:cxnLst/>
            <a:rect l="l" t="t" r="r" b="b"/>
            <a:pathLst>
              <a:path w="97790" h="219075">
                <a:moveTo>
                  <a:pt x="0" y="0"/>
                </a:moveTo>
                <a:lnTo>
                  <a:pt x="0" y="218528"/>
                </a:lnTo>
                <a:lnTo>
                  <a:pt x="97713" y="10925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0255008" y="7698537"/>
            <a:ext cx="97790" cy="219075"/>
          </a:xfrm>
          <a:custGeom>
            <a:avLst/>
            <a:gdLst/>
            <a:ahLst/>
            <a:cxnLst/>
            <a:rect l="l" t="t" r="r" b="b"/>
            <a:pathLst>
              <a:path w="97790" h="219075">
                <a:moveTo>
                  <a:pt x="0" y="0"/>
                </a:moveTo>
                <a:lnTo>
                  <a:pt x="0" y="218516"/>
                </a:lnTo>
                <a:lnTo>
                  <a:pt x="97713" y="10925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0255008" y="8677732"/>
            <a:ext cx="97790" cy="219075"/>
          </a:xfrm>
          <a:custGeom>
            <a:avLst/>
            <a:gdLst/>
            <a:ahLst/>
            <a:cxnLst/>
            <a:rect l="l" t="t" r="r" b="b"/>
            <a:pathLst>
              <a:path w="97790" h="219075">
                <a:moveTo>
                  <a:pt x="0" y="0"/>
                </a:moveTo>
                <a:lnTo>
                  <a:pt x="0" y="218516"/>
                </a:lnTo>
                <a:lnTo>
                  <a:pt x="97713" y="10925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0255008" y="8173491"/>
            <a:ext cx="97790" cy="219075"/>
          </a:xfrm>
          <a:custGeom>
            <a:avLst/>
            <a:gdLst/>
            <a:ahLst/>
            <a:cxnLst/>
            <a:rect l="l" t="t" r="r" b="b"/>
            <a:pathLst>
              <a:path w="97790" h="219075">
                <a:moveTo>
                  <a:pt x="0" y="0"/>
                </a:moveTo>
                <a:lnTo>
                  <a:pt x="0" y="218516"/>
                </a:lnTo>
                <a:lnTo>
                  <a:pt x="97713" y="10925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0255008" y="9686201"/>
            <a:ext cx="97790" cy="219075"/>
          </a:xfrm>
          <a:custGeom>
            <a:avLst/>
            <a:gdLst/>
            <a:ahLst/>
            <a:cxnLst/>
            <a:rect l="l" t="t" r="r" b="b"/>
            <a:pathLst>
              <a:path w="97790" h="219075">
                <a:moveTo>
                  <a:pt x="0" y="0"/>
                </a:moveTo>
                <a:lnTo>
                  <a:pt x="0" y="218516"/>
                </a:lnTo>
                <a:lnTo>
                  <a:pt x="97713" y="10925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0255008" y="9181960"/>
            <a:ext cx="97790" cy="219075"/>
          </a:xfrm>
          <a:custGeom>
            <a:avLst/>
            <a:gdLst/>
            <a:ahLst/>
            <a:cxnLst/>
            <a:rect l="l" t="t" r="r" b="b"/>
            <a:pathLst>
              <a:path w="97790" h="219075">
                <a:moveTo>
                  <a:pt x="0" y="0"/>
                </a:moveTo>
                <a:lnTo>
                  <a:pt x="0" y="218528"/>
                </a:lnTo>
                <a:lnTo>
                  <a:pt x="97713" y="10925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2906375" y="7698537"/>
            <a:ext cx="97790" cy="219075"/>
          </a:xfrm>
          <a:custGeom>
            <a:avLst/>
            <a:gdLst/>
            <a:ahLst/>
            <a:cxnLst/>
            <a:rect l="l" t="t" r="r" b="b"/>
            <a:pathLst>
              <a:path w="97790" h="219075">
                <a:moveTo>
                  <a:pt x="0" y="0"/>
                </a:moveTo>
                <a:lnTo>
                  <a:pt x="0" y="218516"/>
                </a:lnTo>
                <a:lnTo>
                  <a:pt x="97713" y="10925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2906375" y="8677732"/>
            <a:ext cx="97790" cy="219075"/>
          </a:xfrm>
          <a:custGeom>
            <a:avLst/>
            <a:gdLst/>
            <a:ahLst/>
            <a:cxnLst/>
            <a:rect l="l" t="t" r="r" b="b"/>
            <a:pathLst>
              <a:path w="97790" h="219075">
                <a:moveTo>
                  <a:pt x="0" y="0"/>
                </a:moveTo>
                <a:lnTo>
                  <a:pt x="0" y="218516"/>
                </a:lnTo>
                <a:lnTo>
                  <a:pt x="97713" y="10925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2906375" y="8173491"/>
            <a:ext cx="97790" cy="219075"/>
          </a:xfrm>
          <a:custGeom>
            <a:avLst/>
            <a:gdLst/>
            <a:ahLst/>
            <a:cxnLst/>
            <a:rect l="l" t="t" r="r" b="b"/>
            <a:pathLst>
              <a:path w="97790" h="219075">
                <a:moveTo>
                  <a:pt x="0" y="0"/>
                </a:moveTo>
                <a:lnTo>
                  <a:pt x="0" y="218516"/>
                </a:lnTo>
                <a:lnTo>
                  <a:pt x="97713" y="10925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2906375" y="9686201"/>
            <a:ext cx="97790" cy="219075"/>
          </a:xfrm>
          <a:custGeom>
            <a:avLst/>
            <a:gdLst/>
            <a:ahLst/>
            <a:cxnLst/>
            <a:rect l="l" t="t" r="r" b="b"/>
            <a:pathLst>
              <a:path w="97790" h="219075">
                <a:moveTo>
                  <a:pt x="0" y="0"/>
                </a:moveTo>
                <a:lnTo>
                  <a:pt x="0" y="218516"/>
                </a:lnTo>
                <a:lnTo>
                  <a:pt x="97713" y="10925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2906375" y="9181960"/>
            <a:ext cx="97790" cy="219075"/>
          </a:xfrm>
          <a:custGeom>
            <a:avLst/>
            <a:gdLst/>
            <a:ahLst/>
            <a:cxnLst/>
            <a:rect l="l" t="t" r="r" b="b"/>
            <a:pathLst>
              <a:path w="97790" h="219075">
                <a:moveTo>
                  <a:pt x="0" y="0"/>
                </a:moveTo>
                <a:lnTo>
                  <a:pt x="0" y="218528"/>
                </a:lnTo>
                <a:lnTo>
                  <a:pt x="97713" y="10925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66066"/>
            <a:ext cx="18288000" cy="5463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5966066"/>
            <a:ext cx="18288000" cy="5464175"/>
          </a:xfrm>
          <a:custGeom>
            <a:avLst/>
            <a:gdLst/>
            <a:ahLst/>
            <a:cxnLst/>
            <a:rect l="l" t="t" r="r" b="b"/>
            <a:pathLst>
              <a:path w="18288000" h="5464175">
                <a:moveTo>
                  <a:pt x="0" y="5463933"/>
                </a:moveTo>
                <a:lnTo>
                  <a:pt x="18288000" y="5463933"/>
                </a:lnTo>
                <a:lnTo>
                  <a:pt x="18288000" y="0"/>
                </a:lnTo>
                <a:lnTo>
                  <a:pt x="0" y="0"/>
                </a:lnTo>
                <a:lnTo>
                  <a:pt x="0" y="5463933"/>
                </a:lnTo>
                <a:close/>
              </a:path>
            </a:pathLst>
          </a:custGeom>
          <a:solidFill>
            <a:srgbClr val="000000">
              <a:alpha val="2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679188" y="1287994"/>
            <a:ext cx="5454650" cy="7512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1270">
              <a:lnSpc>
                <a:spcPct val="101299"/>
              </a:lnSpc>
              <a:spcBef>
                <a:spcPts val="90"/>
              </a:spcBef>
            </a:pPr>
            <a:r>
              <a:rPr dirty="0" sz="2350" spc="135">
                <a:solidFill>
                  <a:srgbClr val="1D1D1B"/>
                </a:solidFill>
                <a:latin typeface="Trebuchet MS"/>
                <a:cs typeface="Trebuchet MS"/>
              </a:rPr>
              <a:t>En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-30">
                <a:solidFill>
                  <a:srgbClr val="1D1D1B"/>
                </a:solidFill>
                <a:latin typeface="Trebuchet MS"/>
                <a:cs typeface="Trebuchet MS"/>
              </a:rPr>
              <a:t>2018,</a:t>
            </a:r>
            <a:r>
              <a:rPr dirty="0" sz="23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5">
                <a:solidFill>
                  <a:srgbClr val="1D1D1B"/>
                </a:solidFill>
                <a:latin typeface="Trebuchet MS"/>
                <a:cs typeface="Trebuchet MS"/>
              </a:rPr>
              <a:t>la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25">
                <a:solidFill>
                  <a:srgbClr val="1D1D1B"/>
                </a:solidFill>
                <a:latin typeface="Trebuchet MS"/>
                <a:cs typeface="Trebuchet MS"/>
              </a:rPr>
              <a:t>IED</a:t>
            </a:r>
            <a:r>
              <a:rPr dirty="0" sz="23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05">
                <a:solidFill>
                  <a:srgbClr val="1D1D1B"/>
                </a:solidFill>
                <a:latin typeface="Trebuchet MS"/>
                <a:cs typeface="Trebuchet MS"/>
              </a:rPr>
              <a:t>en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95">
                <a:solidFill>
                  <a:srgbClr val="1D1D1B"/>
                </a:solidFill>
                <a:latin typeface="Trebuchet MS"/>
                <a:cs typeface="Trebuchet MS"/>
              </a:rPr>
              <a:t>Colombia</a:t>
            </a:r>
            <a:r>
              <a:rPr dirty="0" sz="23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00">
                <a:solidFill>
                  <a:srgbClr val="1D1D1B"/>
                </a:solidFill>
                <a:latin typeface="Trebuchet MS"/>
                <a:cs typeface="Trebuchet MS"/>
              </a:rPr>
              <a:t>cayó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-55">
                <a:solidFill>
                  <a:srgbClr val="1D1D1B"/>
                </a:solidFill>
                <a:latin typeface="Trebuchet MS"/>
                <a:cs typeface="Trebuchet MS"/>
              </a:rPr>
              <a:t>17,9%  </a:t>
            </a:r>
            <a:r>
              <a:rPr dirty="0" sz="2350" spc="-15">
                <a:solidFill>
                  <a:srgbClr val="1D1D1B"/>
                </a:solidFill>
                <a:latin typeface="Trebuchet MS"/>
                <a:cs typeface="Trebuchet MS"/>
              </a:rPr>
              <a:t>frente </a:t>
            </a:r>
            <a:r>
              <a:rPr dirty="0" sz="2350" spc="5">
                <a:solidFill>
                  <a:srgbClr val="1D1D1B"/>
                </a:solidFill>
                <a:latin typeface="Trebuchet MS"/>
                <a:cs typeface="Trebuchet MS"/>
              </a:rPr>
              <a:t>al </a:t>
            </a:r>
            <a:r>
              <a:rPr dirty="0" sz="2350" spc="105">
                <a:solidFill>
                  <a:srgbClr val="1D1D1B"/>
                </a:solidFill>
                <a:latin typeface="Trebuchet MS"/>
                <a:cs typeface="Trebuchet MS"/>
              </a:rPr>
              <a:t>año</a:t>
            </a:r>
            <a:r>
              <a:rPr dirty="0" sz="2350" spc="-38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-114">
                <a:solidFill>
                  <a:srgbClr val="1D1D1B"/>
                </a:solidFill>
                <a:latin typeface="Trebuchet MS"/>
                <a:cs typeface="Trebuchet MS"/>
              </a:rPr>
              <a:t>2017.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76166" y="2376181"/>
            <a:ext cx="6829425" cy="3886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350" spc="135">
                <a:solidFill>
                  <a:srgbClr val="1D1D1B"/>
                </a:solidFill>
                <a:latin typeface="Trebuchet MS"/>
                <a:cs typeface="Trebuchet MS"/>
              </a:rPr>
              <a:t>En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-100">
                <a:solidFill>
                  <a:srgbClr val="1D1D1B"/>
                </a:solidFill>
                <a:latin typeface="Trebuchet MS"/>
                <a:cs typeface="Trebuchet MS"/>
              </a:rPr>
              <a:t>2017,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5">
                <a:solidFill>
                  <a:srgbClr val="1D1D1B"/>
                </a:solidFill>
                <a:latin typeface="Trebuchet MS"/>
                <a:cs typeface="Trebuchet MS"/>
              </a:rPr>
              <a:t>la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55">
                <a:solidFill>
                  <a:srgbClr val="1D1D1B"/>
                </a:solidFill>
                <a:latin typeface="Trebuchet MS"/>
                <a:cs typeface="Trebuchet MS"/>
              </a:rPr>
              <a:t>caída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-15">
                <a:solidFill>
                  <a:srgbClr val="1D1D1B"/>
                </a:solidFill>
                <a:latin typeface="Trebuchet MS"/>
                <a:cs typeface="Trebuchet MS"/>
              </a:rPr>
              <a:t>frente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60">
                <a:solidFill>
                  <a:srgbClr val="1D1D1B"/>
                </a:solidFill>
                <a:latin typeface="Trebuchet MS"/>
                <a:cs typeface="Trebuchet MS"/>
              </a:rPr>
              <a:t>a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55">
                <a:solidFill>
                  <a:srgbClr val="1D1D1B"/>
                </a:solidFill>
                <a:latin typeface="Trebuchet MS"/>
                <a:cs typeface="Trebuchet MS"/>
              </a:rPr>
              <a:t>2016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45">
                <a:solidFill>
                  <a:srgbClr val="1D1D1B"/>
                </a:solidFill>
                <a:latin typeface="Trebuchet MS"/>
                <a:cs typeface="Trebuchet MS"/>
              </a:rPr>
              <a:t>había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95">
                <a:solidFill>
                  <a:srgbClr val="1D1D1B"/>
                </a:solidFill>
                <a:latin typeface="Trebuchet MS"/>
                <a:cs typeface="Trebuchet MS"/>
              </a:rPr>
              <a:t>sido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40">
                <a:solidFill>
                  <a:srgbClr val="1D1D1B"/>
                </a:solidFill>
                <a:latin typeface="Trebuchet MS"/>
                <a:cs typeface="Trebuchet MS"/>
              </a:rPr>
              <a:t>de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-90">
                <a:solidFill>
                  <a:srgbClr val="1D1D1B"/>
                </a:solidFill>
                <a:latin typeface="Trebuchet MS"/>
                <a:cs typeface="Trebuchet MS"/>
              </a:rPr>
              <a:t>0,1%.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71631" y="3101638"/>
            <a:ext cx="6018530" cy="7512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1270">
              <a:lnSpc>
                <a:spcPct val="101299"/>
              </a:lnSpc>
              <a:spcBef>
                <a:spcPts val="90"/>
              </a:spcBef>
            </a:pPr>
            <a:r>
              <a:rPr dirty="0" sz="2350" spc="130">
                <a:solidFill>
                  <a:srgbClr val="1D1D1B"/>
                </a:solidFill>
                <a:latin typeface="Trebuchet MS"/>
                <a:cs typeface="Trebuchet MS"/>
              </a:rPr>
              <a:t>La </a:t>
            </a:r>
            <a:r>
              <a:rPr dirty="0" sz="2350" spc="-30">
                <a:solidFill>
                  <a:srgbClr val="1D1D1B"/>
                </a:solidFill>
                <a:latin typeface="Trebuchet MS"/>
                <a:cs typeface="Trebuchet MS"/>
              </a:rPr>
              <a:t>cifra </a:t>
            </a:r>
            <a:r>
              <a:rPr dirty="0" sz="2350" spc="140">
                <a:solidFill>
                  <a:srgbClr val="1D1D1B"/>
                </a:solidFill>
                <a:latin typeface="Trebuchet MS"/>
                <a:cs typeface="Trebuchet MS"/>
              </a:rPr>
              <a:t>de </a:t>
            </a:r>
            <a:r>
              <a:rPr dirty="0" sz="2350" spc="125">
                <a:solidFill>
                  <a:srgbClr val="1D1D1B"/>
                </a:solidFill>
                <a:latin typeface="Trebuchet MS"/>
                <a:cs typeface="Trebuchet MS"/>
              </a:rPr>
              <a:t>IED </a:t>
            </a:r>
            <a:r>
              <a:rPr dirty="0" sz="2350" spc="105">
                <a:solidFill>
                  <a:srgbClr val="1D1D1B"/>
                </a:solidFill>
                <a:latin typeface="Trebuchet MS"/>
                <a:cs typeface="Trebuchet MS"/>
              </a:rPr>
              <a:t>en </a:t>
            </a:r>
            <a:r>
              <a:rPr dirty="0" sz="2350" spc="95">
                <a:solidFill>
                  <a:srgbClr val="1D1D1B"/>
                </a:solidFill>
                <a:latin typeface="Trebuchet MS"/>
                <a:cs typeface="Trebuchet MS"/>
              </a:rPr>
              <a:t>Colombia </a:t>
            </a:r>
            <a:r>
              <a:rPr dirty="0" sz="2350" spc="140">
                <a:solidFill>
                  <a:srgbClr val="1D1D1B"/>
                </a:solidFill>
                <a:latin typeface="Trebuchet MS"/>
                <a:cs typeface="Trebuchet MS"/>
              </a:rPr>
              <a:t>de </a:t>
            </a:r>
            <a:r>
              <a:rPr dirty="0" sz="2350" spc="45">
                <a:solidFill>
                  <a:srgbClr val="1D1D1B"/>
                </a:solidFill>
                <a:latin typeface="Trebuchet MS"/>
                <a:cs typeface="Trebuchet MS"/>
              </a:rPr>
              <a:t>2018 </a:t>
            </a:r>
            <a:r>
              <a:rPr dirty="0" sz="2350" spc="160">
                <a:solidFill>
                  <a:srgbClr val="1D1D1B"/>
                </a:solidFill>
                <a:latin typeface="Trebuchet MS"/>
                <a:cs typeface="Trebuchet MS"/>
              </a:rPr>
              <a:t>es </a:t>
            </a:r>
            <a:r>
              <a:rPr dirty="0" sz="2350" spc="5">
                <a:solidFill>
                  <a:srgbClr val="1D1D1B"/>
                </a:solidFill>
                <a:latin typeface="Trebuchet MS"/>
                <a:cs typeface="Trebuchet MS"/>
              </a:rPr>
              <a:t>la  </a:t>
            </a:r>
            <a:r>
              <a:rPr dirty="0" sz="2350" spc="150">
                <a:solidFill>
                  <a:srgbClr val="1D1D1B"/>
                </a:solidFill>
                <a:latin typeface="Trebuchet MS"/>
                <a:cs typeface="Trebuchet MS"/>
              </a:rPr>
              <a:t>segunda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65">
                <a:solidFill>
                  <a:srgbClr val="1D1D1B"/>
                </a:solidFill>
                <a:latin typeface="Trebuchet MS"/>
                <a:cs typeface="Trebuchet MS"/>
              </a:rPr>
              <a:t>más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-15">
                <a:solidFill>
                  <a:srgbClr val="1D1D1B"/>
                </a:solidFill>
                <a:latin typeface="Trebuchet MS"/>
                <a:cs typeface="Trebuchet MS"/>
              </a:rPr>
              <a:t>baja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80">
                <a:solidFill>
                  <a:srgbClr val="1D1D1B"/>
                </a:solidFill>
                <a:latin typeface="Trebuchet MS"/>
                <a:cs typeface="Trebuchet MS"/>
              </a:rPr>
              <a:t>del</a:t>
            </a:r>
            <a:r>
              <a:rPr dirty="0" sz="2350" spc="-18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75">
                <a:solidFill>
                  <a:srgbClr val="1D1D1B"/>
                </a:solidFill>
                <a:latin typeface="Trebuchet MS"/>
                <a:cs typeface="Trebuchet MS"/>
              </a:rPr>
              <a:t>periodo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60">
                <a:solidFill>
                  <a:srgbClr val="1D1D1B"/>
                </a:solidFill>
                <a:latin typeface="Trebuchet MS"/>
                <a:cs typeface="Trebuchet MS"/>
              </a:rPr>
              <a:t>2010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490">
                <a:solidFill>
                  <a:srgbClr val="1D1D1B"/>
                </a:solidFill>
                <a:latin typeface="Trebuchet MS"/>
                <a:cs typeface="Trebuchet MS"/>
              </a:rPr>
              <a:t>–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-45">
                <a:solidFill>
                  <a:srgbClr val="1D1D1B"/>
                </a:solidFill>
                <a:latin typeface="Trebuchet MS"/>
                <a:cs typeface="Trebuchet MS"/>
              </a:rPr>
              <a:t>2018.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400182" y="1339189"/>
            <a:ext cx="191770" cy="314960"/>
          </a:xfrm>
          <a:custGeom>
            <a:avLst/>
            <a:gdLst/>
            <a:ahLst/>
            <a:cxnLst/>
            <a:rect l="l" t="t" r="r" b="b"/>
            <a:pathLst>
              <a:path w="191770" h="314960">
                <a:moveTo>
                  <a:pt x="0" y="0"/>
                </a:moveTo>
                <a:lnTo>
                  <a:pt x="0" y="314490"/>
                </a:lnTo>
                <a:lnTo>
                  <a:pt x="191211" y="157238"/>
                </a:lnTo>
                <a:lnTo>
                  <a:pt x="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400182" y="2423972"/>
            <a:ext cx="191770" cy="314960"/>
          </a:xfrm>
          <a:custGeom>
            <a:avLst/>
            <a:gdLst/>
            <a:ahLst/>
            <a:cxnLst/>
            <a:rect l="l" t="t" r="r" b="b"/>
            <a:pathLst>
              <a:path w="191770" h="314960">
                <a:moveTo>
                  <a:pt x="0" y="0"/>
                </a:moveTo>
                <a:lnTo>
                  <a:pt x="0" y="314490"/>
                </a:lnTo>
                <a:lnTo>
                  <a:pt x="191211" y="157238"/>
                </a:lnTo>
                <a:lnTo>
                  <a:pt x="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400182" y="3172891"/>
            <a:ext cx="191770" cy="314960"/>
          </a:xfrm>
          <a:custGeom>
            <a:avLst/>
            <a:gdLst/>
            <a:ahLst/>
            <a:cxnLst/>
            <a:rect l="l" t="t" r="r" b="b"/>
            <a:pathLst>
              <a:path w="191770" h="314960">
                <a:moveTo>
                  <a:pt x="0" y="0"/>
                </a:moveTo>
                <a:lnTo>
                  <a:pt x="0" y="314490"/>
                </a:lnTo>
                <a:lnTo>
                  <a:pt x="191211" y="157238"/>
                </a:lnTo>
                <a:lnTo>
                  <a:pt x="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51154" y="911486"/>
            <a:ext cx="8513445" cy="3496310"/>
          </a:xfrm>
          <a:prstGeom prst="rect"/>
        </p:spPr>
        <p:txBody>
          <a:bodyPr wrap="square" lIns="0" tIns="133985" rIns="0" bIns="0" rtlCol="0" vert="horz">
            <a:spAutoFit/>
          </a:bodyPr>
          <a:lstStyle/>
          <a:p>
            <a:pPr marL="12700" marR="5080">
              <a:lnSpc>
                <a:spcPts val="4600"/>
              </a:lnSpc>
              <a:spcBef>
                <a:spcPts val="1055"/>
              </a:spcBef>
            </a:pPr>
            <a:r>
              <a:rPr dirty="0" spc="-190">
                <a:solidFill>
                  <a:srgbClr val="3C3E54"/>
                </a:solidFill>
              </a:rPr>
              <a:t>Colombia </a:t>
            </a:r>
            <a:r>
              <a:rPr dirty="0" spc="-160">
                <a:solidFill>
                  <a:srgbClr val="3C3E54"/>
                </a:solidFill>
              </a:rPr>
              <a:t>debe </a:t>
            </a:r>
            <a:r>
              <a:rPr dirty="0" spc="-280">
                <a:solidFill>
                  <a:srgbClr val="3C3E54"/>
                </a:solidFill>
              </a:rPr>
              <a:t>prepararse  </a:t>
            </a:r>
            <a:r>
              <a:rPr dirty="0" spc="-295">
                <a:solidFill>
                  <a:srgbClr val="3C3E54"/>
                </a:solidFill>
              </a:rPr>
              <a:t>para </a:t>
            </a:r>
            <a:r>
              <a:rPr dirty="0" spc="-254">
                <a:solidFill>
                  <a:srgbClr val="3C3E54"/>
                </a:solidFill>
              </a:rPr>
              <a:t>enfrentar </a:t>
            </a:r>
            <a:r>
              <a:rPr dirty="0" spc="-175">
                <a:solidFill>
                  <a:srgbClr val="3C3E54"/>
                </a:solidFill>
              </a:rPr>
              <a:t>con </a:t>
            </a:r>
            <a:r>
              <a:rPr dirty="0" spc="-204">
                <a:solidFill>
                  <a:srgbClr val="3C3E54"/>
                </a:solidFill>
              </a:rPr>
              <a:t>solidez</a:t>
            </a:r>
            <a:r>
              <a:rPr dirty="0" spc="-710">
                <a:solidFill>
                  <a:srgbClr val="3C3E54"/>
                </a:solidFill>
              </a:rPr>
              <a:t> </a:t>
            </a:r>
            <a:r>
              <a:rPr dirty="0" spc="-270">
                <a:solidFill>
                  <a:srgbClr val="3C3E54"/>
                </a:solidFill>
              </a:rPr>
              <a:t>la  </a:t>
            </a:r>
            <a:r>
              <a:rPr dirty="0" spc="-225">
                <a:solidFill>
                  <a:srgbClr val="3C3E54"/>
                </a:solidFill>
              </a:rPr>
              <a:t>tensión </a:t>
            </a:r>
            <a:r>
              <a:rPr dirty="0" spc="-204">
                <a:solidFill>
                  <a:srgbClr val="3C3E54"/>
                </a:solidFill>
              </a:rPr>
              <a:t>comercial </a:t>
            </a:r>
            <a:r>
              <a:rPr dirty="0" spc="-260">
                <a:solidFill>
                  <a:srgbClr val="3C3E54"/>
                </a:solidFill>
              </a:rPr>
              <a:t>y  </a:t>
            </a:r>
            <a:r>
              <a:rPr dirty="0" spc="-254">
                <a:solidFill>
                  <a:srgbClr val="F59E00"/>
                </a:solidFill>
              </a:rPr>
              <a:t>aprovechar</a:t>
            </a:r>
            <a:r>
              <a:rPr dirty="0" spc="-365">
                <a:solidFill>
                  <a:srgbClr val="F59E00"/>
                </a:solidFill>
              </a:rPr>
              <a:t> </a:t>
            </a:r>
            <a:r>
              <a:rPr dirty="0" spc="-225">
                <a:solidFill>
                  <a:srgbClr val="F59E00"/>
                </a:solidFill>
              </a:rPr>
              <a:t>oportunidades.</a:t>
            </a:r>
          </a:p>
          <a:p>
            <a:pPr marL="12700" marR="847725">
              <a:lnSpc>
                <a:spcPts val="3900"/>
              </a:lnSpc>
              <a:spcBef>
                <a:spcPts val="270"/>
              </a:spcBef>
            </a:pPr>
            <a:r>
              <a:rPr dirty="0" sz="3400" spc="310" b="0">
                <a:solidFill>
                  <a:srgbClr val="1D1D1B"/>
                </a:solidFill>
                <a:latin typeface="Trebuchet MS"/>
                <a:cs typeface="Trebuchet MS"/>
              </a:rPr>
              <a:t>No </a:t>
            </a:r>
            <a:r>
              <a:rPr dirty="0" sz="3400" spc="270" b="0">
                <a:solidFill>
                  <a:srgbClr val="1D1D1B"/>
                </a:solidFill>
                <a:latin typeface="Trebuchet MS"/>
                <a:cs typeface="Trebuchet MS"/>
              </a:rPr>
              <a:t>somos </a:t>
            </a:r>
            <a:r>
              <a:rPr dirty="0" sz="3400" spc="75" b="0">
                <a:solidFill>
                  <a:srgbClr val="1D1D1B"/>
                </a:solidFill>
                <a:latin typeface="Trebuchet MS"/>
                <a:cs typeface="Trebuchet MS"/>
              </a:rPr>
              <a:t>ajenos </a:t>
            </a:r>
            <a:r>
              <a:rPr dirty="0" sz="3400" spc="95" b="0">
                <a:solidFill>
                  <a:srgbClr val="1D1D1B"/>
                </a:solidFill>
                <a:latin typeface="Trebuchet MS"/>
                <a:cs typeface="Trebuchet MS"/>
              </a:rPr>
              <a:t>a </a:t>
            </a:r>
            <a:r>
              <a:rPr dirty="0" sz="3400" spc="30" b="0">
                <a:solidFill>
                  <a:srgbClr val="1D1D1B"/>
                </a:solidFill>
                <a:latin typeface="Trebuchet MS"/>
                <a:cs typeface="Trebuchet MS"/>
              </a:rPr>
              <a:t>la </a:t>
            </a:r>
            <a:r>
              <a:rPr dirty="0" sz="3400" spc="35" b="0">
                <a:solidFill>
                  <a:srgbClr val="1D1D1B"/>
                </a:solidFill>
                <a:latin typeface="Trebuchet MS"/>
                <a:cs typeface="Trebuchet MS"/>
              </a:rPr>
              <a:t>volatilidad  </a:t>
            </a:r>
            <a:r>
              <a:rPr dirty="0" sz="3400" spc="-5" b="0">
                <a:solidFill>
                  <a:srgbClr val="1D1D1B"/>
                </a:solidFill>
                <a:latin typeface="Trebuchet MS"/>
                <a:cs typeface="Trebuchet MS"/>
              </a:rPr>
              <a:t>internacional, </a:t>
            </a:r>
            <a:r>
              <a:rPr dirty="0" sz="3400" spc="110" b="0">
                <a:solidFill>
                  <a:srgbClr val="1D1D1B"/>
                </a:solidFill>
                <a:latin typeface="Trebuchet MS"/>
                <a:cs typeface="Trebuchet MS"/>
              </a:rPr>
              <a:t>pero </a:t>
            </a:r>
            <a:r>
              <a:rPr dirty="0" sz="3400" spc="120" b="0">
                <a:solidFill>
                  <a:srgbClr val="1D1D1B"/>
                </a:solidFill>
                <a:latin typeface="Trebuchet MS"/>
                <a:cs typeface="Trebuchet MS"/>
              </a:rPr>
              <a:t>hay</a:t>
            </a:r>
            <a:r>
              <a:rPr dirty="0" sz="3400" spc="-680" b="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400" spc="120" b="0">
                <a:solidFill>
                  <a:srgbClr val="1D1D1B"/>
                </a:solidFill>
                <a:latin typeface="Trebuchet MS"/>
                <a:cs typeface="Trebuchet MS"/>
              </a:rPr>
              <a:t>oportunidades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95210" y="6713899"/>
            <a:ext cx="1104265" cy="3590290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algn="ctr" marL="8890">
              <a:lnSpc>
                <a:spcPct val="100000"/>
              </a:lnSpc>
              <a:spcBef>
                <a:spcPts val="505"/>
              </a:spcBef>
            </a:pPr>
            <a:r>
              <a:rPr dirty="0" sz="2000" spc="145" b="1">
                <a:solidFill>
                  <a:srgbClr val="FFFFFF"/>
                </a:solidFill>
                <a:latin typeface="Arial"/>
                <a:cs typeface="Arial"/>
              </a:rPr>
              <a:t>$</a:t>
            </a:r>
            <a:r>
              <a:rPr dirty="0" sz="20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80" b="1">
                <a:solidFill>
                  <a:srgbClr val="FFFFFF"/>
                </a:solidFill>
                <a:latin typeface="Arial"/>
                <a:cs typeface="Arial"/>
              </a:rPr>
              <a:t>18.000</a:t>
            </a:r>
            <a:endParaRPr sz="2000">
              <a:latin typeface="Arial"/>
              <a:cs typeface="Arial"/>
            </a:endParaRPr>
          </a:p>
          <a:p>
            <a:pPr algn="ctr" marL="15240">
              <a:lnSpc>
                <a:spcPct val="100000"/>
              </a:lnSpc>
              <a:spcBef>
                <a:spcPts val="405"/>
              </a:spcBef>
            </a:pPr>
            <a:r>
              <a:rPr dirty="0" sz="2000" spc="145" b="1">
                <a:solidFill>
                  <a:srgbClr val="FFFFFF"/>
                </a:solidFill>
                <a:latin typeface="Arial"/>
                <a:cs typeface="Arial"/>
              </a:rPr>
              <a:t>$</a:t>
            </a:r>
            <a:r>
              <a:rPr dirty="0" sz="20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70" b="1">
                <a:solidFill>
                  <a:srgbClr val="FFFFFF"/>
                </a:solidFill>
                <a:latin typeface="Arial"/>
                <a:cs typeface="Arial"/>
              </a:rPr>
              <a:t>16.000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9"/>
              </a:spcBef>
            </a:pPr>
            <a:r>
              <a:rPr dirty="0" sz="2000" spc="145" b="1">
                <a:solidFill>
                  <a:srgbClr val="FFFFFF"/>
                </a:solidFill>
                <a:latin typeface="Arial"/>
                <a:cs typeface="Arial"/>
              </a:rPr>
              <a:t>$</a:t>
            </a:r>
            <a:r>
              <a:rPr dirty="0" sz="20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90" b="1">
                <a:solidFill>
                  <a:srgbClr val="FFFFFF"/>
                </a:solidFill>
                <a:latin typeface="Arial"/>
                <a:cs typeface="Arial"/>
              </a:rPr>
              <a:t>14.000</a:t>
            </a:r>
            <a:endParaRPr sz="2000">
              <a:latin typeface="Arial"/>
              <a:cs typeface="Arial"/>
            </a:endParaRPr>
          </a:p>
          <a:p>
            <a:pPr algn="ctr" marL="26670">
              <a:lnSpc>
                <a:spcPct val="100000"/>
              </a:lnSpc>
              <a:spcBef>
                <a:spcPts val="405"/>
              </a:spcBef>
            </a:pPr>
            <a:r>
              <a:rPr dirty="0" sz="2000" spc="145" b="1">
                <a:solidFill>
                  <a:srgbClr val="FFFFFF"/>
                </a:solidFill>
                <a:latin typeface="Arial"/>
                <a:cs typeface="Arial"/>
              </a:rPr>
              <a:t>$</a:t>
            </a:r>
            <a:r>
              <a:rPr dirty="0" sz="20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55" b="1">
                <a:solidFill>
                  <a:srgbClr val="FFFFFF"/>
                </a:solidFill>
                <a:latin typeface="Arial"/>
                <a:cs typeface="Arial"/>
              </a:rPr>
              <a:t>12.000</a:t>
            </a:r>
            <a:endParaRPr sz="2000">
              <a:latin typeface="Arial"/>
              <a:cs typeface="Arial"/>
            </a:endParaRPr>
          </a:p>
          <a:p>
            <a:pPr algn="ctr" marL="9525">
              <a:lnSpc>
                <a:spcPct val="100000"/>
              </a:lnSpc>
              <a:spcBef>
                <a:spcPts val="405"/>
              </a:spcBef>
            </a:pPr>
            <a:r>
              <a:rPr dirty="0" sz="2000" spc="145" b="1">
                <a:solidFill>
                  <a:srgbClr val="FFFFFF"/>
                </a:solidFill>
                <a:latin typeface="Arial"/>
                <a:cs typeface="Arial"/>
              </a:rPr>
              <a:t>$</a:t>
            </a:r>
            <a:r>
              <a:rPr dirty="0" sz="20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80" b="1">
                <a:solidFill>
                  <a:srgbClr val="FFFFFF"/>
                </a:solidFill>
                <a:latin typeface="Arial"/>
                <a:cs typeface="Arial"/>
              </a:rPr>
              <a:t>10.000</a:t>
            </a:r>
            <a:endParaRPr sz="2000">
              <a:latin typeface="Arial"/>
              <a:cs typeface="Arial"/>
            </a:endParaRPr>
          </a:p>
          <a:p>
            <a:pPr algn="ctr" marL="106045">
              <a:lnSpc>
                <a:spcPct val="100000"/>
              </a:lnSpc>
              <a:spcBef>
                <a:spcPts val="409"/>
              </a:spcBef>
            </a:pPr>
            <a:r>
              <a:rPr dirty="0" sz="2000" spc="145" b="1">
                <a:solidFill>
                  <a:srgbClr val="FFFFFF"/>
                </a:solidFill>
                <a:latin typeface="Arial"/>
                <a:cs typeface="Arial"/>
              </a:rPr>
              <a:t>$</a:t>
            </a:r>
            <a:r>
              <a:rPr dirty="0" sz="20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65" b="1">
                <a:solidFill>
                  <a:srgbClr val="FFFFFF"/>
                </a:solidFill>
                <a:latin typeface="Arial"/>
                <a:cs typeface="Arial"/>
              </a:rPr>
              <a:t>8.000</a:t>
            </a:r>
            <a:endParaRPr sz="2000">
              <a:latin typeface="Arial"/>
              <a:cs typeface="Arial"/>
            </a:endParaRPr>
          </a:p>
          <a:p>
            <a:pPr algn="ctr" marL="112395">
              <a:lnSpc>
                <a:spcPct val="100000"/>
              </a:lnSpc>
              <a:spcBef>
                <a:spcPts val="405"/>
              </a:spcBef>
            </a:pPr>
            <a:r>
              <a:rPr dirty="0" sz="2000" spc="145" b="1">
                <a:solidFill>
                  <a:srgbClr val="FFFFFF"/>
                </a:solidFill>
                <a:latin typeface="Arial"/>
                <a:cs typeface="Arial"/>
              </a:rPr>
              <a:t>$</a:t>
            </a:r>
            <a:r>
              <a:rPr dirty="0" sz="20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55" b="1">
                <a:solidFill>
                  <a:srgbClr val="FFFFFF"/>
                </a:solidFill>
                <a:latin typeface="Arial"/>
                <a:cs typeface="Arial"/>
              </a:rPr>
              <a:t>6.000</a:t>
            </a:r>
            <a:endParaRPr sz="2000">
              <a:latin typeface="Arial"/>
              <a:cs typeface="Arial"/>
            </a:endParaRPr>
          </a:p>
          <a:p>
            <a:pPr algn="ctr" marL="96520">
              <a:lnSpc>
                <a:spcPct val="100000"/>
              </a:lnSpc>
              <a:spcBef>
                <a:spcPts val="409"/>
              </a:spcBef>
            </a:pPr>
            <a:r>
              <a:rPr dirty="0" sz="2000" spc="145" b="1">
                <a:solidFill>
                  <a:srgbClr val="FFFFFF"/>
                </a:solidFill>
                <a:latin typeface="Arial"/>
                <a:cs typeface="Arial"/>
              </a:rPr>
              <a:t>$</a:t>
            </a:r>
            <a:r>
              <a:rPr dirty="0" sz="20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80" b="1">
                <a:solidFill>
                  <a:srgbClr val="FFFFFF"/>
                </a:solidFill>
                <a:latin typeface="Arial"/>
                <a:cs typeface="Arial"/>
              </a:rPr>
              <a:t>4.000</a:t>
            </a:r>
            <a:endParaRPr sz="2000">
              <a:latin typeface="Arial"/>
              <a:cs typeface="Arial"/>
            </a:endParaRPr>
          </a:p>
          <a:p>
            <a:pPr algn="ctr" marL="123825">
              <a:lnSpc>
                <a:spcPct val="100000"/>
              </a:lnSpc>
              <a:spcBef>
                <a:spcPts val="405"/>
              </a:spcBef>
            </a:pPr>
            <a:r>
              <a:rPr dirty="0" sz="2000" spc="145" b="1">
                <a:solidFill>
                  <a:srgbClr val="FFFFFF"/>
                </a:solidFill>
                <a:latin typeface="Arial"/>
                <a:cs typeface="Arial"/>
              </a:rPr>
              <a:t>$</a:t>
            </a:r>
            <a:r>
              <a:rPr dirty="0" sz="20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35" b="1">
                <a:solidFill>
                  <a:srgbClr val="FFFFFF"/>
                </a:solidFill>
                <a:latin typeface="Arial"/>
                <a:cs typeface="Arial"/>
              </a:rPr>
              <a:t>2.000</a:t>
            </a:r>
            <a:endParaRPr sz="2000">
              <a:latin typeface="Arial"/>
              <a:cs typeface="Arial"/>
            </a:endParaRPr>
          </a:p>
          <a:p>
            <a:pPr marL="688975">
              <a:lnSpc>
                <a:spcPct val="100000"/>
              </a:lnSpc>
              <a:spcBef>
                <a:spcPts val="405"/>
              </a:spcBef>
            </a:pPr>
            <a:r>
              <a:rPr dirty="0" sz="2000" spc="145" b="1">
                <a:solidFill>
                  <a:srgbClr val="FFFFFF"/>
                </a:solidFill>
                <a:latin typeface="Arial"/>
                <a:cs typeface="Arial"/>
              </a:rPr>
              <a:t>$</a:t>
            </a:r>
            <a:r>
              <a:rPr dirty="0" sz="20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235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56207" y="7550103"/>
            <a:ext cx="95948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145" b="1">
                <a:solidFill>
                  <a:srgbClr val="FFFFFF"/>
                </a:solidFill>
                <a:latin typeface="Arial"/>
                <a:cs typeface="Arial"/>
              </a:rPr>
              <a:t>$</a:t>
            </a:r>
            <a:r>
              <a:rPr dirty="0" sz="20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0" b="1">
                <a:solidFill>
                  <a:srgbClr val="FFFFFF"/>
                </a:solidFill>
                <a:latin typeface="Arial"/>
                <a:cs typeface="Arial"/>
              </a:rPr>
              <a:t>11.723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20699" y="7058668"/>
            <a:ext cx="105219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145" b="1">
                <a:solidFill>
                  <a:srgbClr val="FFFFFF"/>
                </a:solidFill>
                <a:latin typeface="Arial"/>
                <a:cs typeface="Arial"/>
              </a:rPr>
              <a:t>$</a:t>
            </a:r>
            <a:r>
              <a:rPr dirty="0" sz="20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20" b="1">
                <a:solidFill>
                  <a:srgbClr val="FFFFFF"/>
                </a:solidFill>
                <a:latin typeface="Arial"/>
                <a:cs typeface="Arial"/>
              </a:rPr>
              <a:t>13.850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44844" y="7078529"/>
            <a:ext cx="104013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145" b="1">
                <a:solidFill>
                  <a:srgbClr val="FFFFFF"/>
                </a:solidFill>
                <a:latin typeface="Arial"/>
                <a:cs typeface="Arial"/>
              </a:rPr>
              <a:t>$</a:t>
            </a:r>
            <a:r>
              <a:rPr dirty="0" sz="20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13.836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30795" y="7682511"/>
            <a:ext cx="95631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145" b="1">
                <a:solidFill>
                  <a:srgbClr val="FFFFFF"/>
                </a:solidFill>
                <a:latin typeface="Arial"/>
                <a:cs typeface="Arial"/>
              </a:rPr>
              <a:t>$</a:t>
            </a:r>
            <a:r>
              <a:rPr dirty="0" sz="20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5" b="1">
                <a:solidFill>
                  <a:srgbClr val="FFFFFF"/>
                </a:solidFill>
                <a:latin typeface="Arial"/>
                <a:cs typeface="Arial"/>
              </a:rPr>
              <a:t>11.352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45652" y="10186032"/>
            <a:ext cx="58864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4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2000" spc="-70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2000" spc="-6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2000" spc="55" b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74310" y="10186032"/>
            <a:ext cx="60007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4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2000" spc="-70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2000" spc="-6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2000" spc="140" b="1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146691" y="6878802"/>
            <a:ext cx="5354955" cy="3293110"/>
          </a:xfrm>
          <a:custGeom>
            <a:avLst/>
            <a:gdLst/>
            <a:ahLst/>
            <a:cxnLst/>
            <a:rect l="l" t="t" r="r" b="b"/>
            <a:pathLst>
              <a:path w="5354955" h="3293109">
                <a:moveTo>
                  <a:pt x="0" y="0"/>
                </a:moveTo>
                <a:lnTo>
                  <a:pt x="0" y="3292868"/>
                </a:lnTo>
                <a:lnTo>
                  <a:pt x="5354612" y="3292868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72051" y="6950002"/>
            <a:ext cx="0" cy="3221990"/>
          </a:xfrm>
          <a:custGeom>
            <a:avLst/>
            <a:gdLst/>
            <a:ahLst/>
            <a:cxnLst/>
            <a:rect l="l" t="t" r="r" b="b"/>
            <a:pathLst>
              <a:path w="0" h="3221990">
                <a:moveTo>
                  <a:pt x="0" y="3221685"/>
                </a:moveTo>
                <a:lnTo>
                  <a:pt x="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722492" y="6950002"/>
            <a:ext cx="0" cy="3221990"/>
          </a:xfrm>
          <a:custGeom>
            <a:avLst/>
            <a:gdLst/>
            <a:ahLst/>
            <a:cxnLst/>
            <a:rect l="l" t="t" r="r" b="b"/>
            <a:pathLst>
              <a:path w="0" h="3221990">
                <a:moveTo>
                  <a:pt x="0" y="3221685"/>
                </a:moveTo>
                <a:lnTo>
                  <a:pt x="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501303" y="6950002"/>
            <a:ext cx="0" cy="3221990"/>
          </a:xfrm>
          <a:custGeom>
            <a:avLst/>
            <a:gdLst/>
            <a:ahLst/>
            <a:cxnLst/>
            <a:rect l="l" t="t" r="r" b="b"/>
            <a:pathLst>
              <a:path w="0" h="3221990">
                <a:moveTo>
                  <a:pt x="0" y="3221685"/>
                </a:moveTo>
                <a:lnTo>
                  <a:pt x="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096200" y="6950002"/>
            <a:ext cx="0" cy="3221990"/>
          </a:xfrm>
          <a:custGeom>
            <a:avLst/>
            <a:gdLst/>
            <a:ahLst/>
            <a:cxnLst/>
            <a:rect l="l" t="t" r="r" b="b"/>
            <a:pathLst>
              <a:path w="0" h="3221990">
                <a:moveTo>
                  <a:pt x="0" y="3221685"/>
                </a:moveTo>
                <a:lnTo>
                  <a:pt x="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637064" y="7949983"/>
            <a:ext cx="175031" cy="175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012893" y="7605331"/>
            <a:ext cx="175031" cy="1750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379870" y="7605331"/>
            <a:ext cx="175031" cy="1750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766481" y="8037512"/>
            <a:ext cx="175018" cy="1750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724567" y="7692834"/>
            <a:ext cx="4130040" cy="432434"/>
          </a:xfrm>
          <a:custGeom>
            <a:avLst/>
            <a:gdLst/>
            <a:ahLst/>
            <a:cxnLst/>
            <a:rect l="l" t="t" r="r" b="b"/>
            <a:pathLst>
              <a:path w="4130040" h="432434">
                <a:moveTo>
                  <a:pt x="0" y="344677"/>
                </a:moveTo>
                <a:lnTo>
                  <a:pt x="1375841" y="0"/>
                </a:lnTo>
                <a:lnTo>
                  <a:pt x="2742819" y="0"/>
                </a:lnTo>
                <a:lnTo>
                  <a:pt x="4129417" y="432193"/>
                </a:lnTo>
              </a:path>
            </a:pathLst>
          </a:custGeom>
          <a:ln w="38100">
            <a:solidFill>
              <a:srgbClr val="5BF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676914" y="5319674"/>
            <a:ext cx="8934450" cy="646430"/>
          </a:xfrm>
          <a:custGeom>
            <a:avLst/>
            <a:gdLst/>
            <a:ahLst/>
            <a:cxnLst/>
            <a:rect l="l" t="t" r="r" b="b"/>
            <a:pathLst>
              <a:path w="8934450" h="646429">
                <a:moveTo>
                  <a:pt x="8934183" y="646391"/>
                </a:moveTo>
                <a:lnTo>
                  <a:pt x="0" y="646391"/>
                </a:lnTo>
                <a:lnTo>
                  <a:pt x="0" y="0"/>
                </a:lnTo>
                <a:lnTo>
                  <a:pt x="8934183" y="0"/>
                </a:lnTo>
                <a:lnTo>
                  <a:pt x="8934183" y="646391"/>
                </a:lnTo>
                <a:close/>
              </a:path>
            </a:pathLst>
          </a:custGeom>
          <a:solidFill>
            <a:srgbClr val="00758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4958003" y="5422929"/>
            <a:ext cx="8372475" cy="4140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50" spc="-160" b="1">
                <a:solidFill>
                  <a:srgbClr val="FFFFFF"/>
                </a:solidFill>
                <a:latin typeface="Verdana"/>
                <a:cs typeface="Verdana"/>
              </a:rPr>
              <a:t>EVOLUCIÓN </a:t>
            </a:r>
            <a:r>
              <a:rPr dirty="0" sz="2550" spc="-12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2550" spc="-135" b="1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dirty="0" sz="2550" spc="-265" b="1">
                <a:solidFill>
                  <a:srgbClr val="FFFFFF"/>
                </a:solidFill>
                <a:latin typeface="Verdana"/>
                <a:cs typeface="Verdana"/>
              </a:rPr>
              <a:t>IED </a:t>
            </a:r>
            <a:r>
              <a:rPr dirty="0" sz="2550" spc="-80" b="1">
                <a:solidFill>
                  <a:srgbClr val="FFFFFF"/>
                </a:solidFill>
                <a:latin typeface="Verdana"/>
                <a:cs typeface="Verdana"/>
              </a:rPr>
              <a:t>EN </a:t>
            </a:r>
            <a:r>
              <a:rPr dirty="0" sz="2550" spc="-150" b="1">
                <a:solidFill>
                  <a:srgbClr val="FFFFFF"/>
                </a:solidFill>
                <a:latin typeface="Verdana"/>
                <a:cs typeface="Verdana"/>
              </a:rPr>
              <a:t>COLOMBIA </a:t>
            </a:r>
            <a:r>
              <a:rPr dirty="0" sz="2550" spc="-330" b="1">
                <a:solidFill>
                  <a:srgbClr val="FFFFFF"/>
                </a:solidFill>
                <a:latin typeface="Verdana"/>
                <a:cs typeface="Verdana"/>
              </a:rPr>
              <a:t>(2010 </a:t>
            </a:r>
            <a:r>
              <a:rPr dirty="0" sz="2550" spc="20" b="1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2550" spc="-38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-355" b="1">
                <a:solidFill>
                  <a:srgbClr val="FFFFFF"/>
                </a:solidFill>
                <a:latin typeface="Verdana"/>
                <a:cs typeface="Verdana"/>
              </a:rPr>
              <a:t>2018)</a:t>
            </a:r>
            <a:endParaRPr sz="255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356421" y="10750760"/>
            <a:ext cx="24472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40" i="1">
                <a:solidFill>
                  <a:srgbClr val="FFFFFF"/>
                </a:solidFill>
                <a:latin typeface="Arial"/>
                <a:cs typeface="Arial"/>
              </a:rPr>
              <a:t>Fuente: </a:t>
            </a:r>
            <a:r>
              <a:rPr dirty="0" sz="1400" spc="15" i="1">
                <a:solidFill>
                  <a:srgbClr val="FFFFFF"/>
                </a:solidFill>
                <a:latin typeface="Arial"/>
                <a:cs typeface="Arial"/>
              </a:rPr>
              <a:t>Banco de </a:t>
            </a:r>
            <a:r>
              <a:rPr dirty="0" sz="1400" spc="55" i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1400" spc="-1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5" i="1">
                <a:solidFill>
                  <a:srgbClr val="FFFFFF"/>
                </a:solidFill>
                <a:latin typeface="Arial"/>
                <a:cs typeface="Arial"/>
              </a:rPr>
              <a:t>República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76675" y="10186032"/>
            <a:ext cx="2628265" cy="8045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61975">
              <a:lnSpc>
                <a:spcPct val="100000"/>
              </a:lnSpc>
              <a:spcBef>
                <a:spcPts val="105"/>
              </a:spcBef>
              <a:tabLst>
                <a:tab pos="1987550" algn="l"/>
              </a:tabLst>
            </a:pP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2017	</a:t>
            </a:r>
            <a:r>
              <a:rPr dirty="0" sz="2000" spc="25" b="1">
                <a:solidFill>
                  <a:srgbClr val="FFFFFF"/>
                </a:solidFill>
                <a:latin typeface="Arial"/>
                <a:cs typeface="Arial"/>
              </a:rPr>
              <a:t>2018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45"/>
              </a:spcBef>
            </a:pPr>
            <a:r>
              <a:rPr dirty="0" sz="1400" i="1">
                <a:solidFill>
                  <a:srgbClr val="FFFFFF"/>
                </a:solidFill>
                <a:latin typeface="Arial"/>
                <a:cs typeface="Arial"/>
              </a:rPr>
              <a:t>Elaboración: </a:t>
            </a:r>
            <a:r>
              <a:rPr dirty="0" sz="1400" spc="10" i="1">
                <a:solidFill>
                  <a:srgbClr val="FFFFFF"/>
                </a:solidFill>
                <a:latin typeface="Arial"/>
                <a:cs typeface="Arial"/>
              </a:rPr>
              <a:t>AmCham</a:t>
            </a:r>
            <a:r>
              <a:rPr dirty="0" sz="1400" spc="-1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20" i="1">
                <a:solidFill>
                  <a:srgbClr val="FFFFFF"/>
                </a:solidFill>
                <a:latin typeface="Arial"/>
                <a:cs typeface="Arial"/>
              </a:rPr>
              <a:t>Colombia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360862" y="8387595"/>
            <a:ext cx="912494" cy="3181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900" spc="55" b="1">
                <a:solidFill>
                  <a:srgbClr val="FFFFFF"/>
                </a:solidFill>
                <a:latin typeface="Arial"/>
                <a:cs typeface="Arial"/>
              </a:rPr>
              <a:t>(I</a:t>
            </a:r>
            <a:r>
              <a:rPr dirty="0" sz="19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80" b="1">
                <a:solidFill>
                  <a:srgbClr val="FFFFFF"/>
                </a:solidFill>
                <a:latin typeface="Arial"/>
                <a:cs typeface="Arial"/>
              </a:rPr>
              <a:t>Trim)</a:t>
            </a:r>
            <a:endParaRPr sz="19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226840" y="7892677"/>
            <a:ext cx="1180465" cy="6178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850" spc="-465" b="1">
                <a:solidFill>
                  <a:srgbClr val="FFFFFF"/>
                </a:solidFill>
                <a:latin typeface="Verdana"/>
                <a:cs typeface="Verdana"/>
              </a:rPr>
              <a:t>2018</a:t>
            </a:r>
            <a:endParaRPr sz="385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2730606" y="8387595"/>
            <a:ext cx="912494" cy="3181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900" spc="55" b="1">
                <a:solidFill>
                  <a:srgbClr val="FFFFFF"/>
                </a:solidFill>
                <a:latin typeface="Arial"/>
                <a:cs typeface="Arial"/>
              </a:rPr>
              <a:t>(I</a:t>
            </a:r>
            <a:r>
              <a:rPr dirty="0" sz="19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80" b="1">
                <a:solidFill>
                  <a:srgbClr val="FFFFFF"/>
                </a:solidFill>
                <a:latin typeface="Arial"/>
                <a:cs typeface="Arial"/>
              </a:rPr>
              <a:t>Trim)</a:t>
            </a:r>
            <a:endParaRPr sz="19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5016987" y="8387595"/>
            <a:ext cx="1506220" cy="3181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900" spc="-90" b="1">
                <a:solidFill>
                  <a:srgbClr val="FFFFFF"/>
                </a:solidFill>
                <a:latin typeface="Arial"/>
                <a:cs typeface="Arial"/>
              </a:rPr>
              <a:t>19 </a:t>
            </a:r>
            <a:r>
              <a:rPr dirty="0" sz="1900" spc="35" b="1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dirty="0" sz="1900" spc="-20" b="1">
                <a:solidFill>
                  <a:srgbClr val="FFFFFF"/>
                </a:solidFill>
                <a:latin typeface="Arial"/>
                <a:cs typeface="Arial"/>
              </a:rPr>
              <a:t>vs </a:t>
            </a:r>
            <a:r>
              <a:rPr dirty="0" sz="1900" spc="-70" b="1">
                <a:solidFill>
                  <a:srgbClr val="FFFFFF"/>
                </a:solidFill>
                <a:latin typeface="Arial"/>
                <a:cs typeface="Arial"/>
              </a:rPr>
              <a:t>18</a:t>
            </a:r>
            <a:r>
              <a:rPr dirty="0" sz="19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35" b="1">
                <a:solidFill>
                  <a:srgbClr val="FFFFFF"/>
                </a:solidFill>
                <a:latin typeface="Arial"/>
                <a:cs typeface="Arial"/>
              </a:rPr>
              <a:t>IT</a:t>
            </a:r>
            <a:endParaRPr sz="19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2599809" y="7892677"/>
            <a:ext cx="4343400" cy="6178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011045" algn="l"/>
              </a:tabLst>
            </a:pPr>
            <a:r>
              <a:rPr dirty="0" sz="3850" spc="-480" b="1">
                <a:solidFill>
                  <a:srgbClr val="FFFFFF"/>
                </a:solidFill>
                <a:latin typeface="Verdana"/>
                <a:cs typeface="Verdana"/>
              </a:rPr>
              <a:t>2019</a:t>
            </a:r>
            <a:r>
              <a:rPr dirty="0" sz="3850" spc="-480" b="1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3850" spc="-430" b="1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3850" spc="-200" b="1">
                <a:solidFill>
                  <a:srgbClr val="FFFFFF"/>
                </a:solidFill>
                <a:latin typeface="Verdana"/>
                <a:cs typeface="Verdana"/>
              </a:rPr>
              <a:t>ariación</a:t>
            </a:r>
            <a:endParaRPr sz="3850">
              <a:latin typeface="Verdana"/>
              <a:cs typeface="Verdan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1997270" y="8040534"/>
            <a:ext cx="0" cy="1344295"/>
          </a:xfrm>
          <a:custGeom>
            <a:avLst/>
            <a:gdLst/>
            <a:ahLst/>
            <a:cxnLst/>
            <a:rect l="l" t="t" r="r" b="b"/>
            <a:pathLst>
              <a:path w="0" h="1344295">
                <a:moveTo>
                  <a:pt x="0" y="0"/>
                </a:moveTo>
                <a:lnTo>
                  <a:pt x="0" y="1343990"/>
                </a:lnTo>
              </a:path>
            </a:pathLst>
          </a:custGeom>
          <a:ln w="25400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4294231" y="8040534"/>
            <a:ext cx="0" cy="1344295"/>
          </a:xfrm>
          <a:custGeom>
            <a:avLst/>
            <a:gdLst/>
            <a:ahLst/>
            <a:cxnLst/>
            <a:rect l="l" t="t" r="r" b="b"/>
            <a:pathLst>
              <a:path w="0" h="1344295">
                <a:moveTo>
                  <a:pt x="0" y="0"/>
                </a:moveTo>
                <a:lnTo>
                  <a:pt x="0" y="1343990"/>
                </a:lnTo>
              </a:path>
            </a:pathLst>
          </a:custGeom>
          <a:ln w="25400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10101757" y="8882671"/>
            <a:ext cx="1430655" cy="502284"/>
          </a:xfrm>
          <a:prstGeom prst="rect">
            <a:avLst/>
          </a:prstGeom>
          <a:solidFill>
            <a:srgbClr val="FFFFFF"/>
          </a:solidFill>
        </p:spPr>
        <p:txBody>
          <a:bodyPr wrap="square" lIns="0" tIns="8890" rIns="0" bIns="0" rtlCol="0" vert="horz">
            <a:spAutoFit/>
          </a:bodyPr>
          <a:lstStyle/>
          <a:p>
            <a:pPr marL="133985">
              <a:lnSpc>
                <a:spcPct val="100000"/>
              </a:lnSpc>
              <a:spcBef>
                <a:spcPts val="70"/>
              </a:spcBef>
            </a:pPr>
            <a:r>
              <a:rPr dirty="0" sz="2850" spc="70" b="1">
                <a:solidFill>
                  <a:srgbClr val="004B48"/>
                </a:solidFill>
                <a:latin typeface="Arial"/>
                <a:cs typeface="Arial"/>
              </a:rPr>
              <a:t>$1.980</a:t>
            </a:r>
            <a:endParaRPr sz="28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2471539" y="8882671"/>
            <a:ext cx="1430655" cy="502284"/>
          </a:xfrm>
          <a:prstGeom prst="rect">
            <a:avLst/>
          </a:prstGeom>
          <a:solidFill>
            <a:srgbClr val="FFFFFF"/>
          </a:solidFill>
        </p:spPr>
        <p:txBody>
          <a:bodyPr wrap="square" lIns="0" tIns="8890" rIns="0" bIns="0" rtlCol="0" vert="horz">
            <a:spAutoFit/>
          </a:bodyPr>
          <a:lstStyle/>
          <a:p>
            <a:pPr marL="134620">
              <a:lnSpc>
                <a:spcPct val="100000"/>
              </a:lnSpc>
              <a:spcBef>
                <a:spcPts val="70"/>
              </a:spcBef>
            </a:pPr>
            <a:r>
              <a:rPr dirty="0" sz="2850" spc="65" b="1">
                <a:solidFill>
                  <a:srgbClr val="004B48"/>
                </a:solidFill>
                <a:latin typeface="Arial"/>
                <a:cs typeface="Arial"/>
              </a:rPr>
              <a:t>$3.335</a:t>
            </a:r>
            <a:endParaRPr sz="28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5055989" y="8882671"/>
            <a:ext cx="1430655" cy="502284"/>
          </a:xfrm>
          <a:prstGeom prst="rect">
            <a:avLst/>
          </a:prstGeom>
          <a:solidFill>
            <a:srgbClr val="FFFFFF"/>
          </a:solidFill>
        </p:spPr>
        <p:txBody>
          <a:bodyPr wrap="square" lIns="0" tIns="8890" rIns="0" bIns="0" rtlCol="0" vert="horz">
            <a:spAutoFit/>
          </a:bodyPr>
          <a:lstStyle/>
          <a:p>
            <a:pPr marL="54610">
              <a:lnSpc>
                <a:spcPct val="100000"/>
              </a:lnSpc>
              <a:spcBef>
                <a:spcPts val="70"/>
              </a:spcBef>
            </a:pPr>
            <a:r>
              <a:rPr dirty="0" sz="2850" spc="110" b="1">
                <a:solidFill>
                  <a:srgbClr val="004B48"/>
                </a:solidFill>
                <a:latin typeface="Arial"/>
                <a:cs typeface="Arial"/>
              </a:rPr>
              <a:t>68,43%</a:t>
            </a:r>
            <a:endParaRPr sz="2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555355" cy="1143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8555355" cy="11430000"/>
          </a:xfrm>
          <a:custGeom>
            <a:avLst/>
            <a:gdLst/>
            <a:ahLst/>
            <a:cxnLst/>
            <a:rect l="l" t="t" r="r" b="b"/>
            <a:pathLst>
              <a:path w="8555355" h="11430000">
                <a:moveTo>
                  <a:pt x="0" y="11430000"/>
                </a:moveTo>
                <a:lnTo>
                  <a:pt x="8555355" y="11430000"/>
                </a:lnTo>
                <a:lnTo>
                  <a:pt x="8555355" y="0"/>
                </a:lnTo>
                <a:lnTo>
                  <a:pt x="0" y="0"/>
                </a:lnTo>
                <a:lnTo>
                  <a:pt x="0" y="11430000"/>
                </a:lnTo>
                <a:close/>
              </a:path>
            </a:pathLst>
          </a:custGeom>
          <a:solidFill>
            <a:srgbClr val="000000">
              <a:alpha val="44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4743373"/>
            <a:ext cx="8555355" cy="66866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209750" y="7799717"/>
            <a:ext cx="365760" cy="1437005"/>
          </a:xfrm>
          <a:custGeom>
            <a:avLst/>
            <a:gdLst/>
            <a:ahLst/>
            <a:cxnLst/>
            <a:rect l="l" t="t" r="r" b="b"/>
            <a:pathLst>
              <a:path w="365759" h="1437004">
                <a:moveTo>
                  <a:pt x="365379" y="0"/>
                </a:moveTo>
                <a:lnTo>
                  <a:pt x="0" y="719048"/>
                </a:lnTo>
                <a:lnTo>
                  <a:pt x="364566" y="1436484"/>
                </a:lnTo>
                <a:lnTo>
                  <a:pt x="3653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180042" y="6460515"/>
            <a:ext cx="545465" cy="2860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30">
                <a:latin typeface="Trebuchet MS"/>
                <a:cs typeface="Trebuchet MS"/>
              </a:rPr>
              <a:t>3.000</a:t>
            </a:r>
            <a:endParaRPr sz="1600">
              <a:latin typeface="Trebuchet MS"/>
              <a:cs typeface="Trebuchet MS"/>
            </a:endParaRPr>
          </a:p>
          <a:p>
            <a:pPr marL="28575">
              <a:lnSpc>
                <a:spcPct val="100000"/>
              </a:lnSpc>
              <a:spcBef>
                <a:spcPts val="1480"/>
              </a:spcBef>
            </a:pPr>
            <a:r>
              <a:rPr dirty="0" sz="1600">
                <a:latin typeface="Trebuchet MS"/>
                <a:cs typeface="Trebuchet MS"/>
              </a:rPr>
              <a:t>2.500</a:t>
            </a:r>
            <a:endParaRPr sz="1600">
              <a:latin typeface="Trebuchet MS"/>
              <a:cs typeface="Trebuchet MS"/>
            </a:endParaRPr>
          </a:p>
          <a:p>
            <a:pPr marL="15240">
              <a:lnSpc>
                <a:spcPct val="100000"/>
              </a:lnSpc>
              <a:spcBef>
                <a:spcPts val="1480"/>
              </a:spcBef>
            </a:pPr>
            <a:r>
              <a:rPr dirty="0" sz="1600" spc="25">
                <a:latin typeface="Trebuchet MS"/>
                <a:cs typeface="Trebuchet MS"/>
              </a:rPr>
              <a:t>2.000</a:t>
            </a:r>
            <a:endParaRPr sz="1600">
              <a:latin typeface="Trebuchet MS"/>
              <a:cs typeface="Trebuchet MS"/>
            </a:endParaRPr>
          </a:p>
          <a:p>
            <a:pPr algn="ctr" marL="34925">
              <a:lnSpc>
                <a:spcPct val="100000"/>
              </a:lnSpc>
              <a:spcBef>
                <a:spcPts val="1480"/>
              </a:spcBef>
            </a:pPr>
            <a:r>
              <a:rPr dirty="0" sz="1600" spc="-30">
                <a:latin typeface="Trebuchet MS"/>
                <a:cs typeface="Trebuchet MS"/>
              </a:rPr>
              <a:t>1.500</a:t>
            </a:r>
            <a:endParaRPr sz="1600">
              <a:latin typeface="Trebuchet MS"/>
              <a:cs typeface="Trebuchet MS"/>
            </a:endParaRPr>
          </a:p>
          <a:p>
            <a:pPr marL="33655">
              <a:lnSpc>
                <a:spcPct val="100000"/>
              </a:lnSpc>
              <a:spcBef>
                <a:spcPts val="1480"/>
              </a:spcBef>
            </a:pPr>
            <a:r>
              <a:rPr dirty="0" sz="1600" spc="-5">
                <a:latin typeface="Trebuchet MS"/>
                <a:cs typeface="Trebuchet MS"/>
              </a:rPr>
              <a:t>1.000</a:t>
            </a:r>
            <a:endParaRPr sz="1600">
              <a:latin typeface="Trebuchet MS"/>
              <a:cs typeface="Trebuchet MS"/>
            </a:endParaRPr>
          </a:p>
          <a:p>
            <a:pPr algn="r" marR="5080">
              <a:lnSpc>
                <a:spcPct val="100000"/>
              </a:lnSpc>
              <a:spcBef>
                <a:spcPts val="1480"/>
              </a:spcBef>
            </a:pPr>
            <a:r>
              <a:rPr dirty="0" sz="1600" spc="100">
                <a:latin typeface="Trebuchet MS"/>
                <a:cs typeface="Trebuchet MS"/>
              </a:rPr>
              <a:t>500</a:t>
            </a:r>
            <a:endParaRPr sz="1600">
              <a:latin typeface="Trebuchet MS"/>
              <a:cs typeface="Trebuchet MS"/>
            </a:endParaRPr>
          </a:p>
          <a:p>
            <a:pPr algn="r" marR="5080">
              <a:lnSpc>
                <a:spcPct val="100000"/>
              </a:lnSpc>
              <a:spcBef>
                <a:spcPts val="1480"/>
              </a:spcBef>
            </a:pPr>
            <a:r>
              <a:rPr dirty="0" sz="1600" spc="140">
                <a:latin typeface="Trebuchet MS"/>
                <a:cs typeface="Trebuchet MS"/>
              </a:rPr>
              <a:t>0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21899" y="9248013"/>
            <a:ext cx="467359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30">
                <a:latin typeface="Trebuchet MS"/>
                <a:cs typeface="Trebuchet MS"/>
              </a:rPr>
              <a:t>2010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34905" y="7371867"/>
            <a:ext cx="48704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65">
                <a:latin typeface="Trebuchet MS"/>
                <a:cs typeface="Trebuchet MS"/>
              </a:rPr>
              <a:t>1.592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72495" y="6925030"/>
            <a:ext cx="47879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80">
                <a:latin typeface="Trebuchet MS"/>
                <a:cs typeface="Trebuchet MS"/>
              </a:rPr>
              <a:t>2.154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710289" y="6632016"/>
            <a:ext cx="492759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85">
                <a:latin typeface="Trebuchet MS"/>
                <a:cs typeface="Trebuchet MS"/>
              </a:rPr>
              <a:t>2.</a:t>
            </a:r>
            <a:r>
              <a:rPr dirty="0" sz="1600" spc="-125">
                <a:latin typeface="Trebuchet MS"/>
                <a:cs typeface="Trebuchet MS"/>
              </a:rPr>
              <a:t>4</a:t>
            </a:r>
            <a:r>
              <a:rPr dirty="0" sz="1600" spc="-20">
                <a:latin typeface="Trebuchet MS"/>
                <a:cs typeface="Trebuchet MS"/>
              </a:rPr>
              <a:t>7</a:t>
            </a:r>
            <a:r>
              <a:rPr dirty="0" sz="1600" spc="30">
                <a:latin typeface="Trebuchet MS"/>
                <a:cs typeface="Trebuchet MS"/>
              </a:rPr>
              <a:t>5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539751" y="6336157"/>
            <a:ext cx="50419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45">
                <a:latin typeface="Trebuchet MS"/>
                <a:cs typeface="Trebuchet MS"/>
              </a:rPr>
              <a:t>2.8</a:t>
            </a:r>
            <a:r>
              <a:rPr dirty="0" sz="1600" spc="-75">
                <a:latin typeface="Trebuchet MS"/>
                <a:cs typeface="Trebuchet MS"/>
              </a:rPr>
              <a:t>3</a:t>
            </a:r>
            <a:r>
              <a:rPr dirty="0" sz="1600" spc="15">
                <a:latin typeface="Trebuchet MS"/>
                <a:cs typeface="Trebuchet MS"/>
              </a:rPr>
              <a:t>7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393801" y="6854113"/>
            <a:ext cx="51117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Trebuchet MS"/>
                <a:cs typeface="Trebuchet MS"/>
              </a:rPr>
              <a:t>2.240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232204" y="6960590"/>
            <a:ext cx="133604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15340" algn="l"/>
              </a:tabLst>
            </a:pPr>
            <a:r>
              <a:rPr dirty="0" sz="1600" spc="-95">
                <a:latin typeface="Trebuchet MS"/>
                <a:cs typeface="Trebuchet MS"/>
              </a:rPr>
              <a:t>2.122</a:t>
            </a:r>
            <a:r>
              <a:rPr dirty="0" sz="1600" spc="-95">
                <a:latin typeface="Trebuchet MS"/>
                <a:cs typeface="Trebuchet MS"/>
              </a:rPr>
              <a:t>	</a:t>
            </a:r>
            <a:r>
              <a:rPr dirty="0" sz="1600" spc="5">
                <a:latin typeface="Trebuchet MS"/>
                <a:cs typeface="Trebuchet MS"/>
              </a:rPr>
              <a:t>2.099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899054" y="6925030"/>
            <a:ext cx="46799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40">
                <a:latin typeface="Trebuchet MS"/>
                <a:cs typeface="Trebuchet MS"/>
              </a:rPr>
              <a:t>2.</a:t>
            </a:r>
            <a:r>
              <a:rPr dirty="0" sz="1600" spc="-195">
                <a:latin typeface="Trebuchet MS"/>
                <a:cs typeface="Trebuchet MS"/>
              </a:rPr>
              <a:t>1</a:t>
            </a:r>
            <a:r>
              <a:rPr dirty="0" sz="1600" spc="5">
                <a:latin typeface="Trebuchet MS"/>
                <a:cs typeface="Trebuchet MS"/>
              </a:rPr>
              <a:t>72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706570" y="6655790"/>
            <a:ext cx="5067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85">
                <a:latin typeface="Trebuchet MS"/>
                <a:cs typeface="Trebuchet MS"/>
              </a:rPr>
              <a:t>2.</a:t>
            </a:r>
            <a:r>
              <a:rPr dirty="0" sz="1600" spc="-125">
                <a:latin typeface="Trebuchet MS"/>
                <a:cs typeface="Trebuchet MS"/>
              </a:rPr>
              <a:t>4</a:t>
            </a:r>
            <a:r>
              <a:rPr dirty="0" sz="1600" spc="60">
                <a:latin typeface="Trebuchet MS"/>
                <a:cs typeface="Trebuchet MS"/>
              </a:rPr>
              <a:t>78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906429" y="9248013"/>
            <a:ext cx="624903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22325" algn="l"/>
                <a:tab pos="1642110" algn="l"/>
                <a:tab pos="2486025" algn="l"/>
                <a:tab pos="3332479" algn="l"/>
                <a:tab pos="4155440" algn="l"/>
                <a:tab pos="4972685" algn="l"/>
                <a:tab pos="5797550" algn="l"/>
              </a:tabLst>
            </a:pPr>
            <a:r>
              <a:rPr dirty="0" sz="1600" spc="-45">
                <a:latin typeface="Trebuchet MS"/>
                <a:cs typeface="Trebuchet MS"/>
              </a:rPr>
              <a:t>2011</a:t>
            </a:r>
            <a:r>
              <a:rPr dirty="0" sz="1600" spc="-45">
                <a:latin typeface="Trebuchet MS"/>
                <a:cs typeface="Trebuchet MS"/>
              </a:rPr>
              <a:t>	</a:t>
            </a:r>
            <a:r>
              <a:rPr dirty="0" sz="1600" spc="-10">
                <a:latin typeface="Trebuchet MS"/>
                <a:cs typeface="Trebuchet MS"/>
              </a:rPr>
              <a:t>2012</a:t>
            </a:r>
            <a:r>
              <a:rPr dirty="0" sz="1600" spc="-10">
                <a:latin typeface="Trebuchet MS"/>
                <a:cs typeface="Trebuchet MS"/>
              </a:rPr>
              <a:t>	</a:t>
            </a:r>
            <a:r>
              <a:rPr dirty="0" sz="1600" spc="-5">
                <a:latin typeface="Trebuchet MS"/>
                <a:cs typeface="Trebuchet MS"/>
              </a:rPr>
              <a:t>2013</a:t>
            </a:r>
            <a:r>
              <a:rPr dirty="0" sz="1600" spc="-5">
                <a:latin typeface="Trebuchet MS"/>
                <a:cs typeface="Trebuchet MS"/>
              </a:rPr>
              <a:t>	</a:t>
            </a:r>
            <a:r>
              <a:rPr dirty="0" sz="1600">
                <a:latin typeface="Trebuchet MS"/>
                <a:cs typeface="Trebuchet MS"/>
              </a:rPr>
              <a:t>2014</a:t>
            </a:r>
            <a:r>
              <a:rPr dirty="0" sz="1600">
                <a:latin typeface="Trebuchet MS"/>
                <a:cs typeface="Trebuchet MS"/>
              </a:rPr>
              <a:t>	</a:t>
            </a:r>
            <a:r>
              <a:rPr dirty="0" sz="1600">
                <a:latin typeface="Trebuchet MS"/>
                <a:cs typeface="Trebuchet MS"/>
              </a:rPr>
              <a:t>2015</a:t>
            </a:r>
            <a:r>
              <a:rPr dirty="0" sz="1600">
                <a:latin typeface="Trebuchet MS"/>
                <a:cs typeface="Trebuchet MS"/>
              </a:rPr>
              <a:t>	</a:t>
            </a:r>
            <a:r>
              <a:rPr dirty="0" sz="1600" spc="25">
                <a:latin typeface="Trebuchet MS"/>
                <a:cs typeface="Trebuchet MS"/>
              </a:rPr>
              <a:t>2016</a:t>
            </a:r>
            <a:r>
              <a:rPr dirty="0" sz="1600" spc="25">
                <a:latin typeface="Trebuchet MS"/>
                <a:cs typeface="Trebuchet MS"/>
              </a:rPr>
              <a:t>	</a:t>
            </a:r>
            <a:r>
              <a:rPr dirty="0" sz="1600" spc="-10">
                <a:latin typeface="Trebuchet MS"/>
                <a:cs typeface="Trebuchet MS"/>
              </a:rPr>
              <a:t>20</a:t>
            </a:r>
            <a:r>
              <a:rPr dirty="0" sz="1600" spc="-40">
                <a:latin typeface="Trebuchet MS"/>
                <a:cs typeface="Trebuchet MS"/>
              </a:rPr>
              <a:t>1</a:t>
            </a:r>
            <a:r>
              <a:rPr dirty="0" sz="1600" spc="15">
                <a:latin typeface="Trebuchet MS"/>
                <a:cs typeface="Trebuchet MS"/>
              </a:rPr>
              <a:t>7</a:t>
            </a:r>
            <a:r>
              <a:rPr dirty="0" sz="1600">
                <a:latin typeface="Trebuchet MS"/>
                <a:cs typeface="Trebuchet MS"/>
              </a:rPr>
              <a:t>	</a:t>
            </a:r>
            <a:r>
              <a:rPr dirty="0" sz="1600" spc="20">
                <a:latin typeface="Trebuchet MS"/>
                <a:cs typeface="Trebuchet MS"/>
              </a:rPr>
              <a:t>2018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220249" y="7769834"/>
            <a:ext cx="125755" cy="125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066030" y="7279347"/>
            <a:ext cx="125755" cy="1257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884266" y="7007097"/>
            <a:ext cx="125768" cy="1257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2735280" y="6676415"/>
            <a:ext cx="125755" cy="1257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569785" y="7216457"/>
            <a:ext cx="125768" cy="1257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4397583" y="7307871"/>
            <a:ext cx="125755" cy="1257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5234005" y="7307871"/>
            <a:ext cx="125755" cy="1257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6071304" y="7279347"/>
            <a:ext cx="125768" cy="1257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6928300" y="7007097"/>
            <a:ext cx="125768" cy="1257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0283126" y="6739293"/>
            <a:ext cx="6708140" cy="1093470"/>
          </a:xfrm>
          <a:custGeom>
            <a:avLst/>
            <a:gdLst/>
            <a:ahLst/>
            <a:cxnLst/>
            <a:rect l="l" t="t" r="r" b="b"/>
            <a:pathLst>
              <a:path w="6708140" h="1093470">
                <a:moveTo>
                  <a:pt x="0" y="1093431"/>
                </a:moveTo>
                <a:lnTo>
                  <a:pt x="845781" y="602945"/>
                </a:lnTo>
                <a:lnTo>
                  <a:pt x="1664030" y="330695"/>
                </a:lnTo>
                <a:lnTo>
                  <a:pt x="2515044" y="0"/>
                </a:lnTo>
                <a:lnTo>
                  <a:pt x="3349523" y="540054"/>
                </a:lnTo>
                <a:lnTo>
                  <a:pt x="4177360" y="631456"/>
                </a:lnTo>
                <a:lnTo>
                  <a:pt x="5013706" y="631456"/>
                </a:lnTo>
                <a:lnTo>
                  <a:pt x="5851042" y="602945"/>
                </a:lnTo>
                <a:lnTo>
                  <a:pt x="6708076" y="330695"/>
                </a:lnTo>
              </a:path>
            </a:pathLst>
          </a:custGeom>
          <a:ln w="25400">
            <a:solidFill>
              <a:srgbClr val="009F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854768" y="6552120"/>
            <a:ext cx="7546340" cy="2663825"/>
          </a:xfrm>
          <a:custGeom>
            <a:avLst/>
            <a:gdLst/>
            <a:ahLst/>
            <a:cxnLst/>
            <a:rect l="l" t="t" r="r" b="b"/>
            <a:pathLst>
              <a:path w="7546340" h="2663825">
                <a:moveTo>
                  <a:pt x="0" y="0"/>
                </a:moveTo>
                <a:lnTo>
                  <a:pt x="0" y="2663291"/>
                </a:lnTo>
                <a:lnTo>
                  <a:pt x="7546009" y="2663291"/>
                </a:lnTo>
                <a:lnTo>
                  <a:pt x="7546009" y="79908"/>
                </a:lnTo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0698162" y="6552133"/>
            <a:ext cx="0" cy="2663825"/>
          </a:xfrm>
          <a:custGeom>
            <a:avLst/>
            <a:gdLst/>
            <a:ahLst/>
            <a:cxnLst/>
            <a:rect l="l" t="t" r="r" b="b"/>
            <a:pathLst>
              <a:path w="0" h="2663825">
                <a:moveTo>
                  <a:pt x="0" y="2663291"/>
                </a:moveTo>
                <a:lnTo>
                  <a:pt x="0" y="0"/>
                </a:lnTo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1538025" y="6552133"/>
            <a:ext cx="0" cy="2663825"/>
          </a:xfrm>
          <a:custGeom>
            <a:avLst/>
            <a:gdLst/>
            <a:ahLst/>
            <a:cxnLst/>
            <a:rect l="l" t="t" r="r" b="b"/>
            <a:pathLst>
              <a:path w="0" h="2663825">
                <a:moveTo>
                  <a:pt x="0" y="2663291"/>
                </a:moveTo>
                <a:lnTo>
                  <a:pt x="0" y="0"/>
                </a:lnTo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2378245" y="6552133"/>
            <a:ext cx="0" cy="2663825"/>
          </a:xfrm>
          <a:custGeom>
            <a:avLst/>
            <a:gdLst/>
            <a:ahLst/>
            <a:cxnLst/>
            <a:rect l="l" t="t" r="r" b="b"/>
            <a:pathLst>
              <a:path w="0" h="2663825">
                <a:moveTo>
                  <a:pt x="0" y="2663291"/>
                </a:moveTo>
                <a:lnTo>
                  <a:pt x="0" y="0"/>
                </a:lnTo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3218160" y="6552133"/>
            <a:ext cx="0" cy="2663825"/>
          </a:xfrm>
          <a:custGeom>
            <a:avLst/>
            <a:gdLst/>
            <a:ahLst/>
            <a:cxnLst/>
            <a:rect l="l" t="t" r="r" b="b"/>
            <a:pathLst>
              <a:path w="0" h="2663825">
                <a:moveTo>
                  <a:pt x="0" y="2663291"/>
                </a:moveTo>
                <a:lnTo>
                  <a:pt x="0" y="0"/>
                </a:lnTo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4040485" y="6552133"/>
            <a:ext cx="0" cy="2663825"/>
          </a:xfrm>
          <a:custGeom>
            <a:avLst/>
            <a:gdLst/>
            <a:ahLst/>
            <a:cxnLst/>
            <a:rect l="l" t="t" r="r" b="b"/>
            <a:pathLst>
              <a:path w="0" h="2663825">
                <a:moveTo>
                  <a:pt x="0" y="2663291"/>
                </a:moveTo>
                <a:lnTo>
                  <a:pt x="0" y="0"/>
                </a:lnTo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4880462" y="6552133"/>
            <a:ext cx="0" cy="2663825"/>
          </a:xfrm>
          <a:custGeom>
            <a:avLst/>
            <a:gdLst/>
            <a:ahLst/>
            <a:cxnLst/>
            <a:rect l="l" t="t" r="r" b="b"/>
            <a:pathLst>
              <a:path w="0" h="2663825">
                <a:moveTo>
                  <a:pt x="0" y="2663291"/>
                </a:moveTo>
                <a:lnTo>
                  <a:pt x="0" y="0"/>
                </a:lnTo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714217" y="6552133"/>
            <a:ext cx="0" cy="2663825"/>
          </a:xfrm>
          <a:custGeom>
            <a:avLst/>
            <a:gdLst/>
            <a:ahLst/>
            <a:cxnLst/>
            <a:rect l="l" t="t" r="r" b="b"/>
            <a:pathLst>
              <a:path w="0" h="2663825">
                <a:moveTo>
                  <a:pt x="0" y="2663291"/>
                </a:moveTo>
                <a:lnTo>
                  <a:pt x="0" y="0"/>
                </a:lnTo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6554068" y="6552133"/>
            <a:ext cx="0" cy="2663825"/>
          </a:xfrm>
          <a:custGeom>
            <a:avLst/>
            <a:gdLst/>
            <a:ahLst/>
            <a:cxnLst/>
            <a:rect l="l" t="t" r="r" b="b"/>
            <a:pathLst>
              <a:path w="0" h="2663825">
                <a:moveTo>
                  <a:pt x="0" y="2663291"/>
                </a:moveTo>
                <a:lnTo>
                  <a:pt x="0" y="0"/>
                </a:lnTo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9907206" y="5105155"/>
            <a:ext cx="7369809" cy="7486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710180" marR="5080" indent="-2698115">
              <a:lnSpc>
                <a:spcPct val="100899"/>
              </a:lnSpc>
              <a:spcBef>
                <a:spcPts val="95"/>
              </a:spcBef>
            </a:pPr>
            <a:r>
              <a:rPr dirty="0" sz="2350" spc="-135" b="1">
                <a:solidFill>
                  <a:srgbClr val="1D1D1B"/>
                </a:solidFill>
                <a:latin typeface="Verdana"/>
                <a:cs typeface="Verdana"/>
              </a:rPr>
              <a:t>EVOLUCIÓN </a:t>
            </a:r>
            <a:r>
              <a:rPr dirty="0" sz="2350" spc="-95" b="1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dirty="0" sz="2350" spc="-105" b="1">
                <a:solidFill>
                  <a:srgbClr val="1D1D1B"/>
                </a:solidFill>
                <a:latin typeface="Verdana"/>
                <a:cs typeface="Verdana"/>
              </a:rPr>
              <a:t>LA </a:t>
            </a:r>
            <a:r>
              <a:rPr dirty="0" sz="2350" spc="-229" b="1">
                <a:solidFill>
                  <a:srgbClr val="1D1D1B"/>
                </a:solidFill>
                <a:latin typeface="Verdana"/>
                <a:cs typeface="Verdana"/>
              </a:rPr>
              <a:t>IED </a:t>
            </a:r>
            <a:r>
              <a:rPr dirty="0" sz="2350" spc="-95" b="1">
                <a:solidFill>
                  <a:srgbClr val="1D1D1B"/>
                </a:solidFill>
                <a:latin typeface="Verdana"/>
                <a:cs typeface="Verdana"/>
              </a:rPr>
              <a:t>DE </a:t>
            </a:r>
            <a:r>
              <a:rPr dirty="0" sz="2350" spc="-130" b="1">
                <a:solidFill>
                  <a:srgbClr val="1D1D1B"/>
                </a:solidFill>
                <a:latin typeface="Verdana"/>
                <a:cs typeface="Verdana"/>
              </a:rPr>
              <a:t>EE.UU. </a:t>
            </a:r>
            <a:r>
              <a:rPr dirty="0" sz="2350" spc="-55" b="1">
                <a:solidFill>
                  <a:srgbClr val="1D1D1B"/>
                </a:solidFill>
                <a:latin typeface="Verdana"/>
                <a:cs typeface="Verdana"/>
              </a:rPr>
              <a:t>EN</a:t>
            </a:r>
            <a:r>
              <a:rPr dirty="0" sz="2350" spc="-450" b="1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-125" b="1">
                <a:solidFill>
                  <a:srgbClr val="1D1D1B"/>
                </a:solidFill>
                <a:latin typeface="Verdana"/>
                <a:cs typeface="Verdana"/>
              </a:rPr>
              <a:t>COLOMBIA  </a:t>
            </a:r>
            <a:r>
              <a:rPr dirty="0" sz="2350" spc="-290" b="1">
                <a:solidFill>
                  <a:srgbClr val="1D1D1B"/>
                </a:solidFill>
                <a:latin typeface="Verdana"/>
                <a:cs typeface="Verdana"/>
              </a:rPr>
              <a:t>(2010 </a:t>
            </a:r>
            <a:r>
              <a:rPr dirty="0" sz="2350" spc="30" b="1">
                <a:solidFill>
                  <a:srgbClr val="1D1D1B"/>
                </a:solidFill>
                <a:latin typeface="Verdana"/>
                <a:cs typeface="Verdana"/>
              </a:rPr>
              <a:t>-</a:t>
            </a:r>
            <a:r>
              <a:rPr dirty="0" sz="2350" spc="-75" b="1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-315" b="1">
                <a:solidFill>
                  <a:srgbClr val="1D1D1B"/>
                </a:solidFill>
                <a:latin typeface="Verdana"/>
                <a:cs typeface="Verdana"/>
              </a:rPr>
              <a:t>2018)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5037981" y="10090199"/>
            <a:ext cx="146773" cy="14677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4926995" y="10163580"/>
            <a:ext cx="368935" cy="0"/>
          </a:xfrm>
          <a:custGeom>
            <a:avLst/>
            <a:gdLst/>
            <a:ahLst/>
            <a:cxnLst/>
            <a:rect l="l" t="t" r="r" b="b"/>
            <a:pathLst>
              <a:path w="368934" h="0">
                <a:moveTo>
                  <a:pt x="368757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9F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11767642" y="10414013"/>
            <a:ext cx="2259965" cy="224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300" spc="-35" i="1">
                <a:solidFill>
                  <a:srgbClr val="1D1D1B"/>
                </a:solidFill>
                <a:latin typeface="Arial"/>
                <a:cs typeface="Arial"/>
              </a:rPr>
              <a:t>Fuente: </a:t>
            </a:r>
            <a:r>
              <a:rPr dirty="0" sz="1300" spc="30" i="1">
                <a:solidFill>
                  <a:srgbClr val="1D1D1B"/>
                </a:solidFill>
                <a:latin typeface="Arial"/>
                <a:cs typeface="Arial"/>
              </a:rPr>
              <a:t>banco </a:t>
            </a:r>
            <a:r>
              <a:rPr dirty="0" sz="1300" spc="15" i="1">
                <a:solidFill>
                  <a:srgbClr val="1D1D1B"/>
                </a:solidFill>
                <a:latin typeface="Arial"/>
                <a:cs typeface="Arial"/>
              </a:rPr>
              <a:t>de </a:t>
            </a:r>
            <a:r>
              <a:rPr dirty="0" sz="1300" spc="50" i="1">
                <a:solidFill>
                  <a:srgbClr val="1D1D1B"/>
                </a:solidFill>
                <a:latin typeface="Arial"/>
                <a:cs typeface="Arial"/>
              </a:rPr>
              <a:t>la</a:t>
            </a:r>
            <a:r>
              <a:rPr dirty="0" sz="1300" spc="-210" i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300" spc="10" i="1">
                <a:solidFill>
                  <a:srgbClr val="1D1D1B"/>
                </a:solidFill>
                <a:latin typeface="Arial"/>
                <a:cs typeface="Arial"/>
              </a:rPr>
              <a:t>República</a:t>
            </a:r>
            <a:endParaRPr sz="13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4551682" y="10029648"/>
            <a:ext cx="2442845" cy="60896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967105">
              <a:lnSpc>
                <a:spcPct val="100000"/>
              </a:lnSpc>
              <a:spcBef>
                <a:spcPts val="120"/>
              </a:spcBef>
            </a:pPr>
            <a:r>
              <a:rPr dirty="0" sz="1400" spc="105">
                <a:solidFill>
                  <a:srgbClr val="1D1D1B"/>
                </a:solidFill>
                <a:latin typeface="Arial"/>
                <a:cs typeface="Arial"/>
              </a:rPr>
              <a:t>Millones </a:t>
            </a:r>
            <a:r>
              <a:rPr dirty="0" sz="1400" spc="140">
                <a:solidFill>
                  <a:srgbClr val="1D1D1B"/>
                </a:solidFill>
                <a:latin typeface="Arial"/>
                <a:cs typeface="Arial"/>
              </a:rPr>
              <a:t>de</a:t>
            </a:r>
            <a:r>
              <a:rPr dirty="0" sz="1400" spc="-18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400" spc="55">
                <a:solidFill>
                  <a:srgbClr val="1D1D1B"/>
                </a:solidFill>
                <a:latin typeface="Arial"/>
                <a:cs typeface="Arial"/>
              </a:rPr>
              <a:t>US$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30"/>
              </a:spcBef>
            </a:pPr>
            <a:r>
              <a:rPr dirty="0" sz="1300" i="1">
                <a:solidFill>
                  <a:srgbClr val="1D1D1B"/>
                </a:solidFill>
                <a:latin typeface="Arial"/>
                <a:cs typeface="Arial"/>
              </a:rPr>
              <a:t>Elaboración: </a:t>
            </a:r>
            <a:r>
              <a:rPr dirty="0" sz="1300" spc="10" i="1">
                <a:solidFill>
                  <a:srgbClr val="1D1D1B"/>
                </a:solidFill>
                <a:latin typeface="Arial"/>
                <a:cs typeface="Arial"/>
              </a:rPr>
              <a:t>AmCham</a:t>
            </a:r>
            <a:r>
              <a:rPr dirty="0" sz="1300" spc="-114" i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300" spc="20" i="1">
                <a:solidFill>
                  <a:srgbClr val="1D1D1B"/>
                </a:solidFill>
                <a:latin typeface="Arial"/>
                <a:cs typeface="Arial"/>
              </a:rPr>
              <a:t>Colombia</a:t>
            </a:r>
            <a:endParaRPr sz="13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1549138" y="9914737"/>
            <a:ext cx="5822950" cy="837565"/>
          </a:xfrm>
          <a:custGeom>
            <a:avLst/>
            <a:gdLst/>
            <a:ahLst/>
            <a:cxnLst/>
            <a:rect l="l" t="t" r="r" b="b"/>
            <a:pathLst>
              <a:path w="5822950" h="837565">
                <a:moveTo>
                  <a:pt x="5822810" y="837425"/>
                </a:moveTo>
                <a:lnTo>
                  <a:pt x="0" y="837425"/>
                </a:lnTo>
                <a:lnTo>
                  <a:pt x="0" y="0"/>
                </a:lnTo>
                <a:lnTo>
                  <a:pt x="5822810" y="0"/>
                </a:lnTo>
                <a:lnTo>
                  <a:pt x="5822810" y="837425"/>
                </a:lnTo>
                <a:close/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9676343" y="935930"/>
            <a:ext cx="7666990" cy="31426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2225" marR="5080" indent="1270">
              <a:lnSpc>
                <a:spcPct val="101000"/>
              </a:lnSpc>
              <a:spcBef>
                <a:spcPts val="95"/>
              </a:spcBef>
            </a:pPr>
            <a:r>
              <a:rPr dirty="0" sz="2250" spc="125">
                <a:solidFill>
                  <a:srgbClr val="1D1D1B"/>
                </a:solidFill>
                <a:latin typeface="Trebuchet MS"/>
                <a:cs typeface="Trebuchet MS"/>
              </a:rPr>
              <a:t>En</a:t>
            </a:r>
            <a:r>
              <a:rPr dirty="0" sz="22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50" spc="-30">
                <a:solidFill>
                  <a:srgbClr val="1D1D1B"/>
                </a:solidFill>
                <a:latin typeface="Trebuchet MS"/>
                <a:cs typeface="Trebuchet MS"/>
              </a:rPr>
              <a:t>2018,</a:t>
            </a:r>
            <a:r>
              <a:rPr dirty="0" sz="22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50" spc="5">
                <a:solidFill>
                  <a:srgbClr val="1D1D1B"/>
                </a:solidFill>
                <a:latin typeface="Trebuchet MS"/>
                <a:cs typeface="Trebuchet MS"/>
              </a:rPr>
              <a:t>la</a:t>
            </a:r>
            <a:r>
              <a:rPr dirty="0" sz="22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50" spc="120">
                <a:solidFill>
                  <a:srgbClr val="1D1D1B"/>
                </a:solidFill>
                <a:latin typeface="Trebuchet MS"/>
                <a:cs typeface="Trebuchet MS"/>
              </a:rPr>
              <a:t>IED</a:t>
            </a:r>
            <a:r>
              <a:rPr dirty="0" sz="22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50" spc="130">
                <a:solidFill>
                  <a:srgbClr val="1D1D1B"/>
                </a:solidFill>
                <a:latin typeface="Trebuchet MS"/>
                <a:cs typeface="Trebuchet MS"/>
              </a:rPr>
              <a:t>de</a:t>
            </a:r>
            <a:r>
              <a:rPr dirty="0" sz="22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50" spc="-5">
                <a:solidFill>
                  <a:srgbClr val="1D1D1B"/>
                </a:solidFill>
                <a:latin typeface="Trebuchet MS"/>
                <a:cs typeface="Trebuchet MS"/>
              </a:rPr>
              <a:t>EE.UU.</a:t>
            </a:r>
            <a:r>
              <a:rPr dirty="0" sz="22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50" spc="100">
                <a:solidFill>
                  <a:srgbClr val="1D1D1B"/>
                </a:solidFill>
                <a:latin typeface="Trebuchet MS"/>
                <a:cs typeface="Trebuchet MS"/>
              </a:rPr>
              <a:t>en</a:t>
            </a:r>
            <a:r>
              <a:rPr dirty="0" sz="22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50" spc="90">
                <a:solidFill>
                  <a:srgbClr val="1D1D1B"/>
                </a:solidFill>
                <a:latin typeface="Trebuchet MS"/>
                <a:cs typeface="Trebuchet MS"/>
              </a:rPr>
              <a:t>Colombia</a:t>
            </a:r>
            <a:r>
              <a:rPr dirty="0" sz="22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50" spc="35">
                <a:solidFill>
                  <a:srgbClr val="1D1D1B"/>
                </a:solidFill>
                <a:latin typeface="Trebuchet MS"/>
                <a:cs typeface="Trebuchet MS"/>
              </a:rPr>
              <a:t>creció</a:t>
            </a:r>
            <a:r>
              <a:rPr dirty="0" sz="22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50" spc="40">
                <a:solidFill>
                  <a:srgbClr val="1D1D1B"/>
                </a:solidFill>
                <a:latin typeface="Trebuchet MS"/>
                <a:cs typeface="Trebuchet MS"/>
              </a:rPr>
              <a:t>14%</a:t>
            </a:r>
            <a:r>
              <a:rPr dirty="0" sz="22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50" spc="-15">
                <a:solidFill>
                  <a:srgbClr val="1D1D1B"/>
                </a:solidFill>
                <a:latin typeface="Trebuchet MS"/>
                <a:cs typeface="Trebuchet MS"/>
              </a:rPr>
              <a:t>frente</a:t>
            </a:r>
            <a:r>
              <a:rPr dirty="0" sz="22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50" spc="55">
                <a:solidFill>
                  <a:srgbClr val="1D1D1B"/>
                </a:solidFill>
                <a:latin typeface="Trebuchet MS"/>
                <a:cs typeface="Trebuchet MS"/>
              </a:rPr>
              <a:t>a  </a:t>
            </a:r>
            <a:r>
              <a:rPr dirty="0" sz="2250" spc="-100">
                <a:solidFill>
                  <a:srgbClr val="1D1D1B"/>
                </a:solidFill>
                <a:latin typeface="Trebuchet MS"/>
                <a:cs typeface="Trebuchet MS"/>
              </a:rPr>
              <a:t>2017, </a:t>
            </a:r>
            <a:r>
              <a:rPr dirty="0" sz="2250" spc="120">
                <a:solidFill>
                  <a:srgbClr val="1D1D1B"/>
                </a:solidFill>
                <a:latin typeface="Trebuchet MS"/>
                <a:cs typeface="Trebuchet MS"/>
              </a:rPr>
              <a:t>pasando</a:t>
            </a:r>
            <a:r>
              <a:rPr dirty="0" sz="22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50" spc="130">
                <a:solidFill>
                  <a:srgbClr val="1D1D1B"/>
                </a:solidFill>
                <a:latin typeface="Trebuchet MS"/>
                <a:cs typeface="Trebuchet MS"/>
              </a:rPr>
              <a:t>de</a:t>
            </a:r>
            <a:r>
              <a:rPr dirty="0" sz="2250" spc="-9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50" spc="20">
                <a:solidFill>
                  <a:srgbClr val="1D1D1B"/>
                </a:solidFill>
                <a:latin typeface="Trebuchet MS"/>
                <a:cs typeface="Trebuchet MS"/>
              </a:rPr>
              <a:t>US$2.172</a:t>
            </a:r>
            <a:r>
              <a:rPr dirty="0" sz="22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50" spc="65">
                <a:solidFill>
                  <a:srgbClr val="1D1D1B"/>
                </a:solidFill>
                <a:latin typeface="Trebuchet MS"/>
                <a:cs typeface="Trebuchet MS"/>
              </a:rPr>
              <a:t>millones</a:t>
            </a:r>
            <a:r>
              <a:rPr dirty="0" sz="22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50" spc="55">
                <a:solidFill>
                  <a:srgbClr val="1D1D1B"/>
                </a:solidFill>
                <a:latin typeface="Trebuchet MS"/>
                <a:cs typeface="Trebuchet MS"/>
              </a:rPr>
              <a:t>a</a:t>
            </a:r>
            <a:r>
              <a:rPr dirty="0" sz="2250" spc="-9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50" spc="75">
                <a:solidFill>
                  <a:srgbClr val="1D1D1B"/>
                </a:solidFill>
                <a:latin typeface="Trebuchet MS"/>
                <a:cs typeface="Trebuchet MS"/>
              </a:rPr>
              <a:t>US$2.478</a:t>
            </a:r>
            <a:r>
              <a:rPr dirty="0" sz="22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50" spc="10">
                <a:solidFill>
                  <a:srgbClr val="1D1D1B"/>
                </a:solidFill>
                <a:latin typeface="Trebuchet MS"/>
                <a:cs typeface="Trebuchet MS"/>
              </a:rPr>
              <a:t>millones.</a:t>
            </a:r>
            <a:endParaRPr sz="2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Times New Roman"/>
              <a:cs typeface="Times New Roman"/>
            </a:endParaRPr>
          </a:p>
          <a:p>
            <a:pPr marL="17780" marR="297815" indent="1270">
              <a:lnSpc>
                <a:spcPct val="101000"/>
              </a:lnSpc>
              <a:spcBef>
                <a:spcPts val="5"/>
              </a:spcBef>
            </a:pPr>
            <a:r>
              <a:rPr dirty="0" sz="2250" spc="120">
                <a:solidFill>
                  <a:srgbClr val="1D1D1B"/>
                </a:solidFill>
                <a:latin typeface="Trebuchet MS"/>
                <a:cs typeface="Trebuchet MS"/>
              </a:rPr>
              <a:t>La</a:t>
            </a:r>
            <a:r>
              <a:rPr dirty="0" sz="22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50" spc="-30">
                <a:solidFill>
                  <a:srgbClr val="1D1D1B"/>
                </a:solidFill>
                <a:latin typeface="Trebuchet MS"/>
                <a:cs typeface="Trebuchet MS"/>
              </a:rPr>
              <a:t>cifra</a:t>
            </a:r>
            <a:r>
              <a:rPr dirty="0" sz="22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50" spc="130">
                <a:solidFill>
                  <a:srgbClr val="1D1D1B"/>
                </a:solidFill>
                <a:latin typeface="Trebuchet MS"/>
                <a:cs typeface="Trebuchet MS"/>
              </a:rPr>
              <a:t>de</a:t>
            </a:r>
            <a:r>
              <a:rPr dirty="0" sz="22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50" spc="120">
                <a:solidFill>
                  <a:srgbClr val="1D1D1B"/>
                </a:solidFill>
                <a:latin typeface="Trebuchet MS"/>
                <a:cs typeface="Trebuchet MS"/>
              </a:rPr>
              <a:t>IED</a:t>
            </a:r>
            <a:r>
              <a:rPr dirty="0" sz="22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50" spc="130">
                <a:solidFill>
                  <a:srgbClr val="1D1D1B"/>
                </a:solidFill>
                <a:latin typeface="Trebuchet MS"/>
                <a:cs typeface="Trebuchet MS"/>
              </a:rPr>
              <a:t>de</a:t>
            </a:r>
            <a:r>
              <a:rPr dirty="0" sz="22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50" spc="-5">
                <a:solidFill>
                  <a:srgbClr val="1D1D1B"/>
                </a:solidFill>
                <a:latin typeface="Trebuchet MS"/>
                <a:cs typeface="Trebuchet MS"/>
              </a:rPr>
              <a:t>EE.UU.</a:t>
            </a:r>
            <a:r>
              <a:rPr dirty="0" sz="22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50" spc="100">
                <a:solidFill>
                  <a:srgbClr val="1D1D1B"/>
                </a:solidFill>
                <a:latin typeface="Trebuchet MS"/>
                <a:cs typeface="Trebuchet MS"/>
              </a:rPr>
              <a:t>en</a:t>
            </a:r>
            <a:r>
              <a:rPr dirty="0" sz="22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50" spc="40">
                <a:solidFill>
                  <a:srgbClr val="1D1D1B"/>
                </a:solidFill>
                <a:latin typeface="Trebuchet MS"/>
                <a:cs typeface="Trebuchet MS"/>
              </a:rPr>
              <a:t>2018</a:t>
            </a:r>
            <a:r>
              <a:rPr dirty="0" sz="22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50" spc="45">
                <a:solidFill>
                  <a:srgbClr val="1D1D1B"/>
                </a:solidFill>
                <a:latin typeface="Trebuchet MS"/>
                <a:cs typeface="Trebuchet MS"/>
              </a:rPr>
              <a:t>fue</a:t>
            </a:r>
            <a:r>
              <a:rPr dirty="0" sz="2250" spc="-9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50" spc="5">
                <a:solidFill>
                  <a:srgbClr val="1D1D1B"/>
                </a:solidFill>
                <a:latin typeface="Trebuchet MS"/>
                <a:cs typeface="Trebuchet MS"/>
              </a:rPr>
              <a:t>la</a:t>
            </a:r>
            <a:r>
              <a:rPr dirty="0" sz="22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50" spc="155">
                <a:solidFill>
                  <a:srgbClr val="1D1D1B"/>
                </a:solidFill>
                <a:latin typeface="Trebuchet MS"/>
                <a:cs typeface="Trebuchet MS"/>
              </a:rPr>
              <a:t>más</a:t>
            </a:r>
            <a:r>
              <a:rPr dirty="0" sz="22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50" spc="-20">
                <a:solidFill>
                  <a:srgbClr val="1D1D1B"/>
                </a:solidFill>
                <a:latin typeface="Trebuchet MS"/>
                <a:cs typeface="Trebuchet MS"/>
              </a:rPr>
              <a:t>alta</a:t>
            </a:r>
            <a:r>
              <a:rPr dirty="0" sz="22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50" spc="145">
                <a:solidFill>
                  <a:srgbClr val="1D1D1B"/>
                </a:solidFill>
                <a:latin typeface="Trebuchet MS"/>
                <a:cs typeface="Trebuchet MS"/>
              </a:rPr>
              <a:t>desde  </a:t>
            </a:r>
            <a:r>
              <a:rPr dirty="0" sz="2250" spc="-55">
                <a:solidFill>
                  <a:srgbClr val="1D1D1B"/>
                </a:solidFill>
                <a:latin typeface="Trebuchet MS"/>
                <a:cs typeface="Trebuchet MS"/>
              </a:rPr>
              <a:t>2013,</a:t>
            </a:r>
            <a:r>
              <a:rPr dirty="0" sz="22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50" spc="95">
                <a:solidFill>
                  <a:srgbClr val="1D1D1B"/>
                </a:solidFill>
                <a:latin typeface="Trebuchet MS"/>
                <a:cs typeface="Trebuchet MS"/>
              </a:rPr>
              <a:t>año</a:t>
            </a:r>
            <a:r>
              <a:rPr dirty="0" sz="22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50" spc="100">
                <a:solidFill>
                  <a:srgbClr val="1D1D1B"/>
                </a:solidFill>
                <a:latin typeface="Trebuchet MS"/>
                <a:cs typeface="Trebuchet MS"/>
              </a:rPr>
              <a:t>en</a:t>
            </a:r>
            <a:r>
              <a:rPr dirty="0" sz="22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50" spc="125">
                <a:solidFill>
                  <a:srgbClr val="1D1D1B"/>
                </a:solidFill>
                <a:latin typeface="Trebuchet MS"/>
                <a:cs typeface="Trebuchet MS"/>
              </a:rPr>
              <a:t>que</a:t>
            </a:r>
            <a:r>
              <a:rPr dirty="0" sz="22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50" spc="5">
                <a:solidFill>
                  <a:srgbClr val="1D1D1B"/>
                </a:solidFill>
                <a:latin typeface="Trebuchet MS"/>
                <a:cs typeface="Trebuchet MS"/>
              </a:rPr>
              <a:t>la</a:t>
            </a:r>
            <a:r>
              <a:rPr dirty="0" sz="22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50" spc="120">
                <a:solidFill>
                  <a:srgbClr val="1D1D1B"/>
                </a:solidFill>
                <a:latin typeface="Trebuchet MS"/>
                <a:cs typeface="Trebuchet MS"/>
              </a:rPr>
              <a:t>IED</a:t>
            </a:r>
            <a:r>
              <a:rPr dirty="0" sz="22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50" spc="65">
                <a:solidFill>
                  <a:srgbClr val="1D1D1B"/>
                </a:solidFill>
                <a:latin typeface="Trebuchet MS"/>
                <a:cs typeface="Trebuchet MS"/>
              </a:rPr>
              <a:t>alcanzó</a:t>
            </a:r>
            <a:r>
              <a:rPr dirty="0" sz="22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50" spc="95">
                <a:solidFill>
                  <a:srgbClr val="1D1D1B"/>
                </a:solidFill>
                <a:latin typeface="Trebuchet MS"/>
                <a:cs typeface="Trebuchet MS"/>
              </a:rPr>
              <a:t>los</a:t>
            </a:r>
            <a:r>
              <a:rPr dirty="0" sz="22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50" spc="70">
                <a:solidFill>
                  <a:srgbClr val="1D1D1B"/>
                </a:solidFill>
                <a:latin typeface="Trebuchet MS"/>
                <a:cs typeface="Trebuchet MS"/>
              </a:rPr>
              <a:t>US$2.837</a:t>
            </a:r>
            <a:r>
              <a:rPr dirty="0" sz="22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50" spc="10">
                <a:solidFill>
                  <a:srgbClr val="1D1D1B"/>
                </a:solidFill>
                <a:latin typeface="Trebuchet MS"/>
                <a:cs typeface="Trebuchet MS"/>
              </a:rPr>
              <a:t>millones.</a:t>
            </a:r>
            <a:endParaRPr sz="2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Times New Roman"/>
              <a:cs typeface="Times New Roman"/>
            </a:endParaRPr>
          </a:p>
          <a:p>
            <a:pPr marL="12700" marR="404495" indent="2540">
              <a:lnSpc>
                <a:spcPct val="101000"/>
              </a:lnSpc>
            </a:pPr>
            <a:r>
              <a:rPr dirty="0" sz="2250" spc="125">
                <a:solidFill>
                  <a:srgbClr val="1D1D1B"/>
                </a:solidFill>
                <a:latin typeface="Trebuchet MS"/>
                <a:cs typeface="Trebuchet MS"/>
              </a:rPr>
              <a:t>En</a:t>
            </a:r>
            <a:r>
              <a:rPr dirty="0" sz="22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50" spc="-30">
                <a:solidFill>
                  <a:srgbClr val="1D1D1B"/>
                </a:solidFill>
                <a:latin typeface="Trebuchet MS"/>
                <a:cs typeface="Trebuchet MS"/>
              </a:rPr>
              <a:t>2018,</a:t>
            </a:r>
            <a:r>
              <a:rPr dirty="0" sz="22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50" spc="30">
                <a:solidFill>
                  <a:srgbClr val="1D1D1B"/>
                </a:solidFill>
                <a:latin typeface="Trebuchet MS"/>
                <a:cs typeface="Trebuchet MS"/>
              </a:rPr>
              <a:t>el</a:t>
            </a:r>
            <a:r>
              <a:rPr dirty="0" sz="2250" spc="-17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50" spc="15">
                <a:solidFill>
                  <a:srgbClr val="1D1D1B"/>
                </a:solidFill>
                <a:latin typeface="Trebuchet MS"/>
                <a:cs typeface="Trebuchet MS"/>
              </a:rPr>
              <a:t>porcentaje</a:t>
            </a:r>
            <a:r>
              <a:rPr dirty="0" sz="22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50" spc="130">
                <a:solidFill>
                  <a:srgbClr val="1D1D1B"/>
                </a:solidFill>
                <a:latin typeface="Trebuchet MS"/>
                <a:cs typeface="Trebuchet MS"/>
              </a:rPr>
              <a:t>de</a:t>
            </a:r>
            <a:r>
              <a:rPr dirty="0" sz="22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50" spc="20">
                <a:solidFill>
                  <a:srgbClr val="1D1D1B"/>
                </a:solidFill>
                <a:latin typeface="Trebuchet MS"/>
                <a:cs typeface="Trebuchet MS"/>
              </a:rPr>
              <a:t>participación</a:t>
            </a:r>
            <a:r>
              <a:rPr dirty="0" sz="22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50" spc="130">
                <a:solidFill>
                  <a:srgbClr val="1D1D1B"/>
                </a:solidFill>
                <a:latin typeface="Trebuchet MS"/>
                <a:cs typeface="Trebuchet MS"/>
              </a:rPr>
              <a:t>de</a:t>
            </a:r>
            <a:r>
              <a:rPr dirty="0" sz="22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50" spc="-5">
                <a:solidFill>
                  <a:srgbClr val="1D1D1B"/>
                </a:solidFill>
                <a:latin typeface="Trebuchet MS"/>
                <a:cs typeface="Trebuchet MS"/>
              </a:rPr>
              <a:t>EE.UU.</a:t>
            </a:r>
            <a:r>
              <a:rPr dirty="0" sz="22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50" spc="100">
                <a:solidFill>
                  <a:srgbClr val="1D1D1B"/>
                </a:solidFill>
                <a:latin typeface="Trebuchet MS"/>
                <a:cs typeface="Trebuchet MS"/>
              </a:rPr>
              <a:t>en</a:t>
            </a:r>
            <a:r>
              <a:rPr dirty="0" sz="22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50" spc="30">
                <a:solidFill>
                  <a:srgbClr val="1D1D1B"/>
                </a:solidFill>
                <a:latin typeface="Trebuchet MS"/>
                <a:cs typeface="Trebuchet MS"/>
              </a:rPr>
              <a:t>el  </a:t>
            </a:r>
            <a:r>
              <a:rPr dirty="0" sz="2250" spc="-35">
                <a:solidFill>
                  <a:srgbClr val="1D1D1B"/>
                </a:solidFill>
                <a:latin typeface="Trebuchet MS"/>
                <a:cs typeface="Trebuchet MS"/>
              </a:rPr>
              <a:t>total </a:t>
            </a:r>
            <a:r>
              <a:rPr dirty="0" sz="2250" spc="130">
                <a:solidFill>
                  <a:srgbClr val="1D1D1B"/>
                </a:solidFill>
                <a:latin typeface="Trebuchet MS"/>
                <a:cs typeface="Trebuchet MS"/>
              </a:rPr>
              <a:t>de </a:t>
            </a:r>
            <a:r>
              <a:rPr dirty="0" sz="2250" spc="120">
                <a:solidFill>
                  <a:srgbClr val="1D1D1B"/>
                </a:solidFill>
                <a:latin typeface="Trebuchet MS"/>
                <a:cs typeface="Trebuchet MS"/>
              </a:rPr>
              <a:t>IED </a:t>
            </a:r>
            <a:r>
              <a:rPr dirty="0" sz="2250" spc="65">
                <a:solidFill>
                  <a:srgbClr val="1D1D1B"/>
                </a:solidFill>
                <a:latin typeface="Trebuchet MS"/>
                <a:cs typeface="Trebuchet MS"/>
              </a:rPr>
              <a:t>alcanzó </a:t>
            </a:r>
            <a:r>
              <a:rPr dirty="0" sz="2250" spc="30">
                <a:solidFill>
                  <a:srgbClr val="1D1D1B"/>
                </a:solidFill>
                <a:latin typeface="Trebuchet MS"/>
                <a:cs typeface="Trebuchet MS"/>
              </a:rPr>
              <a:t>el </a:t>
            </a:r>
            <a:r>
              <a:rPr dirty="0" sz="2250" spc="-70">
                <a:solidFill>
                  <a:srgbClr val="1D1D1B"/>
                </a:solidFill>
                <a:latin typeface="Trebuchet MS"/>
                <a:cs typeface="Trebuchet MS"/>
              </a:rPr>
              <a:t>21,8%, </a:t>
            </a:r>
            <a:r>
              <a:rPr dirty="0" sz="2250" spc="30">
                <a:solidFill>
                  <a:srgbClr val="1D1D1B"/>
                </a:solidFill>
                <a:latin typeface="Trebuchet MS"/>
                <a:cs typeface="Trebuchet MS"/>
              </a:rPr>
              <a:t>el </a:t>
            </a:r>
            <a:r>
              <a:rPr dirty="0" sz="2250" spc="155">
                <a:solidFill>
                  <a:srgbClr val="1D1D1B"/>
                </a:solidFill>
                <a:latin typeface="Trebuchet MS"/>
                <a:cs typeface="Trebuchet MS"/>
              </a:rPr>
              <a:t>más </a:t>
            </a:r>
            <a:r>
              <a:rPr dirty="0" sz="2250" spc="-5">
                <a:solidFill>
                  <a:srgbClr val="1D1D1B"/>
                </a:solidFill>
                <a:latin typeface="Trebuchet MS"/>
                <a:cs typeface="Trebuchet MS"/>
              </a:rPr>
              <a:t>alto </a:t>
            </a:r>
            <a:r>
              <a:rPr dirty="0" sz="2250" spc="145">
                <a:solidFill>
                  <a:srgbClr val="1D1D1B"/>
                </a:solidFill>
                <a:latin typeface="Trebuchet MS"/>
                <a:cs typeface="Trebuchet MS"/>
              </a:rPr>
              <a:t>desde </a:t>
            </a:r>
            <a:r>
              <a:rPr dirty="0" sz="2250" spc="50">
                <a:solidFill>
                  <a:srgbClr val="1D1D1B"/>
                </a:solidFill>
                <a:latin typeface="Trebuchet MS"/>
                <a:cs typeface="Trebuchet MS"/>
              </a:rPr>
              <a:t>2010  </a:t>
            </a:r>
            <a:r>
              <a:rPr dirty="0" sz="2250" spc="114">
                <a:solidFill>
                  <a:srgbClr val="1D1D1B"/>
                </a:solidFill>
                <a:latin typeface="Trebuchet MS"/>
                <a:cs typeface="Trebuchet MS"/>
              </a:rPr>
              <a:t>cuando</a:t>
            </a:r>
            <a:r>
              <a:rPr dirty="0" sz="2250" spc="-47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50" spc="65">
                <a:solidFill>
                  <a:srgbClr val="1D1D1B"/>
                </a:solidFill>
                <a:latin typeface="Trebuchet MS"/>
                <a:cs typeface="Trebuchet MS"/>
              </a:rPr>
              <a:t>alcanzó </a:t>
            </a:r>
            <a:r>
              <a:rPr dirty="0" sz="2250" spc="30">
                <a:solidFill>
                  <a:srgbClr val="1D1D1B"/>
                </a:solidFill>
                <a:latin typeface="Trebuchet MS"/>
                <a:cs typeface="Trebuchet MS"/>
              </a:rPr>
              <a:t>el </a:t>
            </a:r>
            <a:r>
              <a:rPr dirty="0" sz="2250" spc="-70">
                <a:solidFill>
                  <a:srgbClr val="1D1D1B"/>
                </a:solidFill>
                <a:latin typeface="Trebuchet MS"/>
                <a:cs typeface="Trebuchet MS"/>
              </a:rPr>
              <a:t>24,7%.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9420250" y="989660"/>
            <a:ext cx="182880" cy="300355"/>
          </a:xfrm>
          <a:custGeom>
            <a:avLst/>
            <a:gdLst/>
            <a:ahLst/>
            <a:cxnLst/>
            <a:rect l="l" t="t" r="r" b="b"/>
            <a:pathLst>
              <a:path w="182879" h="300355">
                <a:moveTo>
                  <a:pt x="0" y="0"/>
                </a:moveTo>
                <a:lnTo>
                  <a:pt x="0" y="300228"/>
                </a:lnTo>
                <a:lnTo>
                  <a:pt x="182537" y="150114"/>
                </a:lnTo>
                <a:lnTo>
                  <a:pt x="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9420250" y="3065703"/>
            <a:ext cx="182880" cy="300355"/>
          </a:xfrm>
          <a:custGeom>
            <a:avLst/>
            <a:gdLst/>
            <a:ahLst/>
            <a:cxnLst/>
            <a:rect l="l" t="t" r="r" b="b"/>
            <a:pathLst>
              <a:path w="182879" h="300354">
                <a:moveTo>
                  <a:pt x="0" y="0"/>
                </a:moveTo>
                <a:lnTo>
                  <a:pt x="0" y="300228"/>
                </a:lnTo>
                <a:lnTo>
                  <a:pt x="182537" y="150114"/>
                </a:lnTo>
                <a:lnTo>
                  <a:pt x="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9420250" y="2074176"/>
            <a:ext cx="182880" cy="300355"/>
          </a:xfrm>
          <a:custGeom>
            <a:avLst/>
            <a:gdLst/>
            <a:ahLst/>
            <a:cxnLst/>
            <a:rect l="l" t="t" r="r" b="b"/>
            <a:pathLst>
              <a:path w="182879" h="300355">
                <a:moveTo>
                  <a:pt x="0" y="0"/>
                </a:moveTo>
                <a:lnTo>
                  <a:pt x="0" y="300240"/>
                </a:lnTo>
                <a:lnTo>
                  <a:pt x="182537" y="150114"/>
                </a:lnTo>
                <a:lnTo>
                  <a:pt x="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0" y="6976308"/>
            <a:ext cx="8555355" cy="2935605"/>
          </a:xfrm>
          <a:prstGeom prst="rect">
            <a:avLst/>
          </a:prstGeom>
        </p:spPr>
        <p:txBody>
          <a:bodyPr wrap="square" lIns="0" tIns="133985" rIns="0" bIns="0" rtlCol="0" vert="horz">
            <a:spAutoFit/>
          </a:bodyPr>
          <a:lstStyle/>
          <a:p>
            <a:pPr marL="767715" marR="1191260">
              <a:lnSpc>
                <a:spcPts val="4600"/>
              </a:lnSpc>
              <a:spcBef>
                <a:spcPts val="1055"/>
              </a:spcBef>
            </a:pPr>
            <a:r>
              <a:rPr dirty="0" sz="4600" spc="-254" b="1">
                <a:solidFill>
                  <a:srgbClr val="FFFFFF"/>
                </a:solidFill>
                <a:latin typeface="Verdana"/>
                <a:cs typeface="Verdana"/>
              </a:rPr>
              <a:t>EE.UU. </a:t>
            </a:r>
            <a:r>
              <a:rPr dirty="0" sz="4600" spc="-235" b="1">
                <a:solidFill>
                  <a:srgbClr val="FFFFFF"/>
                </a:solidFill>
                <a:latin typeface="Verdana"/>
                <a:cs typeface="Verdana"/>
              </a:rPr>
              <a:t>sigue </a:t>
            </a:r>
            <a:r>
              <a:rPr dirty="0" sz="4600" spc="-220" b="1">
                <a:solidFill>
                  <a:srgbClr val="FFFFFF"/>
                </a:solidFill>
                <a:latin typeface="Verdana"/>
                <a:cs typeface="Verdana"/>
              </a:rPr>
              <a:t>siendo</a:t>
            </a:r>
            <a:r>
              <a:rPr dirty="0" sz="4600" spc="-59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600" spc="-204" b="1">
                <a:solidFill>
                  <a:srgbClr val="FFFFFF"/>
                </a:solidFill>
                <a:latin typeface="Verdana"/>
                <a:cs typeface="Verdana"/>
              </a:rPr>
              <a:t>el  </a:t>
            </a:r>
            <a:r>
              <a:rPr dirty="0" sz="4600" spc="-215" b="1">
                <a:solidFill>
                  <a:srgbClr val="FFFFFF"/>
                </a:solidFill>
                <a:latin typeface="Verdana"/>
                <a:cs typeface="Verdana"/>
              </a:rPr>
              <a:t>principal </a:t>
            </a:r>
            <a:r>
              <a:rPr dirty="0" sz="4600" spc="-229" b="1">
                <a:solidFill>
                  <a:srgbClr val="FFFFFF"/>
                </a:solidFill>
                <a:latin typeface="Verdana"/>
                <a:cs typeface="Verdana"/>
              </a:rPr>
              <a:t>origen </a:t>
            </a:r>
            <a:r>
              <a:rPr dirty="0" sz="4600" spc="-16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4600" spc="-270" b="1">
                <a:solidFill>
                  <a:srgbClr val="FFFFFF"/>
                </a:solidFill>
                <a:latin typeface="Verdana"/>
                <a:cs typeface="Verdana"/>
              </a:rPr>
              <a:t>la  </a:t>
            </a:r>
            <a:r>
              <a:rPr dirty="0" sz="4600" spc="-450" b="1">
                <a:solidFill>
                  <a:srgbClr val="FFFFFF"/>
                </a:solidFill>
                <a:latin typeface="Verdana"/>
                <a:cs typeface="Verdana"/>
              </a:rPr>
              <a:t>IED </a:t>
            </a:r>
            <a:r>
              <a:rPr dirty="0" sz="4600" spc="-254" b="1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dirty="0" sz="4600" spc="-27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600" spc="-200" b="1">
                <a:solidFill>
                  <a:srgbClr val="FFFFFF"/>
                </a:solidFill>
                <a:latin typeface="Verdana"/>
                <a:cs typeface="Verdana"/>
              </a:rPr>
              <a:t>Colombia,</a:t>
            </a:r>
            <a:endParaRPr sz="4600">
              <a:latin typeface="Verdana"/>
              <a:cs typeface="Verdana"/>
            </a:endParaRPr>
          </a:p>
          <a:p>
            <a:pPr marL="824865" marR="1935480">
              <a:lnSpc>
                <a:spcPts val="3900"/>
              </a:lnSpc>
              <a:spcBef>
                <a:spcPts val="459"/>
              </a:spcBef>
            </a:pPr>
            <a:r>
              <a:rPr dirty="0" sz="3400" spc="114">
                <a:solidFill>
                  <a:srgbClr val="FFFFFF"/>
                </a:solidFill>
                <a:latin typeface="Trebuchet MS"/>
                <a:cs typeface="Trebuchet MS"/>
              </a:rPr>
              <a:t>por</a:t>
            </a:r>
            <a:r>
              <a:rPr dirty="0" sz="3400" spc="-25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80">
                <a:solidFill>
                  <a:srgbClr val="FFFFFF"/>
                </a:solidFill>
                <a:latin typeface="Trebuchet MS"/>
                <a:cs typeface="Trebuchet MS"/>
              </a:rPr>
              <a:t>delante</a:t>
            </a:r>
            <a:r>
              <a:rPr dirty="0" sz="3400" spc="-1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195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dirty="0" sz="3400" spc="-17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145">
                <a:solidFill>
                  <a:srgbClr val="FFFFFF"/>
                </a:solidFill>
                <a:latin typeface="Trebuchet MS"/>
                <a:cs typeface="Trebuchet MS"/>
              </a:rPr>
              <a:t>países</a:t>
            </a:r>
            <a:r>
              <a:rPr dirty="0" sz="3400" spc="-1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229">
                <a:solidFill>
                  <a:srgbClr val="FFFFFF"/>
                </a:solidFill>
                <a:latin typeface="Trebuchet MS"/>
                <a:cs typeface="Trebuchet MS"/>
              </a:rPr>
              <a:t>como  </a:t>
            </a:r>
            <a:r>
              <a:rPr dirty="0" sz="3400" spc="80">
                <a:solidFill>
                  <a:srgbClr val="FFFFFF"/>
                </a:solidFill>
                <a:latin typeface="Trebuchet MS"/>
                <a:cs typeface="Trebuchet MS"/>
              </a:rPr>
              <a:t>España,</a:t>
            </a:r>
            <a:r>
              <a:rPr dirty="0" sz="3400" spc="-1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45">
                <a:solidFill>
                  <a:srgbClr val="FFFFFF"/>
                </a:solidFill>
                <a:latin typeface="Trebuchet MS"/>
                <a:cs typeface="Trebuchet MS"/>
              </a:rPr>
              <a:t>Inglaterra</a:t>
            </a:r>
            <a:r>
              <a:rPr dirty="0" sz="3400" spc="-2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175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dirty="0" sz="3400" spc="-2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55">
                <a:solidFill>
                  <a:srgbClr val="FFFFFF"/>
                </a:solidFill>
                <a:latin typeface="Trebuchet MS"/>
                <a:cs typeface="Trebuchet MS"/>
              </a:rPr>
              <a:t>Panamá.</a:t>
            </a:r>
            <a:endParaRPr sz="3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1430000"/>
          </a:xfrm>
          <a:custGeom>
            <a:avLst/>
            <a:gdLst/>
            <a:ahLst/>
            <a:cxnLst/>
            <a:rect l="l" t="t" r="r" b="b"/>
            <a:pathLst>
              <a:path w="18288000" h="11430000">
                <a:moveTo>
                  <a:pt x="0" y="11430000"/>
                </a:moveTo>
                <a:lnTo>
                  <a:pt x="18288000" y="11430000"/>
                </a:lnTo>
                <a:lnTo>
                  <a:pt x="18288000" y="0"/>
                </a:lnTo>
                <a:lnTo>
                  <a:pt x="0" y="0"/>
                </a:lnTo>
                <a:lnTo>
                  <a:pt x="0" y="11430000"/>
                </a:lnTo>
                <a:close/>
              </a:path>
            </a:pathLst>
          </a:custGeom>
          <a:solidFill>
            <a:srgbClr val="3C3E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682185" y="836667"/>
            <a:ext cx="5870575" cy="1988820"/>
          </a:xfrm>
          <a:prstGeom prst="rect">
            <a:avLst/>
          </a:prstGeom>
        </p:spPr>
        <p:txBody>
          <a:bodyPr wrap="square" lIns="0" tIns="755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dirty="0" sz="2750" spc="-165" b="1">
                <a:solidFill>
                  <a:srgbClr val="FFFFFF"/>
                </a:solidFill>
                <a:latin typeface="Verdana"/>
                <a:cs typeface="Verdana"/>
              </a:rPr>
              <a:t>Los</a:t>
            </a:r>
            <a:r>
              <a:rPr dirty="0" sz="2750" spc="-21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750" spc="-110" b="1">
                <a:solidFill>
                  <a:srgbClr val="FFFFFF"/>
                </a:solidFill>
                <a:latin typeface="Verdana"/>
                <a:cs typeface="Verdana"/>
              </a:rPr>
              <a:t>80</a:t>
            </a:r>
            <a:endParaRPr sz="2750">
              <a:latin typeface="Verdana"/>
              <a:cs typeface="Verdana"/>
            </a:endParaRPr>
          </a:p>
          <a:p>
            <a:pPr marL="209550" marR="5080">
              <a:lnSpc>
                <a:spcPts val="2220"/>
              </a:lnSpc>
              <a:spcBef>
                <a:spcPts val="605"/>
              </a:spcBef>
            </a:pPr>
            <a:r>
              <a:rPr dirty="0" sz="2000" spc="60" b="1">
                <a:solidFill>
                  <a:srgbClr val="FFFFFF"/>
                </a:solidFill>
                <a:latin typeface="Trebuchet MS"/>
                <a:cs typeface="Trebuchet MS"/>
              </a:rPr>
              <a:t>Emisores </a:t>
            </a:r>
            <a:r>
              <a:rPr dirty="0" sz="2000" spc="30" b="1">
                <a:solidFill>
                  <a:srgbClr val="FFFFFF"/>
                </a:solidFill>
                <a:latin typeface="Trebuchet MS"/>
                <a:cs typeface="Trebuchet MS"/>
              </a:rPr>
              <a:t>60%: </a:t>
            </a:r>
            <a:r>
              <a:rPr dirty="0" sz="2000" spc="65">
                <a:solidFill>
                  <a:srgbClr val="FFFFFF"/>
                </a:solidFill>
                <a:latin typeface="Trebuchet MS"/>
                <a:cs typeface="Trebuchet MS"/>
              </a:rPr>
              <a:t>Reino </a:t>
            </a:r>
            <a:r>
              <a:rPr dirty="0" sz="2000" spc="35">
                <a:solidFill>
                  <a:srgbClr val="FFFFFF"/>
                </a:solidFill>
                <a:latin typeface="Trebuchet MS"/>
                <a:cs typeface="Trebuchet MS"/>
              </a:rPr>
              <a:t>Unido, </a:t>
            </a:r>
            <a:r>
              <a:rPr dirty="0" sz="2000" spc="95">
                <a:solidFill>
                  <a:srgbClr val="FFFFFF"/>
                </a:solidFill>
                <a:latin typeface="Trebuchet MS"/>
                <a:cs typeface="Trebuchet MS"/>
              </a:rPr>
              <a:t>EEUU, </a:t>
            </a:r>
            <a:r>
              <a:rPr dirty="0" sz="2000" spc="114">
                <a:solidFill>
                  <a:srgbClr val="FFFFFF"/>
                </a:solidFill>
                <a:latin typeface="Trebuchet MS"/>
                <a:cs typeface="Trebuchet MS"/>
              </a:rPr>
              <a:t>y </a:t>
            </a:r>
            <a:r>
              <a:rPr dirty="0" sz="2000" spc="10">
                <a:solidFill>
                  <a:srgbClr val="FFFFFF"/>
                </a:solidFill>
                <a:latin typeface="Trebuchet MS"/>
                <a:cs typeface="Trebuchet MS"/>
              </a:rPr>
              <a:t>Japón.  </a:t>
            </a:r>
            <a:r>
              <a:rPr dirty="0" sz="2000" spc="30" b="1">
                <a:solidFill>
                  <a:srgbClr val="FFFFFF"/>
                </a:solidFill>
                <a:latin typeface="Trebuchet MS"/>
                <a:cs typeface="Trebuchet MS"/>
              </a:rPr>
              <a:t>Receptores:</a:t>
            </a:r>
            <a:r>
              <a:rPr dirty="0" sz="2000" spc="-9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5">
                <a:solidFill>
                  <a:srgbClr val="FFFFFF"/>
                </a:solidFill>
                <a:latin typeface="Trebuchet MS"/>
                <a:cs typeface="Trebuchet MS"/>
              </a:rPr>
              <a:t>EE.UU.</a:t>
            </a:r>
            <a:r>
              <a:rPr dirty="0" sz="20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Trebuchet MS"/>
                <a:cs typeface="Trebuchet MS"/>
              </a:rPr>
              <a:t>(40%),</a:t>
            </a:r>
            <a:r>
              <a:rPr dirty="0" sz="20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65">
                <a:solidFill>
                  <a:srgbClr val="FFFFFF"/>
                </a:solidFill>
                <a:latin typeface="Trebuchet MS"/>
                <a:cs typeface="Trebuchet MS"/>
              </a:rPr>
              <a:t>Reino</a:t>
            </a:r>
            <a:r>
              <a:rPr dirty="0" sz="20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35">
                <a:solidFill>
                  <a:srgbClr val="FFFFFF"/>
                </a:solidFill>
                <a:latin typeface="Trebuchet MS"/>
                <a:cs typeface="Trebuchet MS"/>
              </a:rPr>
              <a:t>Unido,</a:t>
            </a:r>
            <a:r>
              <a:rPr dirty="0" sz="20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Trebuchet MS"/>
                <a:cs typeface="Trebuchet MS"/>
              </a:rPr>
              <a:t>Francia,  </a:t>
            </a:r>
            <a:r>
              <a:rPr dirty="0" sz="2000" spc="110">
                <a:solidFill>
                  <a:srgbClr val="FFFFFF"/>
                </a:solidFill>
                <a:latin typeface="Trebuchet MS"/>
                <a:cs typeface="Trebuchet MS"/>
              </a:rPr>
              <a:t>España </a:t>
            </a:r>
            <a:r>
              <a:rPr dirty="0" sz="2000" spc="114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dirty="0" sz="2000" spc="-4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Trebuchet MS"/>
                <a:cs typeface="Trebuchet MS"/>
              </a:rPr>
              <a:t>Australia.</a:t>
            </a:r>
            <a:endParaRPr sz="2000">
              <a:latin typeface="Trebuchet MS"/>
              <a:cs typeface="Trebuchet MS"/>
            </a:endParaRPr>
          </a:p>
          <a:p>
            <a:pPr marL="209550">
              <a:lnSpc>
                <a:spcPts val="2080"/>
              </a:lnSpc>
            </a:pPr>
            <a:r>
              <a:rPr dirty="0" sz="2000" spc="60" b="1">
                <a:solidFill>
                  <a:srgbClr val="FFFFFF"/>
                </a:solidFill>
                <a:latin typeface="Trebuchet MS"/>
                <a:cs typeface="Trebuchet MS"/>
              </a:rPr>
              <a:t>Aparecen</a:t>
            </a:r>
            <a:r>
              <a:rPr dirty="0" sz="2000" spc="-12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100" b="1">
                <a:solidFill>
                  <a:srgbClr val="FFFFFF"/>
                </a:solidFill>
                <a:latin typeface="Trebuchet MS"/>
                <a:cs typeface="Trebuchet MS"/>
              </a:rPr>
              <a:t>los</a:t>
            </a:r>
            <a:r>
              <a:rPr dirty="0" sz="2000" spc="-12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85" b="1">
                <a:solidFill>
                  <a:srgbClr val="FFFFFF"/>
                </a:solidFill>
                <a:latin typeface="Trebuchet MS"/>
                <a:cs typeface="Trebuchet MS"/>
              </a:rPr>
              <a:t>países</a:t>
            </a:r>
            <a:r>
              <a:rPr dirty="0" sz="2000" spc="-114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45" b="1">
                <a:solidFill>
                  <a:srgbClr val="FFFFFF"/>
                </a:solidFill>
                <a:latin typeface="Trebuchet MS"/>
                <a:cs typeface="Trebuchet MS"/>
              </a:rPr>
              <a:t>emergentes:</a:t>
            </a:r>
            <a:r>
              <a:rPr dirty="0" sz="2000" spc="-9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5">
                <a:solidFill>
                  <a:srgbClr val="FFFFFF"/>
                </a:solidFill>
                <a:latin typeface="Trebuchet MS"/>
                <a:cs typeface="Trebuchet MS"/>
              </a:rPr>
              <a:t>China,</a:t>
            </a:r>
            <a:endParaRPr sz="2000">
              <a:latin typeface="Trebuchet MS"/>
              <a:cs typeface="Trebuchet MS"/>
            </a:endParaRPr>
          </a:p>
          <a:p>
            <a:pPr marL="209550">
              <a:lnSpc>
                <a:spcPts val="2310"/>
              </a:lnSpc>
            </a:pPr>
            <a:r>
              <a:rPr dirty="0" sz="2000" spc="35">
                <a:solidFill>
                  <a:srgbClr val="FFFFFF"/>
                </a:solidFill>
                <a:latin typeface="Trebuchet MS"/>
                <a:cs typeface="Trebuchet MS"/>
              </a:rPr>
              <a:t>Indonesia,</a:t>
            </a:r>
            <a:r>
              <a:rPr dirty="0" sz="2000" spc="-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35">
                <a:solidFill>
                  <a:srgbClr val="FFFFFF"/>
                </a:solidFill>
                <a:latin typeface="Trebuchet MS"/>
                <a:cs typeface="Trebuchet MS"/>
              </a:rPr>
              <a:t>México,</a:t>
            </a:r>
            <a:r>
              <a:rPr dirty="0" sz="20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85">
                <a:solidFill>
                  <a:srgbClr val="FFFFFF"/>
                </a:solidFill>
                <a:latin typeface="Trebuchet MS"/>
                <a:cs typeface="Trebuchet MS"/>
              </a:rPr>
              <a:t>Países</a:t>
            </a:r>
            <a:r>
              <a:rPr dirty="0" sz="20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70">
                <a:solidFill>
                  <a:srgbClr val="FFFFFF"/>
                </a:solidFill>
                <a:latin typeface="Trebuchet MS"/>
                <a:cs typeface="Trebuchet MS"/>
              </a:rPr>
              <a:t>del</a:t>
            </a:r>
            <a:r>
              <a:rPr dirty="0" sz="20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Trebuchet MS"/>
                <a:cs typeface="Trebuchet MS"/>
              </a:rPr>
              <a:t>Este.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44086" y="1461173"/>
            <a:ext cx="87630" cy="165100"/>
          </a:xfrm>
          <a:custGeom>
            <a:avLst/>
            <a:gdLst/>
            <a:ahLst/>
            <a:cxnLst/>
            <a:rect l="l" t="t" r="r" b="b"/>
            <a:pathLst>
              <a:path w="87629" h="165100">
                <a:moveTo>
                  <a:pt x="0" y="0"/>
                </a:moveTo>
                <a:lnTo>
                  <a:pt x="0" y="164846"/>
                </a:lnTo>
                <a:lnTo>
                  <a:pt x="87604" y="8242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744086" y="2308212"/>
            <a:ext cx="87630" cy="165100"/>
          </a:xfrm>
          <a:custGeom>
            <a:avLst/>
            <a:gdLst/>
            <a:ahLst/>
            <a:cxnLst/>
            <a:rect l="l" t="t" r="r" b="b"/>
            <a:pathLst>
              <a:path w="87629" h="165100">
                <a:moveTo>
                  <a:pt x="0" y="0"/>
                </a:moveTo>
                <a:lnTo>
                  <a:pt x="0" y="164846"/>
                </a:lnTo>
                <a:lnTo>
                  <a:pt x="87604" y="8242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744086" y="1792084"/>
            <a:ext cx="87630" cy="165100"/>
          </a:xfrm>
          <a:custGeom>
            <a:avLst/>
            <a:gdLst/>
            <a:ahLst/>
            <a:cxnLst/>
            <a:rect l="l" t="t" r="r" b="b"/>
            <a:pathLst>
              <a:path w="87629" h="165100">
                <a:moveTo>
                  <a:pt x="0" y="0"/>
                </a:moveTo>
                <a:lnTo>
                  <a:pt x="0" y="164846"/>
                </a:lnTo>
                <a:lnTo>
                  <a:pt x="87604" y="8242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26175" y="907238"/>
            <a:ext cx="8357870" cy="144335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5610"/>
              </a:lnSpc>
              <a:spcBef>
                <a:spcPts val="105"/>
              </a:spcBef>
            </a:pPr>
            <a:r>
              <a:rPr dirty="0" sz="5000" spc="-260"/>
              <a:t>Origen </a:t>
            </a:r>
            <a:r>
              <a:rPr dirty="0" sz="5000" spc="-305"/>
              <a:t>y </a:t>
            </a:r>
            <a:r>
              <a:rPr dirty="0" sz="5000" spc="-235"/>
              <a:t>destino </a:t>
            </a:r>
            <a:r>
              <a:rPr dirty="0" sz="5000" spc="-195"/>
              <a:t>de </a:t>
            </a:r>
            <a:r>
              <a:rPr dirty="0" sz="5000" spc="-310"/>
              <a:t>la</a:t>
            </a:r>
            <a:r>
              <a:rPr dirty="0" sz="5000" spc="-1010"/>
              <a:t> </a:t>
            </a:r>
            <a:r>
              <a:rPr dirty="0" sz="5000" spc="-509"/>
              <a:t>IED</a:t>
            </a:r>
            <a:endParaRPr sz="5000"/>
          </a:p>
          <a:p>
            <a:pPr marL="12700">
              <a:lnSpc>
                <a:spcPts val="5550"/>
              </a:lnSpc>
            </a:pPr>
            <a:r>
              <a:rPr dirty="0" sz="4950" spc="200" b="0">
                <a:latin typeface="Trebuchet MS"/>
                <a:cs typeface="Trebuchet MS"/>
              </a:rPr>
              <a:t>en los </a:t>
            </a:r>
            <a:r>
              <a:rPr dirty="0" sz="4950" spc="95" b="0">
                <a:latin typeface="Trebuchet MS"/>
                <a:cs typeface="Trebuchet MS"/>
              </a:rPr>
              <a:t>últimos</a:t>
            </a:r>
            <a:r>
              <a:rPr dirty="0" sz="4950" spc="-1105" b="0">
                <a:latin typeface="Trebuchet MS"/>
                <a:cs typeface="Trebuchet MS"/>
              </a:rPr>
              <a:t> </a:t>
            </a:r>
            <a:r>
              <a:rPr dirty="0" sz="4950" spc="250" b="0">
                <a:latin typeface="Trebuchet MS"/>
                <a:cs typeface="Trebuchet MS"/>
              </a:rPr>
              <a:t>años</a:t>
            </a:r>
            <a:endParaRPr sz="49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969470" y="9252862"/>
            <a:ext cx="4618990" cy="899160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12700" marR="5080">
              <a:lnSpc>
                <a:spcPts val="2220"/>
              </a:lnSpc>
              <a:spcBef>
                <a:spcPts val="355"/>
              </a:spcBef>
            </a:pPr>
            <a:r>
              <a:rPr dirty="0" sz="2000" spc="60">
                <a:solidFill>
                  <a:srgbClr val="FFFFFF"/>
                </a:solidFill>
                <a:latin typeface="Trebuchet MS"/>
                <a:cs typeface="Trebuchet MS"/>
              </a:rPr>
              <a:t>China</a:t>
            </a:r>
            <a:r>
              <a:rPr dirty="0" sz="2000" spc="-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60">
                <a:solidFill>
                  <a:srgbClr val="FFFFFF"/>
                </a:solidFill>
                <a:latin typeface="Trebuchet MS"/>
                <a:cs typeface="Trebuchet MS"/>
              </a:rPr>
              <a:t>reemplaza</a:t>
            </a:r>
            <a:r>
              <a:rPr dirty="0" sz="20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5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000" spc="-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90">
                <a:solidFill>
                  <a:srgbClr val="FFFFFF"/>
                </a:solidFill>
                <a:latin typeface="Trebuchet MS"/>
                <a:cs typeface="Trebuchet MS"/>
              </a:rPr>
              <a:t>los</a:t>
            </a:r>
            <a:r>
              <a:rPr dirty="0" sz="20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Trebuchet MS"/>
                <a:cs typeface="Trebuchet MS"/>
              </a:rPr>
              <a:t>EE.</a:t>
            </a:r>
            <a:r>
              <a:rPr dirty="0" sz="2000" spc="-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30">
                <a:solidFill>
                  <a:srgbClr val="FFFFFF"/>
                </a:solidFill>
                <a:latin typeface="Trebuchet MS"/>
                <a:cs typeface="Trebuchet MS"/>
              </a:rPr>
              <a:t>UU.</a:t>
            </a:r>
            <a:r>
              <a:rPr dirty="0" sz="20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145">
                <a:solidFill>
                  <a:srgbClr val="FFFFFF"/>
                </a:solidFill>
                <a:latin typeface="Trebuchet MS"/>
                <a:cs typeface="Trebuchet MS"/>
              </a:rPr>
              <a:t>como</a:t>
            </a:r>
            <a:r>
              <a:rPr dirty="0" sz="2000" spc="-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30">
                <a:solidFill>
                  <a:srgbClr val="FFFFFF"/>
                </a:solidFill>
                <a:latin typeface="Trebuchet MS"/>
                <a:cs typeface="Trebuchet MS"/>
              </a:rPr>
              <a:t>el  </a:t>
            </a:r>
            <a:r>
              <a:rPr dirty="0" sz="2000" spc="60">
                <a:solidFill>
                  <a:srgbClr val="FFFFFF"/>
                </a:solidFill>
                <a:latin typeface="Trebuchet MS"/>
                <a:cs typeface="Trebuchet MS"/>
              </a:rPr>
              <a:t>país </a:t>
            </a:r>
            <a:r>
              <a:rPr dirty="0" sz="2000" spc="20">
                <a:solidFill>
                  <a:srgbClr val="FFFFFF"/>
                </a:solidFill>
                <a:latin typeface="Trebuchet MS"/>
                <a:cs typeface="Trebuchet MS"/>
              </a:rPr>
              <a:t>mejor </a:t>
            </a:r>
            <a:r>
              <a:rPr dirty="0" sz="2000" spc="50">
                <a:solidFill>
                  <a:srgbClr val="FFFFFF"/>
                </a:solidFill>
                <a:latin typeface="Trebuchet MS"/>
                <a:cs typeface="Trebuchet MS"/>
              </a:rPr>
              <a:t>clasiﬁcado </a:t>
            </a:r>
            <a:r>
              <a:rPr dirty="0" sz="2000" spc="40">
                <a:solidFill>
                  <a:srgbClr val="FFFFFF"/>
                </a:solidFill>
                <a:latin typeface="Trebuchet MS"/>
                <a:cs typeface="Trebuchet MS"/>
              </a:rPr>
              <a:t>para </a:t>
            </a:r>
            <a:r>
              <a:rPr dirty="0" sz="2000" spc="110">
                <a:solidFill>
                  <a:srgbClr val="FFFFFF"/>
                </a:solidFill>
                <a:latin typeface="Trebuchet MS"/>
                <a:cs typeface="Trebuchet MS"/>
              </a:rPr>
              <a:t>IED </a:t>
            </a:r>
            <a:r>
              <a:rPr dirty="0" sz="2000" spc="70">
                <a:solidFill>
                  <a:srgbClr val="FFFFFF"/>
                </a:solidFill>
                <a:latin typeface="Trebuchet MS"/>
                <a:cs typeface="Trebuchet MS"/>
              </a:rPr>
              <a:t>por  </a:t>
            </a:r>
            <a:r>
              <a:rPr dirty="0" sz="2000" spc="35">
                <a:solidFill>
                  <a:srgbClr val="FFFFFF"/>
                </a:solidFill>
                <a:latin typeface="Trebuchet MS"/>
                <a:cs typeface="Trebuchet MS"/>
              </a:rPr>
              <a:t>inversión </a:t>
            </a:r>
            <a:r>
              <a:rPr dirty="0" sz="2000" spc="125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dirty="0" sz="2000" spc="-2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Trebuchet MS"/>
                <a:cs typeface="Trebuchet MS"/>
              </a:rPr>
              <a:t>capital.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755221" y="7227965"/>
            <a:ext cx="4929505" cy="17970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750" spc="-380" b="1">
                <a:solidFill>
                  <a:srgbClr val="FFFFFF"/>
                </a:solidFill>
                <a:latin typeface="Verdana"/>
                <a:cs typeface="Verdana"/>
              </a:rPr>
              <a:t>2017</a:t>
            </a:r>
            <a:endParaRPr sz="2750">
              <a:latin typeface="Verdana"/>
              <a:cs typeface="Verdana"/>
            </a:endParaRPr>
          </a:p>
          <a:p>
            <a:pPr marL="226695" marR="5080">
              <a:lnSpc>
                <a:spcPts val="2220"/>
              </a:lnSpc>
              <a:spcBef>
                <a:spcPts val="1789"/>
              </a:spcBef>
            </a:pPr>
            <a:r>
              <a:rPr dirty="0" sz="2000" spc="114">
                <a:solidFill>
                  <a:srgbClr val="FFFFFF"/>
                </a:solidFill>
                <a:latin typeface="Trebuchet MS"/>
                <a:cs typeface="Trebuchet MS"/>
              </a:rPr>
              <a:t>65 </a:t>
            </a:r>
            <a:r>
              <a:rPr dirty="0" sz="2000" spc="85">
                <a:solidFill>
                  <a:srgbClr val="FFFFFF"/>
                </a:solidFill>
                <a:latin typeface="Trebuchet MS"/>
                <a:cs typeface="Trebuchet MS"/>
              </a:rPr>
              <a:t>países </a:t>
            </a:r>
            <a:r>
              <a:rPr dirty="0" sz="2000" spc="114">
                <a:solidFill>
                  <a:srgbClr val="FFFFFF"/>
                </a:solidFill>
                <a:latin typeface="Trebuchet MS"/>
                <a:cs typeface="Trebuchet MS"/>
              </a:rPr>
              <a:t>y </a:t>
            </a:r>
            <a:r>
              <a:rPr dirty="0" sz="2000" spc="95">
                <a:solidFill>
                  <a:srgbClr val="FFFFFF"/>
                </a:solidFill>
                <a:latin typeface="Trebuchet MS"/>
                <a:cs typeface="Trebuchet MS"/>
              </a:rPr>
              <a:t>economías </a:t>
            </a:r>
            <a:r>
              <a:rPr dirty="0" sz="2000" spc="55">
                <a:solidFill>
                  <a:srgbClr val="FFFFFF"/>
                </a:solidFill>
                <a:latin typeface="Trebuchet MS"/>
                <a:cs typeface="Trebuchet MS"/>
              </a:rPr>
              <a:t>adoptaron </a:t>
            </a:r>
            <a:r>
              <a:rPr dirty="0" sz="2000" spc="10">
                <a:solidFill>
                  <a:srgbClr val="FFFFFF"/>
                </a:solidFill>
                <a:latin typeface="Trebuchet MS"/>
                <a:cs typeface="Trebuchet MS"/>
              </a:rPr>
              <a:t>al  </a:t>
            </a:r>
            <a:r>
              <a:rPr dirty="0" sz="2000" spc="140">
                <a:solidFill>
                  <a:srgbClr val="FFFFFF"/>
                </a:solidFill>
                <a:latin typeface="Trebuchet MS"/>
                <a:cs typeface="Trebuchet MS"/>
              </a:rPr>
              <a:t>menos</a:t>
            </a:r>
            <a:r>
              <a:rPr dirty="0" sz="20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>
                <a:solidFill>
                  <a:srgbClr val="FFFFFF"/>
                </a:solidFill>
                <a:latin typeface="Trebuchet MS"/>
                <a:cs typeface="Trebuchet MS"/>
              </a:rPr>
              <a:t>126</a:t>
            </a:r>
            <a:r>
              <a:rPr dirty="0" sz="20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25">
                <a:solidFill>
                  <a:srgbClr val="FFFFFF"/>
                </a:solidFill>
                <a:latin typeface="Trebuchet MS"/>
                <a:cs typeface="Trebuchet MS"/>
              </a:rPr>
              <a:t>políticas</a:t>
            </a:r>
            <a:r>
              <a:rPr dirty="0" sz="20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125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dirty="0" sz="20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>
                <a:solidFill>
                  <a:srgbClr val="FFFFFF"/>
                </a:solidFill>
                <a:latin typeface="Trebuchet MS"/>
                <a:cs typeface="Trebuchet MS"/>
              </a:rPr>
              <a:t>inversión,</a:t>
            </a:r>
            <a:r>
              <a:rPr dirty="0" sz="20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125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dirty="0" sz="20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65">
                <a:solidFill>
                  <a:srgbClr val="FFFFFF"/>
                </a:solidFill>
                <a:latin typeface="Trebuchet MS"/>
                <a:cs typeface="Trebuchet MS"/>
              </a:rPr>
              <a:t>las  </a:t>
            </a:r>
            <a:r>
              <a:rPr dirty="0" sz="2000" spc="90">
                <a:solidFill>
                  <a:srgbClr val="FFFFFF"/>
                </a:solidFill>
                <a:latin typeface="Trebuchet MS"/>
                <a:cs typeface="Trebuchet MS"/>
              </a:rPr>
              <a:t>cuales </a:t>
            </a:r>
            <a:r>
              <a:rPr dirty="0" sz="2000" spc="30">
                <a:solidFill>
                  <a:srgbClr val="FFFFFF"/>
                </a:solidFill>
                <a:latin typeface="Trebuchet MS"/>
                <a:cs typeface="Trebuchet MS"/>
              </a:rPr>
              <a:t>el </a:t>
            </a:r>
            <a:r>
              <a:rPr dirty="0" sz="2000" spc="155">
                <a:solidFill>
                  <a:srgbClr val="FFFFFF"/>
                </a:solidFill>
                <a:latin typeface="Trebuchet MS"/>
                <a:cs typeface="Trebuchet MS"/>
              </a:rPr>
              <a:t>84% </a:t>
            </a:r>
            <a:r>
              <a:rPr dirty="0" sz="2000" spc="40">
                <a:solidFill>
                  <a:srgbClr val="FFFFFF"/>
                </a:solidFill>
                <a:latin typeface="Trebuchet MS"/>
                <a:cs typeface="Trebuchet MS"/>
              </a:rPr>
              <a:t>eran </a:t>
            </a:r>
            <a:r>
              <a:rPr dirty="0" sz="2000" spc="50">
                <a:solidFill>
                  <a:srgbClr val="FFFFFF"/>
                </a:solidFill>
                <a:latin typeface="Trebuchet MS"/>
                <a:cs typeface="Trebuchet MS"/>
              </a:rPr>
              <a:t>favorables </a:t>
            </a:r>
            <a:r>
              <a:rPr dirty="0" sz="2000" spc="55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dirty="0" sz="2000" spc="90">
                <a:solidFill>
                  <a:srgbClr val="FFFFFF"/>
                </a:solidFill>
                <a:latin typeface="Trebuchet MS"/>
                <a:cs typeface="Trebuchet MS"/>
              </a:rPr>
              <a:t>los  </a:t>
            </a:r>
            <a:r>
              <a:rPr dirty="0" sz="2000" spc="15">
                <a:solidFill>
                  <a:srgbClr val="FFFFFF"/>
                </a:solidFill>
                <a:latin typeface="Trebuchet MS"/>
                <a:cs typeface="Trebuchet MS"/>
              </a:rPr>
              <a:t>inversores.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822417" y="7950225"/>
            <a:ext cx="87630" cy="165100"/>
          </a:xfrm>
          <a:custGeom>
            <a:avLst/>
            <a:gdLst/>
            <a:ahLst/>
            <a:cxnLst/>
            <a:rect l="l" t="t" r="r" b="b"/>
            <a:pathLst>
              <a:path w="87629" h="165100">
                <a:moveTo>
                  <a:pt x="0" y="0"/>
                </a:moveTo>
                <a:lnTo>
                  <a:pt x="0" y="164846"/>
                </a:lnTo>
                <a:lnTo>
                  <a:pt x="87604" y="8242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822417" y="9326626"/>
            <a:ext cx="87630" cy="165100"/>
          </a:xfrm>
          <a:custGeom>
            <a:avLst/>
            <a:gdLst/>
            <a:ahLst/>
            <a:cxnLst/>
            <a:rect l="l" t="t" r="r" b="b"/>
            <a:pathLst>
              <a:path w="87629" h="165100">
                <a:moveTo>
                  <a:pt x="0" y="0"/>
                </a:moveTo>
                <a:lnTo>
                  <a:pt x="0" y="164846"/>
                </a:lnTo>
                <a:lnTo>
                  <a:pt x="87604" y="8242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305342" y="9714676"/>
            <a:ext cx="3861435" cy="617220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12700" marR="5080">
              <a:lnSpc>
                <a:spcPts val="2220"/>
              </a:lnSpc>
              <a:spcBef>
                <a:spcPts val="355"/>
              </a:spcBef>
            </a:pPr>
            <a:r>
              <a:rPr dirty="0" sz="2000" spc="15">
                <a:solidFill>
                  <a:srgbClr val="FFFFFF"/>
                </a:solidFill>
                <a:latin typeface="Trebuchet MS"/>
                <a:cs typeface="Trebuchet MS"/>
              </a:rPr>
              <a:t>Entra</a:t>
            </a:r>
            <a:r>
              <a:rPr dirty="0" sz="2000" spc="-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95">
                <a:solidFill>
                  <a:srgbClr val="FFFFFF"/>
                </a:solidFill>
                <a:latin typeface="Trebuchet MS"/>
                <a:cs typeface="Trebuchet MS"/>
              </a:rPr>
              <a:t>en</a:t>
            </a:r>
            <a:r>
              <a:rPr dirty="0" sz="20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60">
                <a:solidFill>
                  <a:srgbClr val="FFFFFF"/>
                </a:solidFill>
                <a:latin typeface="Trebuchet MS"/>
                <a:cs typeface="Trebuchet MS"/>
              </a:rPr>
              <a:t>vigencia</a:t>
            </a:r>
            <a:r>
              <a:rPr dirty="0" sz="2000" spc="-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80">
                <a:solidFill>
                  <a:srgbClr val="FFFFFF"/>
                </a:solidFill>
                <a:latin typeface="Trebuchet MS"/>
                <a:cs typeface="Trebuchet MS"/>
              </a:rPr>
              <a:t>nueva</a:t>
            </a:r>
            <a:r>
              <a:rPr dirty="0" sz="2000" spc="-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25">
                <a:solidFill>
                  <a:srgbClr val="FFFFFF"/>
                </a:solidFill>
                <a:latin typeface="Trebuchet MS"/>
                <a:cs typeface="Trebuchet MS"/>
              </a:rPr>
              <a:t>reforma  </a:t>
            </a:r>
            <a:r>
              <a:rPr dirty="0" sz="2000" spc="35">
                <a:solidFill>
                  <a:srgbClr val="FFFFFF"/>
                </a:solidFill>
                <a:latin typeface="Trebuchet MS"/>
                <a:cs typeface="Trebuchet MS"/>
              </a:rPr>
              <a:t>ﬁscal </a:t>
            </a:r>
            <a:r>
              <a:rPr dirty="0" sz="2000" spc="125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dirty="0" sz="2000" spc="-2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5">
                <a:solidFill>
                  <a:srgbClr val="FFFFFF"/>
                </a:solidFill>
                <a:latin typeface="Trebuchet MS"/>
                <a:cs typeface="Trebuchet MS"/>
              </a:rPr>
              <a:t>EE.UU.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14207" y="7079677"/>
            <a:ext cx="4497705" cy="2407285"/>
          </a:xfrm>
          <a:prstGeom prst="rect">
            <a:avLst/>
          </a:prstGeom>
        </p:spPr>
        <p:txBody>
          <a:bodyPr wrap="square" lIns="0" tIns="1543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dirty="0" sz="2750" spc="-380" b="1">
                <a:solidFill>
                  <a:srgbClr val="FFFFFF"/>
                </a:solidFill>
                <a:latin typeface="Verdana"/>
                <a:cs typeface="Verdana"/>
              </a:rPr>
              <a:t>2017 </a:t>
            </a:r>
            <a:r>
              <a:rPr dirty="0" sz="2750" spc="35" b="1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2750" spc="-5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750" spc="-335" b="1">
                <a:solidFill>
                  <a:srgbClr val="FFFFFF"/>
                </a:solidFill>
                <a:latin typeface="Verdana"/>
                <a:cs typeface="Verdana"/>
              </a:rPr>
              <a:t>2018</a:t>
            </a:r>
            <a:endParaRPr sz="2750">
              <a:latin typeface="Verdana"/>
              <a:cs typeface="Verdana"/>
            </a:endParaRPr>
          </a:p>
          <a:p>
            <a:pPr marL="203200" marR="514984">
              <a:lnSpc>
                <a:spcPts val="2220"/>
              </a:lnSpc>
              <a:spcBef>
                <a:spcPts val="1060"/>
              </a:spcBef>
            </a:pPr>
            <a:r>
              <a:rPr dirty="0" sz="2000" spc="114">
                <a:solidFill>
                  <a:srgbClr val="FFFFFF"/>
                </a:solidFill>
                <a:latin typeface="Trebuchet MS"/>
                <a:cs typeface="Trebuchet MS"/>
              </a:rPr>
              <a:t>La</a:t>
            </a:r>
            <a:r>
              <a:rPr dirty="0" sz="20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35">
                <a:solidFill>
                  <a:srgbClr val="FFFFFF"/>
                </a:solidFill>
                <a:latin typeface="Trebuchet MS"/>
                <a:cs typeface="Trebuchet MS"/>
              </a:rPr>
              <a:t>inversión</a:t>
            </a:r>
            <a:r>
              <a:rPr dirty="0" sz="20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125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dirty="0" sz="20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15">
                <a:solidFill>
                  <a:srgbClr val="FFFFFF"/>
                </a:solidFill>
                <a:latin typeface="Trebuchet MS"/>
                <a:cs typeface="Trebuchet MS"/>
              </a:rPr>
              <a:t>capital</a:t>
            </a:r>
            <a:r>
              <a:rPr dirty="0" sz="2000" spc="-1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95">
                <a:solidFill>
                  <a:srgbClr val="FFFFFF"/>
                </a:solidFill>
                <a:latin typeface="Trebuchet MS"/>
                <a:cs typeface="Trebuchet MS"/>
              </a:rPr>
              <a:t>en</a:t>
            </a:r>
            <a:r>
              <a:rPr dirty="0" sz="2000" spc="-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20">
                <a:solidFill>
                  <a:srgbClr val="FFFFFF"/>
                </a:solidFill>
                <a:latin typeface="Trebuchet MS"/>
                <a:cs typeface="Trebuchet MS"/>
              </a:rPr>
              <a:t>India  </a:t>
            </a:r>
            <a:r>
              <a:rPr dirty="0" sz="2000" spc="40">
                <a:solidFill>
                  <a:srgbClr val="FFFFFF"/>
                </a:solidFill>
                <a:latin typeface="Trebuchet MS"/>
                <a:cs typeface="Trebuchet MS"/>
              </a:rPr>
              <a:t>creció</a:t>
            </a:r>
            <a:r>
              <a:rPr dirty="0" sz="20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100">
                <a:solidFill>
                  <a:srgbClr val="FFFFFF"/>
                </a:solidFill>
                <a:latin typeface="Trebuchet MS"/>
                <a:cs typeface="Trebuchet MS"/>
              </a:rPr>
              <a:t>un</a:t>
            </a:r>
            <a:r>
              <a:rPr dirty="0" sz="2000" spc="-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65">
                <a:solidFill>
                  <a:srgbClr val="FFFFFF"/>
                </a:solidFill>
                <a:latin typeface="Trebuchet MS"/>
                <a:cs typeface="Trebuchet MS"/>
              </a:rPr>
              <a:t>120%</a:t>
            </a:r>
            <a:r>
              <a:rPr dirty="0" sz="20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5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000" spc="-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204">
                <a:solidFill>
                  <a:srgbClr val="FFFFFF"/>
                </a:solidFill>
                <a:latin typeface="Trebuchet MS"/>
                <a:cs typeface="Trebuchet MS"/>
              </a:rPr>
              <a:t>$</a:t>
            </a:r>
            <a:r>
              <a:rPr dirty="0" sz="20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Trebuchet MS"/>
                <a:cs typeface="Trebuchet MS"/>
              </a:rPr>
              <a:t>54.3</a:t>
            </a:r>
            <a:r>
              <a:rPr dirty="0" sz="2000" spc="-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10">
                <a:solidFill>
                  <a:srgbClr val="FFFFFF"/>
                </a:solidFill>
                <a:latin typeface="Trebuchet MS"/>
                <a:cs typeface="Trebuchet MS"/>
              </a:rPr>
              <a:t>billones.</a:t>
            </a:r>
            <a:endParaRPr sz="2000">
              <a:latin typeface="Trebuchet MS"/>
              <a:cs typeface="Trebuchet MS"/>
            </a:endParaRPr>
          </a:p>
          <a:p>
            <a:pPr marL="203200">
              <a:lnSpc>
                <a:spcPts val="2080"/>
              </a:lnSpc>
            </a:pPr>
            <a:r>
              <a:rPr dirty="0" sz="2000" spc="-355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  <a:p>
            <a:pPr marL="203200" marR="5080">
              <a:lnSpc>
                <a:spcPts val="2220"/>
              </a:lnSpc>
              <a:spcBef>
                <a:spcPts val="135"/>
              </a:spcBef>
            </a:pPr>
            <a:r>
              <a:rPr dirty="0" sz="2000" spc="35">
                <a:solidFill>
                  <a:srgbClr val="FFFFFF"/>
                </a:solidFill>
                <a:latin typeface="Trebuchet MS"/>
                <a:cs typeface="Trebuchet MS"/>
              </a:rPr>
              <a:t>Brasil </a:t>
            </a:r>
            <a:r>
              <a:rPr dirty="0" sz="2000" spc="114">
                <a:solidFill>
                  <a:srgbClr val="FFFFFF"/>
                </a:solidFill>
                <a:latin typeface="Trebuchet MS"/>
                <a:cs typeface="Trebuchet MS"/>
              </a:rPr>
              <a:t>y </a:t>
            </a:r>
            <a:r>
              <a:rPr dirty="0" sz="2000" spc="45">
                <a:solidFill>
                  <a:srgbClr val="FFFFFF"/>
                </a:solidFill>
                <a:latin typeface="Trebuchet MS"/>
                <a:cs typeface="Trebuchet MS"/>
              </a:rPr>
              <a:t>Argentina </a:t>
            </a:r>
            <a:r>
              <a:rPr dirty="0" sz="2000" spc="20">
                <a:solidFill>
                  <a:srgbClr val="FFFFFF"/>
                </a:solidFill>
                <a:latin typeface="Trebuchet MS"/>
                <a:cs typeface="Trebuchet MS"/>
              </a:rPr>
              <a:t>tuvieron </a:t>
            </a:r>
            <a:r>
              <a:rPr dirty="0" sz="2000" spc="100">
                <a:solidFill>
                  <a:srgbClr val="FFFFFF"/>
                </a:solidFill>
                <a:latin typeface="Trebuchet MS"/>
                <a:cs typeface="Trebuchet MS"/>
              </a:rPr>
              <a:t>un </a:t>
            </a:r>
            <a:r>
              <a:rPr dirty="0" sz="2000" spc="95">
                <a:solidFill>
                  <a:srgbClr val="FFFFFF"/>
                </a:solidFill>
                <a:latin typeface="Trebuchet MS"/>
                <a:cs typeface="Trebuchet MS"/>
              </a:rPr>
              <a:t>año  </a:t>
            </a:r>
            <a:r>
              <a:rPr dirty="0" sz="2000" spc="55">
                <a:solidFill>
                  <a:srgbClr val="FFFFFF"/>
                </a:solidFill>
                <a:latin typeface="Trebuchet MS"/>
                <a:cs typeface="Trebuchet MS"/>
              </a:rPr>
              <a:t>resurgente </a:t>
            </a:r>
            <a:r>
              <a:rPr dirty="0" sz="2000" spc="40">
                <a:solidFill>
                  <a:srgbClr val="FFFFFF"/>
                </a:solidFill>
                <a:latin typeface="Trebuchet MS"/>
                <a:cs typeface="Trebuchet MS"/>
              </a:rPr>
              <a:t>para</a:t>
            </a:r>
            <a:r>
              <a:rPr dirty="0" sz="2000" spc="-4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10">
                <a:solidFill>
                  <a:srgbClr val="FFFFFF"/>
                </a:solidFill>
                <a:latin typeface="Trebuchet MS"/>
                <a:cs typeface="Trebuchet MS"/>
              </a:rPr>
              <a:t>la </a:t>
            </a:r>
            <a:r>
              <a:rPr dirty="0" sz="2000" spc="5">
                <a:solidFill>
                  <a:srgbClr val="FFFFFF"/>
                </a:solidFill>
                <a:latin typeface="Trebuchet MS"/>
                <a:cs typeface="Trebuchet MS"/>
              </a:rPr>
              <a:t>IED, </a:t>
            </a:r>
            <a:r>
              <a:rPr dirty="0" sz="2000" spc="85">
                <a:solidFill>
                  <a:srgbClr val="FFFFFF"/>
                </a:solidFill>
                <a:latin typeface="Trebuchet MS"/>
                <a:cs typeface="Trebuchet MS"/>
              </a:rPr>
              <a:t>aumentando  </a:t>
            </a:r>
            <a:r>
              <a:rPr dirty="0" sz="2000" spc="95">
                <a:solidFill>
                  <a:srgbClr val="FFFFFF"/>
                </a:solidFill>
                <a:latin typeface="Trebuchet MS"/>
                <a:cs typeface="Trebuchet MS"/>
              </a:rPr>
              <a:t>en</a:t>
            </a:r>
            <a:r>
              <a:rPr dirty="0" sz="2000" spc="-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100">
                <a:solidFill>
                  <a:srgbClr val="FFFFFF"/>
                </a:solidFill>
                <a:latin typeface="Trebuchet MS"/>
                <a:cs typeface="Trebuchet MS"/>
              </a:rPr>
              <a:t>un</a:t>
            </a:r>
            <a:r>
              <a:rPr dirty="0" sz="2000" spc="-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105">
                <a:solidFill>
                  <a:srgbClr val="FFFFFF"/>
                </a:solidFill>
                <a:latin typeface="Trebuchet MS"/>
                <a:cs typeface="Trebuchet MS"/>
              </a:rPr>
              <a:t>77%</a:t>
            </a:r>
            <a:r>
              <a:rPr dirty="0" sz="20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114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dirty="0" sz="2000" spc="-1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40">
                <a:solidFill>
                  <a:srgbClr val="FFFFFF"/>
                </a:solidFill>
                <a:latin typeface="Trebuchet MS"/>
                <a:cs typeface="Trebuchet MS"/>
              </a:rPr>
              <a:t>78%,</a:t>
            </a:r>
            <a:r>
              <a:rPr dirty="0" sz="2000" spc="-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25">
                <a:solidFill>
                  <a:srgbClr val="FFFFFF"/>
                </a:solidFill>
                <a:latin typeface="Trebuchet MS"/>
                <a:cs typeface="Trebuchet MS"/>
              </a:rPr>
              <a:t>respectivamente.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170366" y="7848612"/>
            <a:ext cx="87630" cy="165100"/>
          </a:xfrm>
          <a:custGeom>
            <a:avLst/>
            <a:gdLst/>
            <a:ahLst/>
            <a:cxnLst/>
            <a:rect l="l" t="t" r="r" b="b"/>
            <a:pathLst>
              <a:path w="87630" h="165100">
                <a:moveTo>
                  <a:pt x="0" y="0"/>
                </a:moveTo>
                <a:lnTo>
                  <a:pt x="0" y="164846"/>
                </a:lnTo>
                <a:lnTo>
                  <a:pt x="87604" y="8242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892962" y="7825143"/>
            <a:ext cx="87630" cy="165100"/>
          </a:xfrm>
          <a:custGeom>
            <a:avLst/>
            <a:gdLst/>
            <a:ahLst/>
            <a:cxnLst/>
            <a:rect l="l" t="t" r="r" b="b"/>
            <a:pathLst>
              <a:path w="87629" h="165100">
                <a:moveTo>
                  <a:pt x="0" y="0"/>
                </a:moveTo>
                <a:lnTo>
                  <a:pt x="0" y="164845"/>
                </a:lnTo>
                <a:lnTo>
                  <a:pt x="87604" y="824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892962" y="8962897"/>
            <a:ext cx="87630" cy="165100"/>
          </a:xfrm>
          <a:custGeom>
            <a:avLst/>
            <a:gdLst/>
            <a:ahLst/>
            <a:cxnLst/>
            <a:rect l="l" t="t" r="r" b="b"/>
            <a:pathLst>
              <a:path w="87629" h="165100">
                <a:moveTo>
                  <a:pt x="0" y="0"/>
                </a:moveTo>
                <a:lnTo>
                  <a:pt x="0" y="164845"/>
                </a:lnTo>
                <a:lnTo>
                  <a:pt x="87604" y="824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170366" y="9829927"/>
            <a:ext cx="87630" cy="165100"/>
          </a:xfrm>
          <a:custGeom>
            <a:avLst/>
            <a:gdLst/>
            <a:ahLst/>
            <a:cxnLst/>
            <a:rect l="l" t="t" r="r" b="b"/>
            <a:pathLst>
              <a:path w="87630" h="165100">
                <a:moveTo>
                  <a:pt x="0" y="0"/>
                </a:moveTo>
                <a:lnTo>
                  <a:pt x="0" y="164846"/>
                </a:lnTo>
                <a:lnTo>
                  <a:pt x="87604" y="8242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170366" y="8681110"/>
            <a:ext cx="87630" cy="165100"/>
          </a:xfrm>
          <a:custGeom>
            <a:avLst/>
            <a:gdLst/>
            <a:ahLst/>
            <a:cxnLst/>
            <a:rect l="l" t="t" r="r" b="b"/>
            <a:pathLst>
              <a:path w="87630" h="165100">
                <a:moveTo>
                  <a:pt x="0" y="0"/>
                </a:moveTo>
                <a:lnTo>
                  <a:pt x="0" y="164845"/>
                </a:lnTo>
                <a:lnTo>
                  <a:pt x="87604" y="824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7016051" y="7742713"/>
            <a:ext cx="3526790" cy="899160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12700" marR="5080">
              <a:lnSpc>
                <a:spcPts val="2220"/>
              </a:lnSpc>
              <a:spcBef>
                <a:spcPts val="355"/>
              </a:spcBef>
            </a:pPr>
            <a:r>
              <a:rPr dirty="0" sz="2000" spc="105">
                <a:solidFill>
                  <a:srgbClr val="FFFFFF"/>
                </a:solidFill>
                <a:latin typeface="Trebuchet MS"/>
                <a:cs typeface="Trebuchet MS"/>
              </a:rPr>
              <a:t>Llegan </a:t>
            </a:r>
            <a:r>
              <a:rPr dirty="0" sz="2000" spc="90">
                <a:solidFill>
                  <a:srgbClr val="FFFFFF"/>
                </a:solidFill>
                <a:latin typeface="Trebuchet MS"/>
                <a:cs typeface="Trebuchet MS"/>
              </a:rPr>
              <a:t>los</a:t>
            </a:r>
            <a:r>
              <a:rPr dirty="0" sz="2000" spc="-4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55">
                <a:solidFill>
                  <a:srgbClr val="FFFFFF"/>
                </a:solidFill>
                <a:latin typeface="Trebuchet MS"/>
                <a:cs typeface="Trebuchet MS"/>
              </a:rPr>
              <a:t>primeros </a:t>
            </a:r>
            <a:r>
              <a:rPr dirty="0" sz="2000" spc="80">
                <a:solidFill>
                  <a:srgbClr val="FFFFFF"/>
                </a:solidFill>
                <a:latin typeface="Trebuchet MS"/>
                <a:cs typeface="Trebuchet MS"/>
              </a:rPr>
              <a:t>anuncios  </a:t>
            </a:r>
            <a:r>
              <a:rPr dirty="0" sz="2000" spc="125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dirty="0" sz="2000" spc="10">
                <a:solidFill>
                  <a:srgbClr val="FFFFFF"/>
                </a:solidFill>
                <a:latin typeface="Trebuchet MS"/>
                <a:cs typeface="Trebuchet MS"/>
              </a:rPr>
              <a:t>la </a:t>
            </a:r>
            <a:r>
              <a:rPr dirty="0" sz="2000" spc="45">
                <a:solidFill>
                  <a:srgbClr val="FFFFFF"/>
                </a:solidFill>
                <a:latin typeface="Trebuchet MS"/>
                <a:cs typeface="Trebuchet MS"/>
              </a:rPr>
              <a:t>tensión </a:t>
            </a:r>
            <a:r>
              <a:rPr dirty="0" sz="2000" spc="50">
                <a:solidFill>
                  <a:srgbClr val="FFFFFF"/>
                </a:solidFill>
                <a:latin typeface="Trebuchet MS"/>
                <a:cs typeface="Trebuchet MS"/>
              </a:rPr>
              <a:t>comercial </a:t>
            </a:r>
            <a:r>
              <a:rPr dirty="0" sz="2000" spc="110">
                <a:solidFill>
                  <a:srgbClr val="FFFFFF"/>
                </a:solidFill>
                <a:latin typeface="Trebuchet MS"/>
                <a:cs typeface="Trebuchet MS"/>
              </a:rPr>
              <a:t>con  </a:t>
            </a:r>
            <a:r>
              <a:rPr dirty="0" sz="2000" spc="85">
                <a:solidFill>
                  <a:srgbClr val="FFFFFF"/>
                </a:solidFill>
                <a:latin typeface="Trebuchet MS"/>
                <a:cs typeface="Trebuchet MS"/>
              </a:rPr>
              <a:t>subida </a:t>
            </a:r>
            <a:r>
              <a:rPr dirty="0" sz="2000" spc="125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dirty="0" sz="2000" spc="-2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20">
                <a:solidFill>
                  <a:srgbClr val="FFFFFF"/>
                </a:solidFill>
                <a:latin typeface="Trebuchet MS"/>
                <a:cs typeface="Trebuchet MS"/>
              </a:rPr>
              <a:t>aranceles.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16051" y="8869542"/>
            <a:ext cx="3745229" cy="1180465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12700" marR="5080">
              <a:lnSpc>
                <a:spcPts val="2220"/>
              </a:lnSpc>
              <a:spcBef>
                <a:spcPts val="355"/>
              </a:spcBef>
            </a:pPr>
            <a:r>
              <a:rPr dirty="0" sz="2000" spc="135">
                <a:solidFill>
                  <a:srgbClr val="FFFFFF"/>
                </a:solidFill>
                <a:latin typeface="Trebuchet MS"/>
                <a:cs typeface="Trebuchet MS"/>
              </a:rPr>
              <a:t>Las </a:t>
            </a:r>
            <a:r>
              <a:rPr dirty="0" sz="2000" spc="75">
                <a:solidFill>
                  <a:srgbClr val="FFFFFF"/>
                </a:solidFill>
                <a:latin typeface="Trebuchet MS"/>
                <a:cs typeface="Trebuchet MS"/>
              </a:rPr>
              <a:t>fusiones </a:t>
            </a:r>
            <a:r>
              <a:rPr dirty="0" sz="2000" spc="114">
                <a:solidFill>
                  <a:srgbClr val="FFFFFF"/>
                </a:solidFill>
                <a:latin typeface="Trebuchet MS"/>
                <a:cs typeface="Trebuchet MS"/>
              </a:rPr>
              <a:t>y </a:t>
            </a:r>
            <a:r>
              <a:rPr dirty="0" sz="2000" spc="65">
                <a:solidFill>
                  <a:srgbClr val="FFFFFF"/>
                </a:solidFill>
                <a:latin typeface="Trebuchet MS"/>
                <a:cs typeface="Trebuchet MS"/>
              </a:rPr>
              <a:t>adquisiciones  </a:t>
            </a:r>
            <a:r>
              <a:rPr dirty="0" sz="2000" spc="85">
                <a:solidFill>
                  <a:srgbClr val="FFFFFF"/>
                </a:solidFill>
                <a:latin typeface="Trebuchet MS"/>
                <a:cs typeface="Trebuchet MS"/>
              </a:rPr>
              <a:t>superan</a:t>
            </a:r>
            <a:r>
              <a:rPr dirty="0" sz="2000" spc="-10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10">
                <a:solidFill>
                  <a:srgbClr val="FFFFFF"/>
                </a:solidFill>
                <a:latin typeface="Trebuchet MS"/>
                <a:cs typeface="Trebuchet MS"/>
              </a:rPr>
              <a:t>la</a:t>
            </a:r>
            <a:r>
              <a:rPr dirty="0" sz="2000" spc="-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35">
                <a:solidFill>
                  <a:srgbClr val="FFFFFF"/>
                </a:solidFill>
                <a:latin typeface="Trebuchet MS"/>
                <a:cs typeface="Trebuchet MS"/>
              </a:rPr>
              <a:t>inversión</a:t>
            </a:r>
            <a:r>
              <a:rPr dirty="0" sz="2000" spc="-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85">
                <a:solidFill>
                  <a:srgbClr val="FFFFFF"/>
                </a:solidFill>
                <a:latin typeface="Trebuchet MS"/>
                <a:cs typeface="Trebuchet MS"/>
              </a:rPr>
              <a:t>green</a:t>
            </a:r>
            <a:r>
              <a:rPr dirty="0" sz="2000" spc="-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20">
                <a:solidFill>
                  <a:srgbClr val="FFFFFF"/>
                </a:solidFill>
                <a:latin typeface="Trebuchet MS"/>
                <a:cs typeface="Trebuchet MS"/>
              </a:rPr>
              <a:t>ﬁeld  </a:t>
            </a:r>
            <a:r>
              <a:rPr dirty="0" sz="2000" spc="135">
                <a:solidFill>
                  <a:srgbClr val="FFFFFF"/>
                </a:solidFill>
                <a:latin typeface="Trebuchet MS"/>
                <a:cs typeface="Trebuchet MS"/>
              </a:rPr>
              <a:t>o </a:t>
            </a:r>
            <a:r>
              <a:rPr dirty="0" sz="2000" spc="95">
                <a:solidFill>
                  <a:srgbClr val="FFFFFF"/>
                </a:solidFill>
                <a:latin typeface="Trebuchet MS"/>
                <a:cs typeface="Trebuchet MS"/>
              </a:rPr>
              <a:t>nuevas </a:t>
            </a:r>
            <a:r>
              <a:rPr dirty="0" sz="2000" spc="45">
                <a:solidFill>
                  <a:srgbClr val="FFFFFF"/>
                </a:solidFill>
                <a:latin typeface="Trebuchet MS"/>
                <a:cs typeface="Trebuchet MS"/>
              </a:rPr>
              <a:t>instalaciones  </a:t>
            </a:r>
            <a:r>
              <a:rPr dirty="0" sz="2000" spc="20">
                <a:solidFill>
                  <a:srgbClr val="FFFFFF"/>
                </a:solidFill>
                <a:latin typeface="Trebuchet MS"/>
                <a:cs typeface="Trebuchet MS"/>
              </a:rPr>
              <a:t>productivas.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472659" y="7106487"/>
            <a:ext cx="0" cy="3506470"/>
          </a:xfrm>
          <a:custGeom>
            <a:avLst/>
            <a:gdLst/>
            <a:ahLst/>
            <a:cxnLst/>
            <a:rect l="l" t="t" r="r" b="b"/>
            <a:pathLst>
              <a:path w="0" h="3506470">
                <a:moveTo>
                  <a:pt x="0" y="0"/>
                </a:moveTo>
                <a:lnTo>
                  <a:pt x="0" y="350646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424919" y="7061124"/>
            <a:ext cx="95503" cy="95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750352" y="7106487"/>
            <a:ext cx="0" cy="3506470"/>
          </a:xfrm>
          <a:custGeom>
            <a:avLst/>
            <a:gdLst/>
            <a:ahLst/>
            <a:cxnLst/>
            <a:rect l="l" t="t" r="r" b="b"/>
            <a:pathLst>
              <a:path w="0" h="3506470">
                <a:moveTo>
                  <a:pt x="0" y="0"/>
                </a:moveTo>
                <a:lnTo>
                  <a:pt x="0" y="350646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702600" y="7061124"/>
            <a:ext cx="95504" cy="954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2012442" y="3675171"/>
            <a:ext cx="4678045" cy="2465705"/>
          </a:xfrm>
          <a:prstGeom prst="rect">
            <a:avLst/>
          </a:prstGeom>
        </p:spPr>
        <p:txBody>
          <a:bodyPr wrap="square" lIns="0" tIns="1879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80"/>
              </a:spcBef>
            </a:pPr>
            <a:r>
              <a:rPr dirty="0" sz="2750" spc="-165" b="1">
                <a:solidFill>
                  <a:srgbClr val="FFFFFF"/>
                </a:solidFill>
                <a:latin typeface="Verdana"/>
                <a:cs typeface="Verdana"/>
              </a:rPr>
              <a:t>Los</a:t>
            </a:r>
            <a:r>
              <a:rPr dirty="0" sz="2750" spc="-21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750" spc="-15" b="1">
                <a:solidFill>
                  <a:srgbClr val="FFFFFF"/>
                </a:solidFill>
                <a:latin typeface="Verdana"/>
                <a:cs typeface="Verdana"/>
              </a:rPr>
              <a:t>90/</a:t>
            </a:r>
            <a:r>
              <a:rPr dirty="0" sz="2000" spc="-15" i="1">
                <a:solidFill>
                  <a:srgbClr val="FFFFFF"/>
                </a:solidFill>
                <a:latin typeface="Trebuchet MS"/>
                <a:cs typeface="Trebuchet MS"/>
              </a:rPr>
              <a:t>Diversiﬁcación</a:t>
            </a:r>
            <a:endParaRPr sz="2000">
              <a:latin typeface="Trebuchet MS"/>
              <a:cs typeface="Trebuchet MS"/>
            </a:endParaRPr>
          </a:p>
          <a:p>
            <a:pPr marL="194945" marR="5080">
              <a:lnSpc>
                <a:spcPts val="2220"/>
              </a:lnSpc>
              <a:spcBef>
                <a:spcPts val="1255"/>
              </a:spcBef>
            </a:pPr>
            <a:r>
              <a:rPr dirty="0" sz="2000" spc="30" b="1">
                <a:solidFill>
                  <a:srgbClr val="FFFFFF"/>
                </a:solidFill>
                <a:latin typeface="Trebuchet MS"/>
                <a:cs typeface="Trebuchet MS"/>
              </a:rPr>
              <a:t>Emisores:</a:t>
            </a:r>
            <a:r>
              <a:rPr dirty="0" sz="2000" spc="-10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5">
                <a:solidFill>
                  <a:srgbClr val="FFFFFF"/>
                </a:solidFill>
                <a:latin typeface="Trebuchet MS"/>
                <a:cs typeface="Trebuchet MS"/>
              </a:rPr>
              <a:t>EE.UU.</a:t>
            </a:r>
            <a:r>
              <a:rPr dirty="0" sz="2000" spc="-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25">
                <a:solidFill>
                  <a:srgbClr val="FFFFFF"/>
                </a:solidFill>
                <a:latin typeface="Trebuchet MS"/>
                <a:cs typeface="Trebuchet MS"/>
              </a:rPr>
              <a:t>Japón,</a:t>
            </a:r>
            <a:r>
              <a:rPr dirty="0" sz="2000" spc="-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65">
                <a:solidFill>
                  <a:srgbClr val="FFFFFF"/>
                </a:solidFill>
                <a:latin typeface="Trebuchet MS"/>
                <a:cs typeface="Trebuchet MS"/>
              </a:rPr>
              <a:t>Reino</a:t>
            </a:r>
            <a:r>
              <a:rPr dirty="0" sz="2000" spc="-10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35">
                <a:solidFill>
                  <a:srgbClr val="FFFFFF"/>
                </a:solidFill>
                <a:latin typeface="Trebuchet MS"/>
                <a:cs typeface="Trebuchet MS"/>
              </a:rPr>
              <a:t>Unido,  </a:t>
            </a:r>
            <a:r>
              <a:rPr dirty="0" sz="2000" spc="30">
                <a:solidFill>
                  <a:srgbClr val="FFFFFF"/>
                </a:solidFill>
                <a:latin typeface="Trebuchet MS"/>
                <a:cs typeface="Trebuchet MS"/>
              </a:rPr>
              <a:t>Alemania, </a:t>
            </a:r>
            <a:r>
              <a:rPr dirty="0" sz="2000" spc="40">
                <a:solidFill>
                  <a:srgbClr val="FFFFFF"/>
                </a:solidFill>
                <a:latin typeface="Trebuchet MS"/>
                <a:cs typeface="Trebuchet MS"/>
              </a:rPr>
              <a:t>Holanda, Bélgica, </a:t>
            </a:r>
            <a:r>
              <a:rPr dirty="0" sz="2000" spc="35">
                <a:solidFill>
                  <a:srgbClr val="FFFFFF"/>
                </a:solidFill>
                <a:latin typeface="Trebuchet MS"/>
                <a:cs typeface="Trebuchet MS"/>
              </a:rPr>
              <a:t>Suecia,  </a:t>
            </a:r>
            <a:r>
              <a:rPr dirty="0" sz="2000" spc="15">
                <a:solidFill>
                  <a:srgbClr val="FFFFFF"/>
                </a:solidFill>
                <a:latin typeface="Trebuchet MS"/>
                <a:cs typeface="Trebuchet MS"/>
              </a:rPr>
              <a:t>Suiza,</a:t>
            </a:r>
            <a:r>
              <a:rPr dirty="0" sz="2000" spc="-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35">
                <a:solidFill>
                  <a:srgbClr val="FFFFFF"/>
                </a:solidFill>
                <a:latin typeface="Trebuchet MS"/>
                <a:cs typeface="Trebuchet MS"/>
              </a:rPr>
              <a:t>Canadá.</a:t>
            </a:r>
            <a:endParaRPr sz="2000">
              <a:latin typeface="Trebuchet MS"/>
              <a:cs typeface="Trebuchet MS"/>
            </a:endParaRPr>
          </a:p>
          <a:p>
            <a:pPr marL="194945">
              <a:lnSpc>
                <a:spcPts val="2080"/>
              </a:lnSpc>
            </a:pPr>
            <a:r>
              <a:rPr dirty="0" sz="2000" spc="30" b="1">
                <a:solidFill>
                  <a:srgbClr val="FFFFFF"/>
                </a:solidFill>
                <a:latin typeface="Trebuchet MS"/>
                <a:cs typeface="Trebuchet MS"/>
              </a:rPr>
              <a:t>Receptores: </a:t>
            </a:r>
            <a:r>
              <a:rPr dirty="0" sz="2000" spc="15">
                <a:solidFill>
                  <a:srgbClr val="FFFFFF"/>
                </a:solidFill>
                <a:latin typeface="Trebuchet MS"/>
                <a:cs typeface="Trebuchet MS"/>
              </a:rPr>
              <a:t>EE.UU, </a:t>
            </a:r>
            <a:r>
              <a:rPr dirty="0" sz="2000" spc="65">
                <a:solidFill>
                  <a:srgbClr val="FFFFFF"/>
                </a:solidFill>
                <a:latin typeface="Trebuchet MS"/>
                <a:cs typeface="Trebuchet MS"/>
              </a:rPr>
              <a:t>Reino</a:t>
            </a:r>
            <a:r>
              <a:rPr dirty="0" sz="2000" spc="-3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35">
                <a:solidFill>
                  <a:srgbClr val="FFFFFF"/>
                </a:solidFill>
                <a:latin typeface="Trebuchet MS"/>
                <a:cs typeface="Trebuchet MS"/>
              </a:rPr>
              <a:t>Unido,</a:t>
            </a:r>
            <a:endParaRPr sz="2000">
              <a:latin typeface="Trebuchet MS"/>
              <a:cs typeface="Trebuchet MS"/>
            </a:endParaRPr>
          </a:p>
          <a:p>
            <a:pPr marL="194945" marR="413384">
              <a:lnSpc>
                <a:spcPts val="2220"/>
              </a:lnSpc>
              <a:spcBef>
                <a:spcPts val="135"/>
              </a:spcBef>
            </a:pPr>
            <a:r>
              <a:rPr dirty="0" sz="2000" spc="-15">
                <a:solidFill>
                  <a:srgbClr val="FFFFFF"/>
                </a:solidFill>
                <a:latin typeface="Trebuchet MS"/>
                <a:cs typeface="Trebuchet MS"/>
              </a:rPr>
              <a:t>Francia, </a:t>
            </a:r>
            <a:r>
              <a:rPr dirty="0" sz="2000" spc="40">
                <a:solidFill>
                  <a:srgbClr val="FFFFFF"/>
                </a:solidFill>
                <a:latin typeface="Trebuchet MS"/>
                <a:cs typeface="Trebuchet MS"/>
              </a:rPr>
              <a:t>Bélgica, </a:t>
            </a:r>
            <a:r>
              <a:rPr dirty="0" sz="2000" spc="55">
                <a:solidFill>
                  <a:srgbClr val="FFFFFF"/>
                </a:solidFill>
                <a:latin typeface="Trebuchet MS"/>
                <a:cs typeface="Trebuchet MS"/>
              </a:rPr>
              <a:t>España,</a:t>
            </a:r>
            <a:r>
              <a:rPr dirty="0" sz="2000" spc="-2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40">
                <a:solidFill>
                  <a:srgbClr val="FFFFFF"/>
                </a:solidFill>
                <a:latin typeface="Trebuchet MS"/>
                <a:cs typeface="Trebuchet MS"/>
              </a:rPr>
              <a:t>Holanda,  </a:t>
            </a:r>
            <a:r>
              <a:rPr dirty="0" sz="2000" spc="45">
                <a:solidFill>
                  <a:srgbClr val="FFFFFF"/>
                </a:solidFill>
                <a:latin typeface="Trebuchet MS"/>
                <a:cs typeface="Trebuchet MS"/>
              </a:rPr>
              <a:t>Canadá, </a:t>
            </a:r>
            <a:r>
              <a:rPr dirty="0" sz="2000" spc="-10">
                <a:solidFill>
                  <a:srgbClr val="FFFFFF"/>
                </a:solidFill>
                <a:latin typeface="Trebuchet MS"/>
                <a:cs typeface="Trebuchet MS"/>
              </a:rPr>
              <a:t>Australia,</a:t>
            </a:r>
            <a:r>
              <a:rPr dirty="0" sz="2000" spc="-2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85">
                <a:solidFill>
                  <a:srgbClr val="FFFFFF"/>
                </a:solidFill>
                <a:latin typeface="Trebuchet MS"/>
                <a:cs typeface="Trebuchet MS"/>
              </a:rPr>
              <a:t>Italia.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059990" y="4494796"/>
            <a:ext cx="87630" cy="165100"/>
          </a:xfrm>
          <a:custGeom>
            <a:avLst/>
            <a:gdLst/>
            <a:ahLst/>
            <a:cxnLst/>
            <a:rect l="l" t="t" r="r" b="b"/>
            <a:pathLst>
              <a:path w="87630" h="165100">
                <a:moveTo>
                  <a:pt x="0" y="0"/>
                </a:moveTo>
                <a:lnTo>
                  <a:pt x="0" y="164846"/>
                </a:lnTo>
                <a:lnTo>
                  <a:pt x="87604" y="8242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059990" y="5335613"/>
            <a:ext cx="87630" cy="165100"/>
          </a:xfrm>
          <a:custGeom>
            <a:avLst/>
            <a:gdLst/>
            <a:ahLst/>
            <a:cxnLst/>
            <a:rect l="l" t="t" r="r" b="b"/>
            <a:pathLst>
              <a:path w="87630" h="165100">
                <a:moveTo>
                  <a:pt x="0" y="0"/>
                </a:moveTo>
                <a:lnTo>
                  <a:pt x="0" y="164846"/>
                </a:lnTo>
                <a:lnTo>
                  <a:pt x="87604" y="8242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384071" y="4390567"/>
            <a:ext cx="87630" cy="165100"/>
          </a:xfrm>
          <a:custGeom>
            <a:avLst/>
            <a:gdLst/>
            <a:ahLst/>
            <a:cxnLst/>
            <a:rect l="l" t="t" r="r" b="b"/>
            <a:pathLst>
              <a:path w="87629" h="165100">
                <a:moveTo>
                  <a:pt x="0" y="0"/>
                </a:moveTo>
                <a:lnTo>
                  <a:pt x="0" y="164846"/>
                </a:lnTo>
                <a:lnTo>
                  <a:pt x="87604" y="8242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7307910" y="3815296"/>
            <a:ext cx="2543175" cy="2313940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dirty="0" sz="2750" spc="-105" b="1">
                <a:solidFill>
                  <a:srgbClr val="FFFFFF"/>
                </a:solidFill>
                <a:latin typeface="Verdana"/>
                <a:cs typeface="Verdana"/>
              </a:rPr>
              <a:t>2000</a:t>
            </a:r>
            <a:endParaRPr sz="2750">
              <a:latin typeface="Verdana"/>
              <a:cs typeface="Verdana"/>
            </a:endParaRPr>
          </a:p>
          <a:p>
            <a:pPr marL="208279" marR="5080">
              <a:lnSpc>
                <a:spcPts val="2220"/>
              </a:lnSpc>
              <a:spcBef>
                <a:spcPts val="420"/>
              </a:spcBef>
            </a:pPr>
            <a:r>
              <a:rPr dirty="0" sz="2000" spc="90">
                <a:solidFill>
                  <a:srgbClr val="FFFFFF"/>
                </a:solidFill>
                <a:latin typeface="Trebuchet MS"/>
                <a:cs typeface="Trebuchet MS"/>
              </a:rPr>
              <a:t>Recesión </a:t>
            </a:r>
            <a:r>
              <a:rPr dirty="0" sz="2000" spc="95">
                <a:solidFill>
                  <a:srgbClr val="FFFFFF"/>
                </a:solidFill>
                <a:latin typeface="Trebuchet MS"/>
                <a:cs typeface="Trebuchet MS"/>
              </a:rPr>
              <a:t>en</a:t>
            </a:r>
            <a:r>
              <a:rPr dirty="0" sz="2000" spc="-3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5">
                <a:solidFill>
                  <a:srgbClr val="FFFFFF"/>
                </a:solidFill>
                <a:latin typeface="Trebuchet MS"/>
                <a:cs typeface="Trebuchet MS"/>
              </a:rPr>
              <a:t>EE.UU.  </a:t>
            </a:r>
            <a:r>
              <a:rPr dirty="0" sz="2000" spc="114">
                <a:solidFill>
                  <a:srgbClr val="FFFFFF"/>
                </a:solidFill>
                <a:latin typeface="Trebuchet MS"/>
                <a:cs typeface="Trebuchet MS"/>
              </a:rPr>
              <a:t>y </a:t>
            </a:r>
            <a:r>
              <a:rPr dirty="0" sz="2000" spc="85">
                <a:solidFill>
                  <a:srgbClr val="FFFFFF"/>
                </a:solidFill>
                <a:latin typeface="Trebuchet MS"/>
                <a:cs typeface="Trebuchet MS"/>
              </a:rPr>
              <a:t>Unión</a:t>
            </a:r>
            <a:r>
              <a:rPr dirty="0" sz="2000" spc="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25">
                <a:solidFill>
                  <a:srgbClr val="FFFFFF"/>
                </a:solidFill>
                <a:latin typeface="Trebuchet MS"/>
                <a:cs typeface="Trebuchet MS"/>
              </a:rPr>
              <a:t>Europea.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dirty="0" sz="2750" spc="-360" b="1">
                <a:solidFill>
                  <a:srgbClr val="FFFFFF"/>
                </a:solidFill>
                <a:latin typeface="Verdana"/>
                <a:cs typeface="Verdana"/>
              </a:rPr>
              <a:t>2012</a:t>
            </a:r>
            <a:endParaRPr sz="2750">
              <a:latin typeface="Verdana"/>
              <a:cs typeface="Verdana"/>
            </a:endParaRPr>
          </a:p>
          <a:p>
            <a:pPr marL="208279" marR="426084">
              <a:lnSpc>
                <a:spcPts val="2220"/>
              </a:lnSpc>
              <a:spcBef>
                <a:spcPts val="265"/>
              </a:spcBef>
            </a:pPr>
            <a:r>
              <a:rPr dirty="0" sz="2000" spc="5">
                <a:solidFill>
                  <a:srgbClr val="FFFFFF"/>
                </a:solidFill>
                <a:latin typeface="Trebuchet MS"/>
                <a:cs typeface="Trebuchet MS"/>
              </a:rPr>
              <a:t>China, </a:t>
            </a:r>
            <a:r>
              <a:rPr dirty="0" sz="2000" spc="75">
                <a:solidFill>
                  <a:srgbClr val="FFFFFF"/>
                </a:solidFill>
                <a:latin typeface="Trebuchet MS"/>
                <a:cs typeface="Trebuchet MS"/>
              </a:rPr>
              <a:t>mayor  </a:t>
            </a:r>
            <a:r>
              <a:rPr dirty="0" sz="2000" spc="30">
                <a:solidFill>
                  <a:srgbClr val="FFFFFF"/>
                </a:solidFill>
                <a:latin typeface="Trebuchet MS"/>
                <a:cs typeface="Trebuchet MS"/>
              </a:rPr>
              <a:t>receptor </a:t>
            </a:r>
            <a:r>
              <a:rPr dirty="0" sz="2000" spc="125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dirty="0" sz="2000" spc="-3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Trebuchet MS"/>
                <a:cs typeface="Trebuchet MS"/>
              </a:rPr>
              <a:t>IED.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384071" y="5617971"/>
            <a:ext cx="87630" cy="165100"/>
          </a:xfrm>
          <a:custGeom>
            <a:avLst/>
            <a:gdLst/>
            <a:ahLst/>
            <a:cxnLst/>
            <a:rect l="l" t="t" r="r" b="b"/>
            <a:pathLst>
              <a:path w="87629" h="165100">
                <a:moveTo>
                  <a:pt x="0" y="0"/>
                </a:moveTo>
                <a:lnTo>
                  <a:pt x="0" y="164846"/>
                </a:lnTo>
                <a:lnTo>
                  <a:pt x="87604" y="8242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10484167" y="3656163"/>
            <a:ext cx="3415665" cy="2489835"/>
          </a:xfrm>
          <a:prstGeom prst="rect">
            <a:avLst/>
          </a:prstGeom>
        </p:spPr>
        <p:txBody>
          <a:bodyPr wrap="square" lIns="0" tIns="2019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90"/>
              </a:spcBef>
            </a:pPr>
            <a:r>
              <a:rPr dirty="0" sz="2750" spc="-370" b="1">
                <a:solidFill>
                  <a:srgbClr val="FFFFFF"/>
                </a:solidFill>
                <a:latin typeface="Verdana"/>
                <a:cs typeface="Verdana"/>
              </a:rPr>
              <a:t>2015</a:t>
            </a:r>
            <a:endParaRPr sz="2750">
              <a:latin typeface="Verdana"/>
              <a:cs typeface="Verdana"/>
            </a:endParaRPr>
          </a:p>
          <a:p>
            <a:pPr marL="206375" marR="5080">
              <a:lnSpc>
                <a:spcPts val="2220"/>
              </a:lnSpc>
              <a:spcBef>
                <a:spcPts val="1335"/>
              </a:spcBef>
            </a:pPr>
            <a:r>
              <a:rPr dirty="0" sz="2000" spc="80">
                <a:solidFill>
                  <a:srgbClr val="FFFFFF"/>
                </a:solidFill>
                <a:latin typeface="Trebuchet MS"/>
                <a:cs typeface="Trebuchet MS"/>
              </a:rPr>
              <a:t>Empieza </a:t>
            </a:r>
            <a:r>
              <a:rPr dirty="0" sz="2000" spc="55">
                <a:solidFill>
                  <a:srgbClr val="FFFFFF"/>
                </a:solidFill>
                <a:latin typeface="Trebuchet MS"/>
                <a:cs typeface="Trebuchet MS"/>
              </a:rPr>
              <a:t>a caer </a:t>
            </a:r>
            <a:r>
              <a:rPr dirty="0" sz="2000" spc="5">
                <a:solidFill>
                  <a:srgbClr val="FFFFFF"/>
                </a:solidFill>
                <a:latin typeface="Trebuchet MS"/>
                <a:cs typeface="Trebuchet MS"/>
              </a:rPr>
              <a:t>IED, </a:t>
            </a:r>
            <a:r>
              <a:rPr dirty="0" sz="2000" spc="45">
                <a:solidFill>
                  <a:srgbClr val="FFFFFF"/>
                </a:solidFill>
                <a:latin typeface="Trebuchet MS"/>
                <a:cs typeface="Trebuchet MS"/>
              </a:rPr>
              <a:t>sin  </a:t>
            </a:r>
            <a:r>
              <a:rPr dirty="0" sz="2000" spc="60">
                <a:solidFill>
                  <a:srgbClr val="FFFFFF"/>
                </a:solidFill>
                <a:latin typeface="Trebuchet MS"/>
                <a:cs typeface="Trebuchet MS"/>
              </a:rPr>
              <a:t>embargo, </a:t>
            </a:r>
            <a:r>
              <a:rPr dirty="0" sz="2000" spc="90">
                <a:solidFill>
                  <a:srgbClr val="FFFFFF"/>
                </a:solidFill>
                <a:latin typeface="Trebuchet MS"/>
                <a:cs typeface="Trebuchet MS"/>
              </a:rPr>
              <a:t>México  </a:t>
            </a:r>
            <a:r>
              <a:rPr dirty="0" sz="2000" spc="60">
                <a:solidFill>
                  <a:srgbClr val="FFFFFF"/>
                </a:solidFill>
                <a:latin typeface="Trebuchet MS"/>
                <a:cs typeface="Trebuchet MS"/>
              </a:rPr>
              <a:t>implementa </a:t>
            </a:r>
            <a:r>
              <a:rPr dirty="0" sz="2000" spc="95">
                <a:solidFill>
                  <a:srgbClr val="FFFFFF"/>
                </a:solidFill>
                <a:latin typeface="Trebuchet MS"/>
                <a:cs typeface="Trebuchet MS"/>
              </a:rPr>
              <a:t>nuevas  </a:t>
            </a:r>
            <a:r>
              <a:rPr dirty="0" sz="2000" spc="45">
                <a:solidFill>
                  <a:srgbClr val="FFFFFF"/>
                </a:solidFill>
                <a:latin typeface="Trebuchet MS"/>
                <a:cs typeface="Trebuchet MS"/>
              </a:rPr>
              <a:t>reformas </a:t>
            </a:r>
            <a:r>
              <a:rPr dirty="0" sz="2000" spc="65">
                <a:solidFill>
                  <a:srgbClr val="FFFFFF"/>
                </a:solidFill>
                <a:latin typeface="Trebuchet MS"/>
                <a:cs typeface="Trebuchet MS"/>
              </a:rPr>
              <a:t>ﬁscales </a:t>
            </a:r>
            <a:r>
              <a:rPr dirty="0" sz="2000" spc="95">
                <a:solidFill>
                  <a:srgbClr val="FFFFFF"/>
                </a:solidFill>
                <a:latin typeface="Trebuchet MS"/>
                <a:cs typeface="Trebuchet MS"/>
              </a:rPr>
              <a:t>en  </a:t>
            </a:r>
            <a:r>
              <a:rPr dirty="0" sz="2000" spc="70">
                <a:solidFill>
                  <a:srgbClr val="FFFFFF"/>
                </a:solidFill>
                <a:latin typeface="Trebuchet MS"/>
                <a:cs typeface="Trebuchet MS"/>
              </a:rPr>
              <a:t>sectores </a:t>
            </a:r>
            <a:r>
              <a:rPr dirty="0" sz="2000" spc="145">
                <a:solidFill>
                  <a:srgbClr val="FFFFFF"/>
                </a:solidFill>
                <a:latin typeface="Trebuchet MS"/>
                <a:cs typeface="Trebuchet MS"/>
              </a:rPr>
              <a:t>como  </a:t>
            </a:r>
            <a:r>
              <a:rPr dirty="0" sz="2000" spc="50">
                <a:solidFill>
                  <a:srgbClr val="FFFFFF"/>
                </a:solidFill>
                <a:latin typeface="Trebuchet MS"/>
                <a:cs typeface="Trebuchet MS"/>
              </a:rPr>
              <a:t>hidrocarburos </a:t>
            </a:r>
            <a:r>
              <a:rPr dirty="0" sz="2000" spc="114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dirty="0" sz="2000" spc="-3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rebuchet MS"/>
                <a:cs typeface="Trebuchet MS"/>
              </a:rPr>
              <a:t>automotor.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0543463" y="4507509"/>
            <a:ext cx="87630" cy="165100"/>
          </a:xfrm>
          <a:custGeom>
            <a:avLst/>
            <a:gdLst/>
            <a:ahLst/>
            <a:cxnLst/>
            <a:rect l="l" t="t" r="r" b="b"/>
            <a:pathLst>
              <a:path w="87629" h="165100">
                <a:moveTo>
                  <a:pt x="0" y="0"/>
                </a:moveTo>
                <a:lnTo>
                  <a:pt x="0" y="164846"/>
                </a:lnTo>
                <a:lnTo>
                  <a:pt x="87604" y="8242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14604745" y="3671662"/>
            <a:ext cx="2279015" cy="2462530"/>
          </a:xfrm>
          <a:prstGeom prst="rect">
            <a:avLst/>
          </a:prstGeom>
        </p:spPr>
        <p:txBody>
          <a:bodyPr wrap="square" lIns="0" tIns="1860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65"/>
              </a:spcBef>
            </a:pPr>
            <a:r>
              <a:rPr dirty="0" sz="2750" spc="-345" b="1">
                <a:solidFill>
                  <a:srgbClr val="FFFFFF"/>
                </a:solidFill>
                <a:latin typeface="Verdana"/>
                <a:cs typeface="Verdana"/>
              </a:rPr>
              <a:t>2016</a:t>
            </a:r>
            <a:endParaRPr sz="2750">
              <a:latin typeface="Verdana"/>
              <a:cs typeface="Verdana"/>
            </a:endParaRPr>
          </a:p>
          <a:p>
            <a:pPr marL="249554" marR="5080">
              <a:lnSpc>
                <a:spcPts val="2220"/>
              </a:lnSpc>
              <a:spcBef>
                <a:spcPts val="1250"/>
              </a:spcBef>
            </a:pPr>
            <a:r>
              <a:rPr dirty="0" sz="2000" spc="75">
                <a:solidFill>
                  <a:srgbClr val="FFFFFF"/>
                </a:solidFill>
                <a:latin typeface="Trebuchet MS"/>
                <a:cs typeface="Trebuchet MS"/>
              </a:rPr>
              <a:t>Europa </a:t>
            </a:r>
            <a:r>
              <a:rPr dirty="0" sz="2000" spc="10">
                <a:solidFill>
                  <a:srgbClr val="FFFFFF"/>
                </a:solidFill>
                <a:latin typeface="Trebuchet MS"/>
                <a:cs typeface="Trebuchet MS"/>
              </a:rPr>
              <a:t>lidera </a:t>
            </a:r>
            <a:r>
              <a:rPr dirty="0" sz="2000" spc="95">
                <a:solidFill>
                  <a:srgbClr val="FFFFFF"/>
                </a:solidFill>
                <a:latin typeface="Trebuchet MS"/>
                <a:cs typeface="Trebuchet MS"/>
              </a:rPr>
              <a:t>en  </a:t>
            </a:r>
            <a:r>
              <a:rPr dirty="0" sz="2000" spc="30">
                <a:solidFill>
                  <a:srgbClr val="FFFFFF"/>
                </a:solidFill>
                <a:latin typeface="Trebuchet MS"/>
                <a:cs typeface="Trebuchet MS"/>
              </a:rPr>
              <a:t>el </a:t>
            </a:r>
            <a:r>
              <a:rPr dirty="0" sz="2000" spc="140">
                <a:solidFill>
                  <a:srgbClr val="FFFFFF"/>
                </a:solidFill>
                <a:latin typeface="Trebuchet MS"/>
                <a:cs typeface="Trebuchet MS"/>
              </a:rPr>
              <a:t>mundo </a:t>
            </a:r>
            <a:r>
              <a:rPr dirty="0" sz="2000" spc="10">
                <a:solidFill>
                  <a:srgbClr val="FFFFFF"/>
                </a:solidFill>
                <a:latin typeface="Trebuchet MS"/>
                <a:cs typeface="Trebuchet MS"/>
              </a:rPr>
              <a:t>la  </a:t>
            </a:r>
            <a:r>
              <a:rPr dirty="0" sz="2000" spc="65">
                <a:solidFill>
                  <a:srgbClr val="FFFFFF"/>
                </a:solidFill>
                <a:latin typeface="Trebuchet MS"/>
                <a:cs typeface="Trebuchet MS"/>
              </a:rPr>
              <a:t>emisión </a:t>
            </a:r>
            <a:r>
              <a:rPr dirty="0" sz="2000" spc="125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dirty="0" sz="2000" spc="-30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25">
                <a:solidFill>
                  <a:srgbClr val="FFFFFF"/>
                </a:solidFill>
                <a:latin typeface="Trebuchet MS"/>
                <a:cs typeface="Trebuchet MS"/>
              </a:rPr>
              <a:t>ﬂujos  </a:t>
            </a:r>
            <a:r>
              <a:rPr dirty="0" sz="2000" spc="125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dirty="0" sz="2000">
                <a:solidFill>
                  <a:srgbClr val="FFFFFF"/>
                </a:solidFill>
                <a:latin typeface="Trebuchet MS"/>
                <a:cs typeface="Trebuchet MS"/>
              </a:rPr>
              <a:t>inversión,  </a:t>
            </a:r>
            <a:r>
              <a:rPr dirty="0" sz="2000" spc="114">
                <a:solidFill>
                  <a:srgbClr val="FFFFFF"/>
                </a:solidFill>
                <a:latin typeface="Trebuchet MS"/>
                <a:cs typeface="Trebuchet MS"/>
              </a:rPr>
              <a:t>seguido </a:t>
            </a:r>
            <a:r>
              <a:rPr dirty="0" sz="2000" spc="70">
                <a:solidFill>
                  <a:srgbClr val="FFFFFF"/>
                </a:solidFill>
                <a:latin typeface="Trebuchet MS"/>
                <a:cs typeface="Trebuchet MS"/>
              </a:rPr>
              <a:t>por</a:t>
            </a:r>
            <a:r>
              <a:rPr dirty="0" sz="2000" spc="-459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70">
                <a:solidFill>
                  <a:srgbClr val="FFFFFF"/>
                </a:solidFill>
                <a:latin typeface="Trebuchet MS"/>
                <a:cs typeface="Trebuchet MS"/>
              </a:rPr>
              <a:t>Asia  </a:t>
            </a:r>
            <a:r>
              <a:rPr dirty="0" sz="2000" spc="114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dirty="0" sz="20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5">
                <a:solidFill>
                  <a:srgbClr val="FFFFFF"/>
                </a:solidFill>
                <a:latin typeface="Trebuchet MS"/>
                <a:cs typeface="Trebuchet MS"/>
              </a:rPr>
              <a:t>EE.UU.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4706727" y="4484065"/>
            <a:ext cx="87630" cy="165100"/>
          </a:xfrm>
          <a:custGeom>
            <a:avLst/>
            <a:gdLst/>
            <a:ahLst/>
            <a:cxnLst/>
            <a:rect l="l" t="t" r="r" b="b"/>
            <a:pathLst>
              <a:path w="87630" h="165100">
                <a:moveTo>
                  <a:pt x="0" y="0"/>
                </a:moveTo>
                <a:lnTo>
                  <a:pt x="0" y="164846"/>
                </a:lnTo>
                <a:lnTo>
                  <a:pt x="87604" y="8242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032802" y="3694493"/>
            <a:ext cx="0" cy="2780030"/>
          </a:xfrm>
          <a:custGeom>
            <a:avLst/>
            <a:gdLst/>
            <a:ahLst/>
            <a:cxnLst/>
            <a:rect l="l" t="t" r="r" b="b"/>
            <a:pathLst>
              <a:path w="0" h="2780029">
                <a:moveTo>
                  <a:pt x="0" y="0"/>
                </a:moveTo>
                <a:lnTo>
                  <a:pt x="0" y="27795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985051" y="3649129"/>
            <a:ext cx="95503" cy="955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712252" y="3694493"/>
            <a:ext cx="0" cy="2780030"/>
          </a:xfrm>
          <a:custGeom>
            <a:avLst/>
            <a:gdLst/>
            <a:ahLst/>
            <a:cxnLst/>
            <a:rect l="l" t="t" r="r" b="b"/>
            <a:pathLst>
              <a:path w="0" h="2780029">
                <a:moveTo>
                  <a:pt x="0" y="0"/>
                </a:moveTo>
                <a:lnTo>
                  <a:pt x="0" y="27795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664500" y="3649129"/>
            <a:ext cx="95504" cy="95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0206646" y="3694493"/>
            <a:ext cx="0" cy="2780030"/>
          </a:xfrm>
          <a:custGeom>
            <a:avLst/>
            <a:gdLst/>
            <a:ahLst/>
            <a:cxnLst/>
            <a:rect l="l" t="t" r="r" b="b"/>
            <a:pathLst>
              <a:path w="0" h="2780029">
                <a:moveTo>
                  <a:pt x="0" y="0"/>
                </a:moveTo>
                <a:lnTo>
                  <a:pt x="0" y="27795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0158907" y="3649129"/>
            <a:ext cx="95503" cy="955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4346046" y="3694493"/>
            <a:ext cx="0" cy="2780030"/>
          </a:xfrm>
          <a:custGeom>
            <a:avLst/>
            <a:gdLst/>
            <a:ahLst/>
            <a:cxnLst/>
            <a:rect l="l" t="t" r="r" b="b"/>
            <a:pathLst>
              <a:path w="0" h="2780029">
                <a:moveTo>
                  <a:pt x="0" y="0"/>
                </a:moveTo>
                <a:lnTo>
                  <a:pt x="0" y="27795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4298294" y="3649129"/>
            <a:ext cx="95503" cy="955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0437710" y="806894"/>
            <a:ext cx="0" cy="2428240"/>
          </a:xfrm>
          <a:custGeom>
            <a:avLst/>
            <a:gdLst/>
            <a:ahLst/>
            <a:cxnLst/>
            <a:rect l="l" t="t" r="r" b="b"/>
            <a:pathLst>
              <a:path w="0" h="2428240">
                <a:moveTo>
                  <a:pt x="0" y="0"/>
                </a:moveTo>
                <a:lnTo>
                  <a:pt x="0" y="242798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0389958" y="761530"/>
            <a:ext cx="95503" cy="955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0" y="10556383"/>
            <a:ext cx="11381105" cy="199390"/>
          </a:xfrm>
          <a:custGeom>
            <a:avLst/>
            <a:gdLst/>
            <a:ahLst/>
            <a:cxnLst/>
            <a:rect l="l" t="t" r="r" b="b"/>
            <a:pathLst>
              <a:path w="11381105" h="199390">
                <a:moveTo>
                  <a:pt x="0" y="0"/>
                </a:moveTo>
                <a:lnTo>
                  <a:pt x="0" y="190500"/>
                </a:lnTo>
                <a:lnTo>
                  <a:pt x="11380838" y="199316"/>
                </a:lnTo>
                <a:lnTo>
                  <a:pt x="11304638" y="99558"/>
                </a:lnTo>
                <a:lnTo>
                  <a:pt x="11380838" y="8816"/>
                </a:lnTo>
                <a:lnTo>
                  <a:pt x="0" y="0"/>
                </a:lnTo>
                <a:close/>
              </a:path>
            </a:pathLst>
          </a:custGeom>
          <a:solidFill>
            <a:srgbClr val="58DD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750305" y="3106737"/>
            <a:ext cx="12538075" cy="200660"/>
          </a:xfrm>
          <a:custGeom>
            <a:avLst/>
            <a:gdLst/>
            <a:ahLst/>
            <a:cxnLst/>
            <a:rect l="l" t="t" r="r" b="b"/>
            <a:pathLst>
              <a:path w="12538075" h="200660">
                <a:moveTo>
                  <a:pt x="76200" y="0"/>
                </a:moveTo>
                <a:lnTo>
                  <a:pt x="0" y="99364"/>
                </a:lnTo>
                <a:lnTo>
                  <a:pt x="76200" y="190499"/>
                </a:lnTo>
                <a:lnTo>
                  <a:pt x="12537693" y="200252"/>
                </a:lnTo>
                <a:lnTo>
                  <a:pt x="12537693" y="9752"/>
                </a:lnTo>
                <a:lnTo>
                  <a:pt x="76200" y="0"/>
                </a:lnTo>
                <a:close/>
              </a:path>
            </a:pathLst>
          </a:custGeom>
          <a:solidFill>
            <a:srgbClr val="58DD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790430" y="3103956"/>
            <a:ext cx="6318885" cy="3548379"/>
          </a:xfrm>
          <a:custGeom>
            <a:avLst/>
            <a:gdLst/>
            <a:ahLst/>
            <a:cxnLst/>
            <a:rect l="l" t="t" r="r" b="b"/>
            <a:pathLst>
              <a:path w="6318884" h="3548379">
                <a:moveTo>
                  <a:pt x="943055" y="0"/>
                </a:moveTo>
                <a:lnTo>
                  <a:pt x="884984" y="1076"/>
                </a:lnTo>
                <a:lnTo>
                  <a:pt x="828595" y="4305"/>
                </a:lnTo>
                <a:lnTo>
                  <a:pt x="773899" y="9681"/>
                </a:lnTo>
                <a:lnTo>
                  <a:pt x="720906" y="17202"/>
                </a:lnTo>
                <a:lnTo>
                  <a:pt x="669627" y="26864"/>
                </a:lnTo>
                <a:lnTo>
                  <a:pt x="620071" y="38663"/>
                </a:lnTo>
                <a:lnTo>
                  <a:pt x="572250" y="52596"/>
                </a:lnTo>
                <a:lnTo>
                  <a:pt x="526173" y="68659"/>
                </a:lnTo>
                <a:lnTo>
                  <a:pt x="481851" y="86849"/>
                </a:lnTo>
                <a:lnTo>
                  <a:pt x="439293" y="107162"/>
                </a:lnTo>
                <a:lnTo>
                  <a:pt x="398510" y="129595"/>
                </a:lnTo>
                <a:lnTo>
                  <a:pt x="359513" y="154144"/>
                </a:lnTo>
                <a:lnTo>
                  <a:pt x="322311" y="180805"/>
                </a:lnTo>
                <a:lnTo>
                  <a:pt x="286915" y="209576"/>
                </a:lnTo>
                <a:lnTo>
                  <a:pt x="253335" y="240452"/>
                </a:lnTo>
                <a:lnTo>
                  <a:pt x="221581" y="273431"/>
                </a:lnTo>
                <a:lnTo>
                  <a:pt x="176407" y="328168"/>
                </a:lnTo>
                <a:lnTo>
                  <a:pt x="137736" y="384802"/>
                </a:lnTo>
                <a:lnTo>
                  <a:pt x="105073" y="442596"/>
                </a:lnTo>
                <a:lnTo>
                  <a:pt x="77926" y="500809"/>
                </a:lnTo>
                <a:lnTo>
                  <a:pt x="55799" y="558705"/>
                </a:lnTo>
                <a:lnTo>
                  <a:pt x="38199" y="615546"/>
                </a:lnTo>
                <a:lnTo>
                  <a:pt x="24632" y="670593"/>
                </a:lnTo>
                <a:lnTo>
                  <a:pt x="14604" y="723109"/>
                </a:lnTo>
                <a:lnTo>
                  <a:pt x="7621" y="772355"/>
                </a:lnTo>
                <a:lnTo>
                  <a:pt x="3188" y="817593"/>
                </a:lnTo>
                <a:lnTo>
                  <a:pt x="812" y="858085"/>
                </a:lnTo>
                <a:lnTo>
                  <a:pt x="0" y="893093"/>
                </a:lnTo>
                <a:lnTo>
                  <a:pt x="255" y="921879"/>
                </a:lnTo>
                <a:lnTo>
                  <a:pt x="1086" y="943705"/>
                </a:lnTo>
                <a:lnTo>
                  <a:pt x="1998" y="957834"/>
                </a:lnTo>
                <a:lnTo>
                  <a:pt x="1998" y="2775839"/>
                </a:lnTo>
                <a:lnTo>
                  <a:pt x="1727" y="2784602"/>
                </a:lnTo>
                <a:lnTo>
                  <a:pt x="1619" y="2813226"/>
                </a:lnTo>
                <a:lnTo>
                  <a:pt x="2498" y="2840470"/>
                </a:lnTo>
                <a:lnTo>
                  <a:pt x="9688" y="2917710"/>
                </a:lnTo>
                <a:lnTo>
                  <a:pt x="17117" y="2963709"/>
                </a:lnTo>
                <a:lnTo>
                  <a:pt x="27890" y="3013353"/>
                </a:lnTo>
                <a:lnTo>
                  <a:pt x="42600" y="3065687"/>
                </a:lnTo>
                <a:lnTo>
                  <a:pt x="61839" y="3119755"/>
                </a:lnTo>
                <a:lnTo>
                  <a:pt x="86199" y="3174601"/>
                </a:lnTo>
                <a:lnTo>
                  <a:pt x="116273" y="3229271"/>
                </a:lnTo>
                <a:lnTo>
                  <a:pt x="152651" y="3282808"/>
                </a:lnTo>
                <a:lnTo>
                  <a:pt x="195927" y="3334258"/>
                </a:lnTo>
                <a:lnTo>
                  <a:pt x="227584" y="3365724"/>
                </a:lnTo>
                <a:lnTo>
                  <a:pt x="261233" y="3394705"/>
                </a:lnTo>
                <a:lnTo>
                  <a:pt x="296861" y="3421195"/>
                </a:lnTo>
                <a:lnTo>
                  <a:pt x="334454" y="3445189"/>
                </a:lnTo>
                <a:lnTo>
                  <a:pt x="373997" y="3466680"/>
                </a:lnTo>
                <a:lnTo>
                  <a:pt x="415477" y="3485664"/>
                </a:lnTo>
                <a:lnTo>
                  <a:pt x="458881" y="3502135"/>
                </a:lnTo>
                <a:lnTo>
                  <a:pt x="504193" y="3516087"/>
                </a:lnTo>
                <a:lnTo>
                  <a:pt x="551401" y="3527515"/>
                </a:lnTo>
                <a:lnTo>
                  <a:pt x="600490" y="3536412"/>
                </a:lnTo>
                <a:lnTo>
                  <a:pt x="651446" y="3542775"/>
                </a:lnTo>
                <a:lnTo>
                  <a:pt x="704256" y="3546596"/>
                </a:lnTo>
                <a:lnTo>
                  <a:pt x="758905" y="3547872"/>
                </a:lnTo>
                <a:lnTo>
                  <a:pt x="6242397" y="3543681"/>
                </a:lnTo>
                <a:lnTo>
                  <a:pt x="6318597" y="3449129"/>
                </a:lnTo>
                <a:lnTo>
                  <a:pt x="6245822" y="3357372"/>
                </a:lnTo>
                <a:lnTo>
                  <a:pt x="758905" y="3357372"/>
                </a:lnTo>
                <a:lnTo>
                  <a:pt x="698740" y="3355477"/>
                </a:lnTo>
                <a:lnTo>
                  <a:pt x="641787" y="3349802"/>
                </a:lnTo>
                <a:lnTo>
                  <a:pt x="588080" y="3340354"/>
                </a:lnTo>
                <a:lnTo>
                  <a:pt x="537653" y="3327142"/>
                </a:lnTo>
                <a:lnTo>
                  <a:pt x="490538" y="3310178"/>
                </a:lnTo>
                <a:lnTo>
                  <a:pt x="446770" y="3289469"/>
                </a:lnTo>
                <a:lnTo>
                  <a:pt x="406382" y="3265025"/>
                </a:lnTo>
                <a:lnTo>
                  <a:pt x="369408" y="3236856"/>
                </a:lnTo>
                <a:lnTo>
                  <a:pt x="335881" y="3204972"/>
                </a:lnTo>
                <a:lnTo>
                  <a:pt x="293839" y="3152955"/>
                </a:lnTo>
                <a:lnTo>
                  <a:pt x="260862" y="3097769"/>
                </a:lnTo>
                <a:lnTo>
                  <a:pt x="235858" y="3041434"/>
                </a:lnTo>
                <a:lnTo>
                  <a:pt x="217736" y="2985971"/>
                </a:lnTo>
                <a:lnTo>
                  <a:pt x="205404" y="2933398"/>
                </a:lnTo>
                <a:lnTo>
                  <a:pt x="197770" y="2885736"/>
                </a:lnTo>
                <a:lnTo>
                  <a:pt x="193741" y="2845006"/>
                </a:lnTo>
                <a:lnTo>
                  <a:pt x="192227" y="2813226"/>
                </a:lnTo>
                <a:lnTo>
                  <a:pt x="192229" y="2789278"/>
                </a:lnTo>
                <a:lnTo>
                  <a:pt x="192371" y="2784602"/>
                </a:lnTo>
                <a:lnTo>
                  <a:pt x="192498" y="953770"/>
                </a:lnTo>
                <a:lnTo>
                  <a:pt x="192117" y="944499"/>
                </a:lnTo>
                <a:lnTo>
                  <a:pt x="191580" y="937347"/>
                </a:lnTo>
                <a:lnTo>
                  <a:pt x="190755" y="918445"/>
                </a:lnTo>
                <a:lnTo>
                  <a:pt x="191802" y="851172"/>
                </a:lnTo>
                <a:lnTo>
                  <a:pt x="195457" y="805695"/>
                </a:lnTo>
                <a:lnTo>
                  <a:pt x="202388" y="754253"/>
                </a:lnTo>
                <a:lnTo>
                  <a:pt x="213486" y="698291"/>
                </a:lnTo>
                <a:lnTo>
                  <a:pt x="229643" y="639256"/>
                </a:lnTo>
                <a:lnTo>
                  <a:pt x="251749" y="578596"/>
                </a:lnTo>
                <a:lnTo>
                  <a:pt x="280697" y="517755"/>
                </a:lnTo>
                <a:lnTo>
                  <a:pt x="317376" y="458181"/>
                </a:lnTo>
                <a:lnTo>
                  <a:pt x="362678" y="401320"/>
                </a:lnTo>
                <a:lnTo>
                  <a:pt x="393169" y="370275"/>
                </a:lnTo>
                <a:lnTo>
                  <a:pt x="426075" y="341679"/>
                </a:lnTo>
                <a:lnTo>
                  <a:pt x="461381" y="315540"/>
                </a:lnTo>
                <a:lnTo>
                  <a:pt x="499071" y="291862"/>
                </a:lnTo>
                <a:lnTo>
                  <a:pt x="539130" y="270651"/>
                </a:lnTo>
                <a:lnTo>
                  <a:pt x="581543" y="251914"/>
                </a:lnTo>
                <a:lnTo>
                  <a:pt x="626294" y="235656"/>
                </a:lnTo>
                <a:lnTo>
                  <a:pt x="673369" y="221882"/>
                </a:lnTo>
                <a:lnTo>
                  <a:pt x="722752" y="210600"/>
                </a:lnTo>
                <a:lnTo>
                  <a:pt x="774427" y="201815"/>
                </a:lnTo>
                <a:lnTo>
                  <a:pt x="828379" y="195533"/>
                </a:lnTo>
                <a:lnTo>
                  <a:pt x="884594" y="191759"/>
                </a:lnTo>
                <a:lnTo>
                  <a:pt x="943055" y="190500"/>
                </a:lnTo>
                <a:lnTo>
                  <a:pt x="4912959" y="190500"/>
                </a:lnTo>
                <a:lnTo>
                  <a:pt x="4839174" y="105117"/>
                </a:lnTo>
                <a:lnTo>
                  <a:pt x="4915374" y="2794"/>
                </a:lnTo>
                <a:lnTo>
                  <a:pt x="943055" y="0"/>
                </a:lnTo>
                <a:close/>
              </a:path>
              <a:path w="6318884" h="3548379">
                <a:moveTo>
                  <a:pt x="6242397" y="3353054"/>
                </a:moveTo>
                <a:lnTo>
                  <a:pt x="758905" y="3357372"/>
                </a:lnTo>
                <a:lnTo>
                  <a:pt x="6245822" y="3357372"/>
                </a:lnTo>
                <a:lnTo>
                  <a:pt x="6242397" y="3353054"/>
                </a:lnTo>
                <a:close/>
              </a:path>
              <a:path w="6318884" h="3548379">
                <a:moveTo>
                  <a:pt x="4912959" y="190500"/>
                </a:moveTo>
                <a:lnTo>
                  <a:pt x="943055" y="190500"/>
                </a:lnTo>
                <a:lnTo>
                  <a:pt x="4915374" y="193294"/>
                </a:lnTo>
                <a:lnTo>
                  <a:pt x="4912959" y="190500"/>
                </a:lnTo>
                <a:close/>
              </a:path>
            </a:pathLst>
          </a:custGeom>
          <a:solidFill>
            <a:srgbClr val="00C1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7113638" y="6454343"/>
            <a:ext cx="1582420" cy="197485"/>
          </a:xfrm>
          <a:custGeom>
            <a:avLst/>
            <a:gdLst/>
            <a:ahLst/>
            <a:cxnLst/>
            <a:rect l="l" t="t" r="r" b="b"/>
            <a:pathLst>
              <a:path w="1582420" h="197484">
                <a:moveTo>
                  <a:pt x="1506105" y="0"/>
                </a:moveTo>
                <a:lnTo>
                  <a:pt x="0" y="2730"/>
                </a:lnTo>
                <a:lnTo>
                  <a:pt x="76200" y="98742"/>
                </a:lnTo>
                <a:lnTo>
                  <a:pt x="0" y="197485"/>
                </a:lnTo>
                <a:lnTo>
                  <a:pt x="1506105" y="194640"/>
                </a:lnTo>
                <a:lnTo>
                  <a:pt x="1582305" y="100012"/>
                </a:lnTo>
                <a:lnTo>
                  <a:pt x="1506105" y="0"/>
                </a:lnTo>
                <a:close/>
              </a:path>
            </a:pathLst>
          </a:custGeom>
          <a:solidFill>
            <a:srgbClr val="4981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8718270" y="6454343"/>
            <a:ext cx="1564640" cy="197485"/>
          </a:xfrm>
          <a:custGeom>
            <a:avLst/>
            <a:gdLst/>
            <a:ahLst/>
            <a:cxnLst/>
            <a:rect l="l" t="t" r="r" b="b"/>
            <a:pathLst>
              <a:path w="1564640" h="197484">
                <a:moveTo>
                  <a:pt x="1488401" y="0"/>
                </a:moveTo>
                <a:lnTo>
                  <a:pt x="0" y="2730"/>
                </a:lnTo>
                <a:lnTo>
                  <a:pt x="76200" y="100012"/>
                </a:lnTo>
                <a:lnTo>
                  <a:pt x="0" y="197485"/>
                </a:lnTo>
                <a:lnTo>
                  <a:pt x="1488401" y="194640"/>
                </a:lnTo>
                <a:lnTo>
                  <a:pt x="1564601" y="100012"/>
                </a:lnTo>
                <a:lnTo>
                  <a:pt x="1488401" y="0"/>
                </a:lnTo>
                <a:close/>
              </a:path>
            </a:pathLst>
          </a:custGeom>
          <a:solidFill>
            <a:srgbClr val="C9379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0291902" y="6450901"/>
            <a:ext cx="4130675" cy="194310"/>
          </a:xfrm>
          <a:custGeom>
            <a:avLst/>
            <a:gdLst/>
            <a:ahLst/>
            <a:cxnLst/>
            <a:rect l="l" t="t" r="r" b="b"/>
            <a:pathLst>
              <a:path w="4130675" h="194309">
                <a:moveTo>
                  <a:pt x="4054144" y="0"/>
                </a:moveTo>
                <a:lnTo>
                  <a:pt x="0" y="3428"/>
                </a:lnTo>
                <a:lnTo>
                  <a:pt x="76199" y="102171"/>
                </a:lnTo>
                <a:lnTo>
                  <a:pt x="0" y="193929"/>
                </a:lnTo>
                <a:lnTo>
                  <a:pt x="4054144" y="190373"/>
                </a:lnTo>
                <a:lnTo>
                  <a:pt x="4130344" y="96964"/>
                </a:lnTo>
                <a:lnTo>
                  <a:pt x="4054144" y="0"/>
                </a:lnTo>
                <a:close/>
              </a:path>
            </a:pathLst>
          </a:custGeom>
          <a:solidFill>
            <a:srgbClr val="F688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4444205" y="6445431"/>
            <a:ext cx="3283585" cy="2477135"/>
          </a:xfrm>
          <a:custGeom>
            <a:avLst/>
            <a:gdLst/>
            <a:ahLst/>
            <a:cxnLst/>
            <a:rect l="l" t="t" r="r" b="b"/>
            <a:pathLst>
              <a:path w="3283584" h="2477134">
                <a:moveTo>
                  <a:pt x="2986261" y="190662"/>
                </a:moveTo>
                <a:lnTo>
                  <a:pt x="2409446" y="190662"/>
                </a:lnTo>
                <a:lnTo>
                  <a:pt x="2446103" y="191283"/>
                </a:lnTo>
                <a:lnTo>
                  <a:pt x="2489903" y="194089"/>
                </a:lnTo>
                <a:lnTo>
                  <a:pt x="2539457" y="199966"/>
                </a:lnTo>
                <a:lnTo>
                  <a:pt x="2593373" y="209799"/>
                </a:lnTo>
                <a:lnTo>
                  <a:pt x="2650262" y="224472"/>
                </a:lnTo>
                <a:lnTo>
                  <a:pt x="2708734" y="244871"/>
                </a:lnTo>
                <a:lnTo>
                  <a:pt x="2767397" y="271880"/>
                </a:lnTo>
                <a:lnTo>
                  <a:pt x="2824862" y="306385"/>
                </a:lnTo>
                <a:lnTo>
                  <a:pt x="2879737" y="349271"/>
                </a:lnTo>
                <a:lnTo>
                  <a:pt x="2911091" y="379615"/>
                </a:lnTo>
                <a:lnTo>
                  <a:pt x="2939968" y="412550"/>
                </a:lnTo>
                <a:lnTo>
                  <a:pt x="2966364" y="448058"/>
                </a:lnTo>
                <a:lnTo>
                  <a:pt x="2990272" y="486125"/>
                </a:lnTo>
                <a:lnTo>
                  <a:pt x="3011687" y="526735"/>
                </a:lnTo>
                <a:lnTo>
                  <a:pt x="3030603" y="569870"/>
                </a:lnTo>
                <a:lnTo>
                  <a:pt x="3047015" y="615516"/>
                </a:lnTo>
                <a:lnTo>
                  <a:pt x="3060917" y="663657"/>
                </a:lnTo>
                <a:lnTo>
                  <a:pt x="3072304" y="714276"/>
                </a:lnTo>
                <a:lnTo>
                  <a:pt x="3081171" y="767357"/>
                </a:lnTo>
                <a:lnTo>
                  <a:pt x="3087511" y="822886"/>
                </a:lnTo>
                <a:lnTo>
                  <a:pt x="3091319" y="880844"/>
                </a:lnTo>
                <a:lnTo>
                  <a:pt x="3092589" y="941218"/>
                </a:lnTo>
                <a:lnTo>
                  <a:pt x="3092490" y="1033611"/>
                </a:lnTo>
                <a:lnTo>
                  <a:pt x="3092368" y="1080980"/>
                </a:lnTo>
                <a:lnTo>
                  <a:pt x="3092200" y="1128975"/>
                </a:lnTo>
                <a:lnTo>
                  <a:pt x="3091988" y="1177592"/>
                </a:lnTo>
                <a:lnTo>
                  <a:pt x="3091734" y="1226779"/>
                </a:lnTo>
                <a:lnTo>
                  <a:pt x="3091438" y="1276487"/>
                </a:lnTo>
                <a:lnTo>
                  <a:pt x="3091104" y="1326666"/>
                </a:lnTo>
                <a:lnTo>
                  <a:pt x="3090731" y="1377265"/>
                </a:lnTo>
                <a:lnTo>
                  <a:pt x="3090322" y="1428235"/>
                </a:lnTo>
                <a:lnTo>
                  <a:pt x="3089879" y="1479526"/>
                </a:lnTo>
                <a:lnTo>
                  <a:pt x="3089403" y="1531088"/>
                </a:lnTo>
                <a:lnTo>
                  <a:pt x="3088896" y="1582870"/>
                </a:lnTo>
                <a:lnTo>
                  <a:pt x="3088359" y="1634823"/>
                </a:lnTo>
                <a:lnTo>
                  <a:pt x="3087795" y="1686853"/>
                </a:lnTo>
                <a:lnTo>
                  <a:pt x="3086588" y="1791182"/>
                </a:lnTo>
                <a:lnTo>
                  <a:pt x="3085288" y="1895392"/>
                </a:lnTo>
                <a:lnTo>
                  <a:pt x="3083909" y="1999081"/>
                </a:lnTo>
                <a:lnTo>
                  <a:pt x="3082463" y="2101846"/>
                </a:lnTo>
                <a:lnTo>
                  <a:pt x="3080964" y="2203285"/>
                </a:lnTo>
                <a:lnTo>
                  <a:pt x="3079424" y="2302995"/>
                </a:lnTo>
                <a:lnTo>
                  <a:pt x="3077857" y="2400575"/>
                </a:lnTo>
                <a:lnTo>
                  <a:pt x="3185007" y="2476775"/>
                </a:lnTo>
                <a:lnTo>
                  <a:pt x="3268484" y="2400575"/>
                </a:lnTo>
                <a:lnTo>
                  <a:pt x="3269258" y="2352065"/>
                </a:lnTo>
                <a:lnTo>
                  <a:pt x="3270790" y="2253357"/>
                </a:lnTo>
                <a:lnTo>
                  <a:pt x="3272291" y="2152730"/>
                </a:lnTo>
                <a:lnTo>
                  <a:pt x="3273749" y="2050585"/>
                </a:lnTo>
                <a:lnTo>
                  <a:pt x="3275149" y="1947321"/>
                </a:lnTo>
                <a:lnTo>
                  <a:pt x="3276479" y="1843340"/>
                </a:lnTo>
                <a:lnTo>
                  <a:pt x="3277725" y="1739040"/>
                </a:lnTo>
                <a:lnTo>
                  <a:pt x="3278875" y="1634770"/>
                </a:lnTo>
                <a:lnTo>
                  <a:pt x="3279409" y="1582808"/>
                </a:lnTo>
                <a:lnTo>
                  <a:pt x="3279913" y="1531018"/>
                </a:lnTo>
                <a:lnTo>
                  <a:pt x="3280387" y="1479449"/>
                </a:lnTo>
                <a:lnTo>
                  <a:pt x="3280829" y="1428152"/>
                </a:lnTo>
                <a:lnTo>
                  <a:pt x="3281236" y="1377178"/>
                </a:lnTo>
                <a:lnTo>
                  <a:pt x="3281607" y="1326576"/>
                </a:lnTo>
                <a:lnTo>
                  <a:pt x="3281941" y="1276398"/>
                </a:lnTo>
                <a:lnTo>
                  <a:pt x="3282236" y="1226693"/>
                </a:lnTo>
                <a:lnTo>
                  <a:pt x="3282490" y="1177511"/>
                </a:lnTo>
                <a:lnTo>
                  <a:pt x="3282701" y="1128903"/>
                </a:lnTo>
                <a:lnTo>
                  <a:pt x="3282868" y="1080980"/>
                </a:lnTo>
                <a:lnTo>
                  <a:pt x="3282990" y="1033611"/>
                </a:lnTo>
                <a:lnTo>
                  <a:pt x="3283089" y="941218"/>
                </a:lnTo>
                <a:lnTo>
                  <a:pt x="3281993" y="881281"/>
                </a:lnTo>
                <a:lnTo>
                  <a:pt x="3278680" y="822886"/>
                </a:lnTo>
                <a:lnTo>
                  <a:pt x="3273234" y="766858"/>
                </a:lnTo>
                <a:lnTo>
                  <a:pt x="3265579" y="712394"/>
                </a:lnTo>
                <a:lnTo>
                  <a:pt x="3255745" y="659774"/>
                </a:lnTo>
                <a:lnTo>
                  <a:pt x="3243736" y="609009"/>
                </a:lnTo>
                <a:lnTo>
                  <a:pt x="3229556" y="560109"/>
                </a:lnTo>
                <a:lnTo>
                  <a:pt x="3213207" y="513085"/>
                </a:lnTo>
                <a:lnTo>
                  <a:pt x="3194695" y="467946"/>
                </a:lnTo>
                <a:lnTo>
                  <a:pt x="3174023" y="424704"/>
                </a:lnTo>
                <a:lnTo>
                  <a:pt x="3151194" y="383367"/>
                </a:lnTo>
                <a:lnTo>
                  <a:pt x="3126212" y="343947"/>
                </a:lnTo>
                <a:lnTo>
                  <a:pt x="3099026" y="306385"/>
                </a:lnTo>
                <a:lnTo>
                  <a:pt x="3069806" y="270896"/>
                </a:lnTo>
                <a:lnTo>
                  <a:pt x="3038388" y="237286"/>
                </a:lnTo>
                <a:lnTo>
                  <a:pt x="3004832" y="205634"/>
                </a:lnTo>
                <a:lnTo>
                  <a:pt x="2986261" y="190662"/>
                </a:lnTo>
                <a:close/>
              </a:path>
              <a:path w="3283584" h="2477134">
                <a:moveTo>
                  <a:pt x="2404462" y="0"/>
                </a:moveTo>
                <a:lnTo>
                  <a:pt x="2376195" y="755"/>
                </a:lnTo>
                <a:lnTo>
                  <a:pt x="2354475" y="1984"/>
                </a:lnTo>
                <a:lnTo>
                  <a:pt x="2339987" y="3196"/>
                </a:lnTo>
                <a:lnTo>
                  <a:pt x="0" y="5482"/>
                </a:lnTo>
                <a:lnTo>
                  <a:pt x="76199" y="102446"/>
                </a:lnTo>
                <a:lnTo>
                  <a:pt x="0" y="195855"/>
                </a:lnTo>
                <a:lnTo>
                  <a:pt x="2345067" y="193696"/>
                </a:lnTo>
                <a:lnTo>
                  <a:pt x="2356243" y="193061"/>
                </a:lnTo>
                <a:lnTo>
                  <a:pt x="2363126" y="192436"/>
                </a:lnTo>
                <a:lnTo>
                  <a:pt x="2381324" y="191341"/>
                </a:lnTo>
                <a:lnTo>
                  <a:pt x="2409446" y="190662"/>
                </a:lnTo>
                <a:lnTo>
                  <a:pt x="2986261" y="190662"/>
                </a:lnTo>
                <a:lnTo>
                  <a:pt x="2951466" y="162609"/>
                </a:lnTo>
                <a:lnTo>
                  <a:pt x="2896421" y="125921"/>
                </a:lnTo>
                <a:lnTo>
                  <a:pt x="2840383" y="95079"/>
                </a:lnTo>
                <a:lnTo>
                  <a:pt x="2784038" y="69595"/>
                </a:lnTo>
                <a:lnTo>
                  <a:pt x="2728071" y="48982"/>
                </a:lnTo>
                <a:lnTo>
                  <a:pt x="2673167" y="32749"/>
                </a:lnTo>
                <a:lnTo>
                  <a:pt x="2620012" y="20409"/>
                </a:lnTo>
                <a:lnTo>
                  <a:pt x="2569292" y="11474"/>
                </a:lnTo>
                <a:lnTo>
                  <a:pt x="2521691" y="5453"/>
                </a:lnTo>
                <a:lnTo>
                  <a:pt x="2477895" y="1860"/>
                </a:lnTo>
                <a:lnTo>
                  <a:pt x="2438590" y="205"/>
                </a:lnTo>
                <a:lnTo>
                  <a:pt x="2404462" y="0"/>
                </a:lnTo>
                <a:close/>
              </a:path>
            </a:pathLst>
          </a:custGeom>
          <a:solidFill>
            <a:srgbClr val="FCCA4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1396471" y="8931135"/>
            <a:ext cx="6316345" cy="1828800"/>
          </a:xfrm>
          <a:custGeom>
            <a:avLst/>
            <a:gdLst/>
            <a:ahLst/>
            <a:cxnLst/>
            <a:rect l="l" t="t" r="r" b="b"/>
            <a:pathLst>
              <a:path w="6316344" h="1828800">
                <a:moveTo>
                  <a:pt x="76199" y="1634070"/>
                </a:moveTo>
                <a:lnTo>
                  <a:pt x="0" y="1724812"/>
                </a:lnTo>
                <a:lnTo>
                  <a:pt x="76199" y="1824570"/>
                </a:lnTo>
                <a:lnTo>
                  <a:pt x="5342508" y="1828253"/>
                </a:lnTo>
                <a:lnTo>
                  <a:pt x="5407639" y="1826632"/>
                </a:lnTo>
                <a:lnTo>
                  <a:pt x="5469693" y="1821886"/>
                </a:lnTo>
                <a:lnTo>
                  <a:pt x="5528745" y="1814188"/>
                </a:lnTo>
                <a:lnTo>
                  <a:pt x="5584869" y="1803712"/>
                </a:lnTo>
                <a:lnTo>
                  <a:pt x="5638136" y="1790633"/>
                </a:lnTo>
                <a:lnTo>
                  <a:pt x="5688620" y="1775126"/>
                </a:lnTo>
                <a:lnTo>
                  <a:pt x="5736395" y="1757363"/>
                </a:lnTo>
                <a:lnTo>
                  <a:pt x="5781534" y="1737520"/>
                </a:lnTo>
                <a:lnTo>
                  <a:pt x="5824109" y="1715771"/>
                </a:lnTo>
                <a:lnTo>
                  <a:pt x="5864195" y="1692289"/>
                </a:lnTo>
                <a:lnTo>
                  <a:pt x="5901864" y="1667249"/>
                </a:lnTo>
                <a:lnTo>
                  <a:pt x="5937190" y="1640825"/>
                </a:lnTo>
                <a:lnTo>
                  <a:pt x="5940864" y="1637753"/>
                </a:lnTo>
                <a:lnTo>
                  <a:pt x="5342508" y="1637753"/>
                </a:lnTo>
                <a:lnTo>
                  <a:pt x="76199" y="1634070"/>
                </a:lnTo>
                <a:close/>
              </a:path>
              <a:path w="6316344" h="1828800">
                <a:moveTo>
                  <a:pt x="6125590" y="0"/>
                </a:moveTo>
                <a:lnTo>
                  <a:pt x="6124080" y="90730"/>
                </a:lnTo>
                <a:lnTo>
                  <a:pt x="6122569" y="177207"/>
                </a:lnTo>
                <a:lnTo>
                  <a:pt x="6121070" y="259280"/>
                </a:lnTo>
                <a:lnTo>
                  <a:pt x="6119595" y="336800"/>
                </a:lnTo>
                <a:lnTo>
                  <a:pt x="6118154" y="409616"/>
                </a:lnTo>
                <a:lnTo>
                  <a:pt x="6116759" y="477578"/>
                </a:lnTo>
                <a:lnTo>
                  <a:pt x="6115421" y="540537"/>
                </a:lnTo>
                <a:lnTo>
                  <a:pt x="6114153" y="598342"/>
                </a:lnTo>
                <a:lnTo>
                  <a:pt x="6112964" y="650843"/>
                </a:lnTo>
                <a:lnTo>
                  <a:pt x="6111867" y="697890"/>
                </a:lnTo>
                <a:lnTo>
                  <a:pt x="6109994" y="775023"/>
                </a:lnTo>
                <a:lnTo>
                  <a:pt x="6108713" y="825298"/>
                </a:lnTo>
                <a:lnTo>
                  <a:pt x="6107447" y="868483"/>
                </a:lnTo>
                <a:lnTo>
                  <a:pt x="6101321" y="934638"/>
                </a:lnTo>
                <a:lnTo>
                  <a:pt x="6093412" y="986212"/>
                </a:lnTo>
                <a:lnTo>
                  <a:pt x="6080842" y="1046894"/>
                </a:lnTo>
                <a:lnTo>
                  <a:pt x="6062537" y="1114267"/>
                </a:lnTo>
                <a:lnTo>
                  <a:pt x="6037425" y="1185915"/>
                </a:lnTo>
                <a:lnTo>
                  <a:pt x="6004432" y="1259420"/>
                </a:lnTo>
                <a:lnTo>
                  <a:pt x="5981007" y="1302442"/>
                </a:lnTo>
                <a:lnTo>
                  <a:pt x="5955604" y="1342889"/>
                </a:lnTo>
                <a:lnTo>
                  <a:pt x="5928230" y="1380757"/>
                </a:lnTo>
                <a:lnTo>
                  <a:pt x="5898895" y="1416042"/>
                </a:lnTo>
                <a:lnTo>
                  <a:pt x="5867605" y="1448739"/>
                </a:lnTo>
                <a:lnTo>
                  <a:pt x="5834369" y="1478844"/>
                </a:lnTo>
                <a:lnTo>
                  <a:pt x="5799194" y="1506354"/>
                </a:lnTo>
                <a:lnTo>
                  <a:pt x="5762087" y="1531263"/>
                </a:lnTo>
                <a:lnTo>
                  <a:pt x="5723058" y="1553568"/>
                </a:lnTo>
                <a:lnTo>
                  <a:pt x="5682112" y="1573265"/>
                </a:lnTo>
                <a:lnTo>
                  <a:pt x="5639259" y="1590349"/>
                </a:lnTo>
                <a:lnTo>
                  <a:pt x="5594506" y="1604816"/>
                </a:lnTo>
                <a:lnTo>
                  <a:pt x="5547860" y="1616662"/>
                </a:lnTo>
                <a:lnTo>
                  <a:pt x="5499330" y="1625883"/>
                </a:lnTo>
                <a:lnTo>
                  <a:pt x="5448922" y="1632475"/>
                </a:lnTo>
                <a:lnTo>
                  <a:pt x="5396646" y="1636433"/>
                </a:lnTo>
                <a:lnTo>
                  <a:pt x="5342508" y="1637753"/>
                </a:lnTo>
                <a:lnTo>
                  <a:pt x="5940864" y="1637753"/>
                </a:lnTo>
                <a:lnTo>
                  <a:pt x="5970245" y="1613192"/>
                </a:lnTo>
                <a:lnTo>
                  <a:pt x="6001103" y="1584523"/>
                </a:lnTo>
                <a:lnTo>
                  <a:pt x="6029838" y="1554993"/>
                </a:lnTo>
                <a:lnTo>
                  <a:pt x="6056521" y="1524775"/>
                </a:lnTo>
                <a:lnTo>
                  <a:pt x="6081228" y="1494045"/>
                </a:lnTo>
                <a:lnTo>
                  <a:pt x="6104030" y="1462976"/>
                </a:lnTo>
                <a:lnTo>
                  <a:pt x="6144214" y="1400518"/>
                </a:lnTo>
                <a:lnTo>
                  <a:pt x="6177660" y="1338795"/>
                </a:lnTo>
                <a:lnTo>
                  <a:pt x="6209458" y="1268518"/>
                </a:lnTo>
                <a:lnTo>
                  <a:pt x="6235111" y="1199705"/>
                </a:lnTo>
                <a:lnTo>
                  <a:pt x="6255279" y="1133690"/>
                </a:lnTo>
                <a:lnTo>
                  <a:pt x="6270622" y="1071805"/>
                </a:lnTo>
                <a:lnTo>
                  <a:pt x="6281800" y="1015385"/>
                </a:lnTo>
                <a:lnTo>
                  <a:pt x="6289473" y="965762"/>
                </a:lnTo>
                <a:lnTo>
                  <a:pt x="6294301" y="924270"/>
                </a:lnTo>
                <a:lnTo>
                  <a:pt x="6298060" y="871011"/>
                </a:lnTo>
                <a:lnTo>
                  <a:pt x="6300595" y="771938"/>
                </a:lnTo>
                <a:lnTo>
                  <a:pt x="6302454" y="695100"/>
                </a:lnTo>
                <a:lnTo>
                  <a:pt x="6303547" y="648245"/>
                </a:lnTo>
                <a:lnTo>
                  <a:pt x="6304733" y="595962"/>
                </a:lnTo>
                <a:lnTo>
                  <a:pt x="6306002" y="538399"/>
                </a:lnTo>
                <a:lnTo>
                  <a:pt x="6307341" y="475704"/>
                </a:lnTo>
                <a:lnTo>
                  <a:pt x="6308740" y="408023"/>
                </a:lnTo>
                <a:lnTo>
                  <a:pt x="6310186" y="335504"/>
                </a:lnTo>
                <a:lnTo>
                  <a:pt x="6311669" y="258295"/>
                </a:lnTo>
                <a:lnTo>
                  <a:pt x="6313176" y="176543"/>
                </a:lnTo>
                <a:lnTo>
                  <a:pt x="6314935" y="76199"/>
                </a:lnTo>
                <a:lnTo>
                  <a:pt x="6227000" y="76199"/>
                </a:lnTo>
                <a:lnTo>
                  <a:pt x="6125590" y="0"/>
                </a:lnTo>
                <a:close/>
              </a:path>
              <a:path w="6316344" h="1828800">
                <a:moveTo>
                  <a:pt x="6316217" y="0"/>
                </a:moveTo>
                <a:lnTo>
                  <a:pt x="6227000" y="76199"/>
                </a:lnTo>
                <a:lnTo>
                  <a:pt x="6314935" y="76199"/>
                </a:lnTo>
                <a:lnTo>
                  <a:pt x="6316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904990" y="3103955"/>
            <a:ext cx="196215" cy="196215"/>
          </a:xfrm>
          <a:custGeom>
            <a:avLst/>
            <a:gdLst/>
            <a:ahLst/>
            <a:cxnLst/>
            <a:rect l="l" t="t" r="r" b="b"/>
            <a:pathLst>
              <a:path w="196215" h="196214">
                <a:moveTo>
                  <a:pt x="0" y="195872"/>
                </a:moveTo>
                <a:lnTo>
                  <a:pt x="195872" y="0"/>
                </a:lnTo>
              </a:path>
            </a:pathLst>
          </a:custGeom>
          <a:ln w="38100">
            <a:solidFill>
              <a:srgbClr val="3C3E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8907795" y="3103955"/>
            <a:ext cx="196215" cy="196215"/>
          </a:xfrm>
          <a:custGeom>
            <a:avLst/>
            <a:gdLst/>
            <a:ahLst/>
            <a:cxnLst/>
            <a:rect l="l" t="t" r="r" b="b"/>
            <a:pathLst>
              <a:path w="196215" h="196214">
                <a:moveTo>
                  <a:pt x="195870" y="0"/>
                </a:moveTo>
                <a:lnTo>
                  <a:pt x="0" y="195872"/>
                </a:lnTo>
              </a:path>
            </a:pathLst>
          </a:custGeom>
          <a:ln w="38100">
            <a:solidFill>
              <a:srgbClr val="3C3E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8725713" y="3103955"/>
            <a:ext cx="196215" cy="196215"/>
          </a:xfrm>
          <a:custGeom>
            <a:avLst/>
            <a:gdLst/>
            <a:ahLst/>
            <a:cxnLst/>
            <a:rect l="l" t="t" r="r" b="b"/>
            <a:pathLst>
              <a:path w="196215" h="196214">
                <a:moveTo>
                  <a:pt x="0" y="195872"/>
                </a:moveTo>
                <a:lnTo>
                  <a:pt x="195872" y="0"/>
                </a:lnTo>
              </a:path>
            </a:pathLst>
          </a:custGeom>
          <a:ln w="38100">
            <a:solidFill>
              <a:srgbClr val="3C3E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8543645" y="3103956"/>
            <a:ext cx="196215" cy="196215"/>
          </a:xfrm>
          <a:custGeom>
            <a:avLst/>
            <a:gdLst/>
            <a:ahLst/>
            <a:cxnLst/>
            <a:rect l="l" t="t" r="r" b="b"/>
            <a:pathLst>
              <a:path w="196215" h="196214">
                <a:moveTo>
                  <a:pt x="0" y="195872"/>
                </a:moveTo>
                <a:lnTo>
                  <a:pt x="195872" y="0"/>
                </a:lnTo>
              </a:path>
            </a:pathLst>
          </a:custGeom>
          <a:ln w="38100">
            <a:solidFill>
              <a:srgbClr val="3C3E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8361565" y="3103956"/>
            <a:ext cx="196215" cy="196215"/>
          </a:xfrm>
          <a:custGeom>
            <a:avLst/>
            <a:gdLst/>
            <a:ahLst/>
            <a:cxnLst/>
            <a:rect l="l" t="t" r="r" b="b"/>
            <a:pathLst>
              <a:path w="196215" h="196214">
                <a:moveTo>
                  <a:pt x="0" y="195872"/>
                </a:moveTo>
                <a:lnTo>
                  <a:pt x="195872" y="0"/>
                </a:lnTo>
              </a:path>
            </a:pathLst>
          </a:custGeom>
          <a:ln w="38100">
            <a:solidFill>
              <a:srgbClr val="3C3E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8179486" y="3103955"/>
            <a:ext cx="196215" cy="196215"/>
          </a:xfrm>
          <a:custGeom>
            <a:avLst/>
            <a:gdLst/>
            <a:ahLst/>
            <a:cxnLst/>
            <a:rect l="l" t="t" r="r" b="b"/>
            <a:pathLst>
              <a:path w="196215" h="196214">
                <a:moveTo>
                  <a:pt x="0" y="195872"/>
                </a:moveTo>
                <a:lnTo>
                  <a:pt x="195872" y="0"/>
                </a:lnTo>
              </a:path>
            </a:pathLst>
          </a:custGeom>
          <a:ln w="38100">
            <a:solidFill>
              <a:srgbClr val="3C3E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7997418" y="3103956"/>
            <a:ext cx="196215" cy="196215"/>
          </a:xfrm>
          <a:custGeom>
            <a:avLst/>
            <a:gdLst/>
            <a:ahLst/>
            <a:cxnLst/>
            <a:rect l="l" t="t" r="r" b="b"/>
            <a:pathLst>
              <a:path w="196215" h="196214">
                <a:moveTo>
                  <a:pt x="0" y="195872"/>
                </a:moveTo>
                <a:lnTo>
                  <a:pt x="195872" y="0"/>
                </a:lnTo>
              </a:path>
            </a:pathLst>
          </a:custGeom>
          <a:ln w="38100">
            <a:solidFill>
              <a:srgbClr val="3C3E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7815351" y="3103955"/>
            <a:ext cx="196215" cy="196215"/>
          </a:xfrm>
          <a:custGeom>
            <a:avLst/>
            <a:gdLst/>
            <a:ahLst/>
            <a:cxnLst/>
            <a:rect l="l" t="t" r="r" b="b"/>
            <a:pathLst>
              <a:path w="196215" h="196214">
                <a:moveTo>
                  <a:pt x="0" y="195872"/>
                </a:moveTo>
                <a:lnTo>
                  <a:pt x="195872" y="0"/>
                </a:lnTo>
              </a:path>
            </a:pathLst>
          </a:custGeom>
          <a:ln w="38100">
            <a:solidFill>
              <a:srgbClr val="3C3E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7633272" y="3103955"/>
            <a:ext cx="196215" cy="196215"/>
          </a:xfrm>
          <a:custGeom>
            <a:avLst/>
            <a:gdLst/>
            <a:ahLst/>
            <a:cxnLst/>
            <a:rect l="l" t="t" r="r" b="b"/>
            <a:pathLst>
              <a:path w="196215" h="196214">
                <a:moveTo>
                  <a:pt x="0" y="195872"/>
                </a:moveTo>
                <a:lnTo>
                  <a:pt x="195872" y="0"/>
                </a:lnTo>
              </a:path>
            </a:pathLst>
          </a:custGeom>
          <a:ln w="38100">
            <a:solidFill>
              <a:srgbClr val="3C3E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7451191" y="3103956"/>
            <a:ext cx="196215" cy="196215"/>
          </a:xfrm>
          <a:custGeom>
            <a:avLst/>
            <a:gdLst/>
            <a:ahLst/>
            <a:cxnLst/>
            <a:rect l="l" t="t" r="r" b="b"/>
            <a:pathLst>
              <a:path w="196215" h="196214">
                <a:moveTo>
                  <a:pt x="0" y="195872"/>
                </a:moveTo>
                <a:lnTo>
                  <a:pt x="195872" y="0"/>
                </a:lnTo>
              </a:path>
            </a:pathLst>
          </a:custGeom>
          <a:ln w="38100">
            <a:solidFill>
              <a:srgbClr val="3C3E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7269124" y="3103955"/>
            <a:ext cx="196215" cy="196215"/>
          </a:xfrm>
          <a:custGeom>
            <a:avLst/>
            <a:gdLst/>
            <a:ahLst/>
            <a:cxnLst/>
            <a:rect l="l" t="t" r="r" b="b"/>
            <a:pathLst>
              <a:path w="196215" h="196214">
                <a:moveTo>
                  <a:pt x="0" y="195872"/>
                </a:moveTo>
                <a:lnTo>
                  <a:pt x="195872" y="0"/>
                </a:lnTo>
              </a:path>
            </a:pathLst>
          </a:custGeom>
          <a:ln w="38100">
            <a:solidFill>
              <a:srgbClr val="3C3E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7087057" y="3103956"/>
            <a:ext cx="196215" cy="196215"/>
          </a:xfrm>
          <a:custGeom>
            <a:avLst/>
            <a:gdLst/>
            <a:ahLst/>
            <a:cxnLst/>
            <a:rect l="l" t="t" r="r" b="b"/>
            <a:pathLst>
              <a:path w="196215" h="196214">
                <a:moveTo>
                  <a:pt x="0" y="195872"/>
                </a:moveTo>
                <a:lnTo>
                  <a:pt x="195872" y="0"/>
                </a:lnTo>
              </a:path>
            </a:pathLst>
          </a:custGeom>
          <a:ln w="38100">
            <a:solidFill>
              <a:srgbClr val="3C3E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6427437" y="3103955"/>
            <a:ext cx="196215" cy="196215"/>
          </a:xfrm>
          <a:custGeom>
            <a:avLst/>
            <a:gdLst/>
            <a:ahLst/>
            <a:cxnLst/>
            <a:rect l="l" t="t" r="r" b="b"/>
            <a:pathLst>
              <a:path w="196215" h="196214">
                <a:moveTo>
                  <a:pt x="0" y="195872"/>
                </a:moveTo>
                <a:lnTo>
                  <a:pt x="195872" y="0"/>
                </a:lnTo>
              </a:path>
            </a:pathLst>
          </a:custGeom>
          <a:ln w="38100">
            <a:solidFill>
              <a:srgbClr val="3C3E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8248135" y="3259962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5" h="40004">
                <a:moveTo>
                  <a:pt x="0" y="39865"/>
                </a:moveTo>
                <a:lnTo>
                  <a:pt x="39865" y="0"/>
                </a:lnTo>
              </a:path>
            </a:pathLst>
          </a:custGeom>
          <a:ln w="38100">
            <a:solidFill>
              <a:srgbClr val="3C3E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8066041" y="3103956"/>
            <a:ext cx="196215" cy="196215"/>
          </a:xfrm>
          <a:custGeom>
            <a:avLst/>
            <a:gdLst/>
            <a:ahLst/>
            <a:cxnLst/>
            <a:rect l="l" t="t" r="r" b="b"/>
            <a:pathLst>
              <a:path w="196215" h="196214">
                <a:moveTo>
                  <a:pt x="0" y="195872"/>
                </a:moveTo>
                <a:lnTo>
                  <a:pt x="195872" y="0"/>
                </a:lnTo>
              </a:path>
            </a:pathLst>
          </a:custGeom>
          <a:ln w="38100">
            <a:solidFill>
              <a:srgbClr val="3C3E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7883936" y="3103956"/>
            <a:ext cx="196215" cy="196215"/>
          </a:xfrm>
          <a:custGeom>
            <a:avLst/>
            <a:gdLst/>
            <a:ahLst/>
            <a:cxnLst/>
            <a:rect l="l" t="t" r="r" b="b"/>
            <a:pathLst>
              <a:path w="196215" h="196214">
                <a:moveTo>
                  <a:pt x="0" y="195872"/>
                </a:moveTo>
                <a:lnTo>
                  <a:pt x="195872" y="0"/>
                </a:lnTo>
              </a:path>
            </a:pathLst>
          </a:custGeom>
          <a:ln w="38100">
            <a:solidFill>
              <a:srgbClr val="3C3E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7701972" y="3103955"/>
            <a:ext cx="196215" cy="196215"/>
          </a:xfrm>
          <a:custGeom>
            <a:avLst/>
            <a:gdLst/>
            <a:ahLst/>
            <a:cxnLst/>
            <a:rect l="l" t="t" r="r" b="b"/>
            <a:pathLst>
              <a:path w="196215" h="196214">
                <a:moveTo>
                  <a:pt x="0" y="195872"/>
                </a:moveTo>
                <a:lnTo>
                  <a:pt x="195872" y="0"/>
                </a:lnTo>
              </a:path>
            </a:pathLst>
          </a:custGeom>
          <a:ln w="38100">
            <a:solidFill>
              <a:srgbClr val="3C3E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7519877" y="3103956"/>
            <a:ext cx="196215" cy="196215"/>
          </a:xfrm>
          <a:custGeom>
            <a:avLst/>
            <a:gdLst/>
            <a:ahLst/>
            <a:cxnLst/>
            <a:rect l="l" t="t" r="r" b="b"/>
            <a:pathLst>
              <a:path w="196215" h="196214">
                <a:moveTo>
                  <a:pt x="0" y="195872"/>
                </a:moveTo>
                <a:lnTo>
                  <a:pt x="195872" y="0"/>
                </a:lnTo>
              </a:path>
            </a:pathLst>
          </a:custGeom>
          <a:ln w="38100">
            <a:solidFill>
              <a:srgbClr val="3C3E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7337786" y="3103955"/>
            <a:ext cx="196215" cy="196215"/>
          </a:xfrm>
          <a:custGeom>
            <a:avLst/>
            <a:gdLst/>
            <a:ahLst/>
            <a:cxnLst/>
            <a:rect l="l" t="t" r="r" b="b"/>
            <a:pathLst>
              <a:path w="196215" h="196214">
                <a:moveTo>
                  <a:pt x="0" y="195872"/>
                </a:moveTo>
                <a:lnTo>
                  <a:pt x="195872" y="0"/>
                </a:lnTo>
              </a:path>
            </a:pathLst>
          </a:custGeom>
          <a:ln w="38100">
            <a:solidFill>
              <a:srgbClr val="3C3E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7155681" y="3103955"/>
            <a:ext cx="196215" cy="196215"/>
          </a:xfrm>
          <a:custGeom>
            <a:avLst/>
            <a:gdLst/>
            <a:ahLst/>
            <a:cxnLst/>
            <a:rect l="l" t="t" r="r" b="b"/>
            <a:pathLst>
              <a:path w="196215" h="196214">
                <a:moveTo>
                  <a:pt x="0" y="195872"/>
                </a:moveTo>
                <a:lnTo>
                  <a:pt x="195872" y="0"/>
                </a:lnTo>
              </a:path>
            </a:pathLst>
          </a:custGeom>
          <a:ln w="38100">
            <a:solidFill>
              <a:srgbClr val="3C3E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6973587" y="3103956"/>
            <a:ext cx="196215" cy="196215"/>
          </a:xfrm>
          <a:custGeom>
            <a:avLst/>
            <a:gdLst/>
            <a:ahLst/>
            <a:cxnLst/>
            <a:rect l="l" t="t" r="r" b="b"/>
            <a:pathLst>
              <a:path w="196215" h="196214">
                <a:moveTo>
                  <a:pt x="0" y="195872"/>
                </a:moveTo>
                <a:lnTo>
                  <a:pt x="195872" y="0"/>
                </a:lnTo>
              </a:path>
            </a:pathLst>
          </a:custGeom>
          <a:ln w="38100">
            <a:solidFill>
              <a:srgbClr val="3C3E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6791623" y="3103955"/>
            <a:ext cx="196215" cy="196215"/>
          </a:xfrm>
          <a:custGeom>
            <a:avLst/>
            <a:gdLst/>
            <a:ahLst/>
            <a:cxnLst/>
            <a:rect l="l" t="t" r="r" b="b"/>
            <a:pathLst>
              <a:path w="196215" h="196214">
                <a:moveTo>
                  <a:pt x="0" y="195872"/>
                </a:moveTo>
                <a:lnTo>
                  <a:pt x="195872" y="0"/>
                </a:lnTo>
              </a:path>
            </a:pathLst>
          </a:custGeom>
          <a:ln w="38100">
            <a:solidFill>
              <a:srgbClr val="3C3E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6609530" y="3103956"/>
            <a:ext cx="196215" cy="196215"/>
          </a:xfrm>
          <a:custGeom>
            <a:avLst/>
            <a:gdLst/>
            <a:ahLst/>
            <a:cxnLst/>
            <a:rect l="l" t="t" r="r" b="b"/>
            <a:pathLst>
              <a:path w="196215" h="196214">
                <a:moveTo>
                  <a:pt x="0" y="195872"/>
                </a:moveTo>
                <a:lnTo>
                  <a:pt x="195872" y="0"/>
                </a:lnTo>
              </a:path>
            </a:pathLst>
          </a:custGeom>
          <a:ln w="38100">
            <a:solidFill>
              <a:srgbClr val="3C3E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4867871" y="6456413"/>
            <a:ext cx="196215" cy="196215"/>
          </a:xfrm>
          <a:custGeom>
            <a:avLst/>
            <a:gdLst/>
            <a:ahLst/>
            <a:cxnLst/>
            <a:rect l="l" t="t" r="r" b="b"/>
            <a:pathLst>
              <a:path w="196214" h="196215">
                <a:moveTo>
                  <a:pt x="195872" y="0"/>
                </a:moveTo>
                <a:lnTo>
                  <a:pt x="0" y="195872"/>
                </a:lnTo>
              </a:path>
            </a:pathLst>
          </a:custGeom>
          <a:ln w="38100">
            <a:solidFill>
              <a:srgbClr val="3C3E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2865068" y="6456413"/>
            <a:ext cx="196215" cy="196215"/>
          </a:xfrm>
          <a:custGeom>
            <a:avLst/>
            <a:gdLst/>
            <a:ahLst/>
            <a:cxnLst/>
            <a:rect l="l" t="t" r="r" b="b"/>
            <a:pathLst>
              <a:path w="196214" h="196215">
                <a:moveTo>
                  <a:pt x="0" y="195872"/>
                </a:moveTo>
                <a:lnTo>
                  <a:pt x="195870" y="0"/>
                </a:lnTo>
              </a:path>
            </a:pathLst>
          </a:custGeom>
          <a:ln w="38100">
            <a:solidFill>
              <a:srgbClr val="3C3E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3047136" y="6456413"/>
            <a:ext cx="196215" cy="196215"/>
          </a:xfrm>
          <a:custGeom>
            <a:avLst/>
            <a:gdLst/>
            <a:ahLst/>
            <a:cxnLst/>
            <a:rect l="l" t="t" r="r" b="b"/>
            <a:pathLst>
              <a:path w="196214" h="196215">
                <a:moveTo>
                  <a:pt x="195872" y="0"/>
                </a:moveTo>
                <a:lnTo>
                  <a:pt x="0" y="195872"/>
                </a:lnTo>
              </a:path>
            </a:pathLst>
          </a:custGeom>
          <a:ln w="38100">
            <a:solidFill>
              <a:srgbClr val="3C3E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3229216" y="6456413"/>
            <a:ext cx="196215" cy="196215"/>
          </a:xfrm>
          <a:custGeom>
            <a:avLst/>
            <a:gdLst/>
            <a:ahLst/>
            <a:cxnLst/>
            <a:rect l="l" t="t" r="r" b="b"/>
            <a:pathLst>
              <a:path w="196214" h="196215">
                <a:moveTo>
                  <a:pt x="195872" y="0"/>
                </a:moveTo>
                <a:lnTo>
                  <a:pt x="0" y="195872"/>
                </a:lnTo>
              </a:path>
            </a:pathLst>
          </a:custGeom>
          <a:ln w="38100">
            <a:solidFill>
              <a:srgbClr val="3C3E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3411283" y="6456413"/>
            <a:ext cx="196215" cy="196215"/>
          </a:xfrm>
          <a:custGeom>
            <a:avLst/>
            <a:gdLst/>
            <a:ahLst/>
            <a:cxnLst/>
            <a:rect l="l" t="t" r="r" b="b"/>
            <a:pathLst>
              <a:path w="196214" h="196215">
                <a:moveTo>
                  <a:pt x="195872" y="0"/>
                </a:moveTo>
                <a:lnTo>
                  <a:pt x="0" y="195872"/>
                </a:lnTo>
              </a:path>
            </a:pathLst>
          </a:custGeom>
          <a:ln w="38100">
            <a:solidFill>
              <a:srgbClr val="3C3E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3593350" y="6456413"/>
            <a:ext cx="196215" cy="196215"/>
          </a:xfrm>
          <a:custGeom>
            <a:avLst/>
            <a:gdLst/>
            <a:ahLst/>
            <a:cxnLst/>
            <a:rect l="l" t="t" r="r" b="b"/>
            <a:pathLst>
              <a:path w="196214" h="196215">
                <a:moveTo>
                  <a:pt x="195872" y="0"/>
                </a:moveTo>
                <a:lnTo>
                  <a:pt x="0" y="195872"/>
                </a:lnTo>
              </a:path>
            </a:pathLst>
          </a:custGeom>
          <a:ln w="38100">
            <a:solidFill>
              <a:srgbClr val="3C3E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3775443" y="6456413"/>
            <a:ext cx="196215" cy="196215"/>
          </a:xfrm>
          <a:custGeom>
            <a:avLst/>
            <a:gdLst/>
            <a:ahLst/>
            <a:cxnLst/>
            <a:rect l="l" t="t" r="r" b="b"/>
            <a:pathLst>
              <a:path w="196214" h="196215">
                <a:moveTo>
                  <a:pt x="195872" y="0"/>
                </a:moveTo>
                <a:lnTo>
                  <a:pt x="0" y="195872"/>
                </a:lnTo>
              </a:path>
            </a:pathLst>
          </a:custGeom>
          <a:ln w="38100">
            <a:solidFill>
              <a:srgbClr val="3C3E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3957497" y="6456413"/>
            <a:ext cx="196215" cy="196215"/>
          </a:xfrm>
          <a:custGeom>
            <a:avLst/>
            <a:gdLst/>
            <a:ahLst/>
            <a:cxnLst/>
            <a:rect l="l" t="t" r="r" b="b"/>
            <a:pathLst>
              <a:path w="196214" h="196215">
                <a:moveTo>
                  <a:pt x="195872" y="0"/>
                </a:moveTo>
                <a:lnTo>
                  <a:pt x="0" y="195872"/>
                </a:lnTo>
              </a:path>
            </a:pathLst>
          </a:custGeom>
          <a:ln w="38100">
            <a:solidFill>
              <a:srgbClr val="3C3E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4139577" y="6456413"/>
            <a:ext cx="196215" cy="196215"/>
          </a:xfrm>
          <a:custGeom>
            <a:avLst/>
            <a:gdLst/>
            <a:ahLst/>
            <a:cxnLst/>
            <a:rect l="l" t="t" r="r" b="b"/>
            <a:pathLst>
              <a:path w="196214" h="196215">
                <a:moveTo>
                  <a:pt x="195872" y="0"/>
                </a:moveTo>
                <a:lnTo>
                  <a:pt x="0" y="195872"/>
                </a:lnTo>
              </a:path>
            </a:pathLst>
          </a:custGeom>
          <a:ln w="38100">
            <a:solidFill>
              <a:srgbClr val="3C3E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4321645" y="6456413"/>
            <a:ext cx="196215" cy="196215"/>
          </a:xfrm>
          <a:custGeom>
            <a:avLst/>
            <a:gdLst/>
            <a:ahLst/>
            <a:cxnLst/>
            <a:rect l="l" t="t" r="r" b="b"/>
            <a:pathLst>
              <a:path w="196214" h="196215">
                <a:moveTo>
                  <a:pt x="195872" y="0"/>
                </a:moveTo>
                <a:lnTo>
                  <a:pt x="0" y="195872"/>
                </a:lnTo>
              </a:path>
            </a:pathLst>
          </a:custGeom>
          <a:ln w="38100">
            <a:solidFill>
              <a:srgbClr val="3C3E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4503724" y="6456413"/>
            <a:ext cx="196215" cy="196215"/>
          </a:xfrm>
          <a:custGeom>
            <a:avLst/>
            <a:gdLst/>
            <a:ahLst/>
            <a:cxnLst/>
            <a:rect l="l" t="t" r="r" b="b"/>
            <a:pathLst>
              <a:path w="196214" h="196215">
                <a:moveTo>
                  <a:pt x="195872" y="0"/>
                </a:moveTo>
                <a:lnTo>
                  <a:pt x="0" y="195872"/>
                </a:lnTo>
              </a:path>
            </a:pathLst>
          </a:custGeom>
          <a:ln w="38100">
            <a:solidFill>
              <a:srgbClr val="3C3E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4685791" y="6456413"/>
            <a:ext cx="196215" cy="196215"/>
          </a:xfrm>
          <a:custGeom>
            <a:avLst/>
            <a:gdLst/>
            <a:ahLst/>
            <a:cxnLst/>
            <a:rect l="l" t="t" r="r" b="b"/>
            <a:pathLst>
              <a:path w="196214" h="196215">
                <a:moveTo>
                  <a:pt x="195872" y="0"/>
                </a:moveTo>
                <a:lnTo>
                  <a:pt x="0" y="195872"/>
                </a:lnTo>
              </a:path>
            </a:pathLst>
          </a:custGeom>
          <a:ln w="38100">
            <a:solidFill>
              <a:srgbClr val="3C3E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14903431" y="10558005"/>
            <a:ext cx="196215" cy="196215"/>
          </a:xfrm>
          <a:custGeom>
            <a:avLst/>
            <a:gdLst/>
            <a:ahLst/>
            <a:cxnLst/>
            <a:rect l="l" t="t" r="r" b="b"/>
            <a:pathLst>
              <a:path w="196215" h="196215">
                <a:moveTo>
                  <a:pt x="195872" y="0"/>
                </a:moveTo>
                <a:lnTo>
                  <a:pt x="0" y="195872"/>
                </a:lnTo>
              </a:path>
            </a:pathLst>
          </a:custGeom>
          <a:ln w="38100">
            <a:solidFill>
              <a:srgbClr val="3C3E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12900639" y="10558005"/>
            <a:ext cx="196215" cy="196215"/>
          </a:xfrm>
          <a:custGeom>
            <a:avLst/>
            <a:gdLst/>
            <a:ahLst/>
            <a:cxnLst/>
            <a:rect l="l" t="t" r="r" b="b"/>
            <a:pathLst>
              <a:path w="196215" h="196215">
                <a:moveTo>
                  <a:pt x="0" y="195872"/>
                </a:moveTo>
                <a:lnTo>
                  <a:pt x="195868" y="0"/>
                </a:lnTo>
              </a:path>
            </a:pathLst>
          </a:custGeom>
          <a:ln w="38100">
            <a:solidFill>
              <a:srgbClr val="3C3E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13082727" y="10558005"/>
            <a:ext cx="196215" cy="196215"/>
          </a:xfrm>
          <a:custGeom>
            <a:avLst/>
            <a:gdLst/>
            <a:ahLst/>
            <a:cxnLst/>
            <a:rect l="l" t="t" r="r" b="b"/>
            <a:pathLst>
              <a:path w="196215" h="196215">
                <a:moveTo>
                  <a:pt x="195872" y="0"/>
                </a:moveTo>
                <a:lnTo>
                  <a:pt x="0" y="195872"/>
                </a:lnTo>
              </a:path>
            </a:pathLst>
          </a:custGeom>
          <a:ln w="38100">
            <a:solidFill>
              <a:srgbClr val="3C3E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13264819" y="10558005"/>
            <a:ext cx="196215" cy="196215"/>
          </a:xfrm>
          <a:custGeom>
            <a:avLst/>
            <a:gdLst/>
            <a:ahLst/>
            <a:cxnLst/>
            <a:rect l="l" t="t" r="r" b="b"/>
            <a:pathLst>
              <a:path w="196215" h="196215">
                <a:moveTo>
                  <a:pt x="195872" y="0"/>
                </a:moveTo>
                <a:lnTo>
                  <a:pt x="0" y="195872"/>
                </a:lnTo>
              </a:path>
            </a:pathLst>
          </a:custGeom>
          <a:ln w="38100">
            <a:solidFill>
              <a:srgbClr val="3C3E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13446797" y="10558005"/>
            <a:ext cx="196215" cy="196215"/>
          </a:xfrm>
          <a:custGeom>
            <a:avLst/>
            <a:gdLst/>
            <a:ahLst/>
            <a:cxnLst/>
            <a:rect l="l" t="t" r="r" b="b"/>
            <a:pathLst>
              <a:path w="196215" h="196215">
                <a:moveTo>
                  <a:pt x="195872" y="0"/>
                </a:moveTo>
                <a:lnTo>
                  <a:pt x="0" y="195872"/>
                </a:lnTo>
              </a:path>
            </a:pathLst>
          </a:custGeom>
          <a:ln w="38100">
            <a:solidFill>
              <a:srgbClr val="3C3E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13628890" y="10558005"/>
            <a:ext cx="196215" cy="196215"/>
          </a:xfrm>
          <a:custGeom>
            <a:avLst/>
            <a:gdLst/>
            <a:ahLst/>
            <a:cxnLst/>
            <a:rect l="l" t="t" r="r" b="b"/>
            <a:pathLst>
              <a:path w="196215" h="196215">
                <a:moveTo>
                  <a:pt x="195872" y="0"/>
                </a:moveTo>
                <a:lnTo>
                  <a:pt x="0" y="195872"/>
                </a:lnTo>
              </a:path>
            </a:pathLst>
          </a:custGeom>
          <a:ln w="38100">
            <a:solidFill>
              <a:srgbClr val="3C3E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13810983" y="10558005"/>
            <a:ext cx="196215" cy="196215"/>
          </a:xfrm>
          <a:custGeom>
            <a:avLst/>
            <a:gdLst/>
            <a:ahLst/>
            <a:cxnLst/>
            <a:rect l="l" t="t" r="r" b="b"/>
            <a:pathLst>
              <a:path w="196215" h="196215">
                <a:moveTo>
                  <a:pt x="195872" y="0"/>
                </a:moveTo>
                <a:lnTo>
                  <a:pt x="0" y="195872"/>
                </a:lnTo>
              </a:path>
            </a:pathLst>
          </a:custGeom>
          <a:ln w="38100">
            <a:solidFill>
              <a:srgbClr val="3C3E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13993088" y="10558005"/>
            <a:ext cx="196215" cy="196215"/>
          </a:xfrm>
          <a:custGeom>
            <a:avLst/>
            <a:gdLst/>
            <a:ahLst/>
            <a:cxnLst/>
            <a:rect l="l" t="t" r="r" b="b"/>
            <a:pathLst>
              <a:path w="196215" h="196215">
                <a:moveTo>
                  <a:pt x="195872" y="0"/>
                </a:moveTo>
                <a:lnTo>
                  <a:pt x="0" y="195872"/>
                </a:lnTo>
              </a:path>
            </a:pathLst>
          </a:custGeom>
          <a:ln w="38100">
            <a:solidFill>
              <a:srgbClr val="3C3E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14175181" y="10558005"/>
            <a:ext cx="196215" cy="196215"/>
          </a:xfrm>
          <a:custGeom>
            <a:avLst/>
            <a:gdLst/>
            <a:ahLst/>
            <a:cxnLst/>
            <a:rect l="l" t="t" r="r" b="b"/>
            <a:pathLst>
              <a:path w="196215" h="196215">
                <a:moveTo>
                  <a:pt x="195872" y="0"/>
                </a:moveTo>
                <a:lnTo>
                  <a:pt x="0" y="195872"/>
                </a:lnTo>
              </a:path>
            </a:pathLst>
          </a:custGeom>
          <a:ln w="38100">
            <a:solidFill>
              <a:srgbClr val="3C3E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14357274" y="10558005"/>
            <a:ext cx="196215" cy="196215"/>
          </a:xfrm>
          <a:custGeom>
            <a:avLst/>
            <a:gdLst/>
            <a:ahLst/>
            <a:cxnLst/>
            <a:rect l="l" t="t" r="r" b="b"/>
            <a:pathLst>
              <a:path w="196215" h="196215">
                <a:moveTo>
                  <a:pt x="195872" y="0"/>
                </a:moveTo>
                <a:lnTo>
                  <a:pt x="0" y="195872"/>
                </a:lnTo>
              </a:path>
            </a:pathLst>
          </a:custGeom>
          <a:ln w="38100">
            <a:solidFill>
              <a:srgbClr val="3C3E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14539239" y="10558005"/>
            <a:ext cx="196215" cy="196215"/>
          </a:xfrm>
          <a:custGeom>
            <a:avLst/>
            <a:gdLst/>
            <a:ahLst/>
            <a:cxnLst/>
            <a:rect l="l" t="t" r="r" b="b"/>
            <a:pathLst>
              <a:path w="196215" h="196215">
                <a:moveTo>
                  <a:pt x="195872" y="0"/>
                </a:moveTo>
                <a:lnTo>
                  <a:pt x="0" y="195872"/>
                </a:lnTo>
              </a:path>
            </a:pathLst>
          </a:custGeom>
          <a:ln w="38100">
            <a:solidFill>
              <a:srgbClr val="3C3E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14721338" y="10558005"/>
            <a:ext cx="196215" cy="196215"/>
          </a:xfrm>
          <a:custGeom>
            <a:avLst/>
            <a:gdLst/>
            <a:ahLst/>
            <a:cxnLst/>
            <a:rect l="l" t="t" r="r" b="b"/>
            <a:pathLst>
              <a:path w="196215" h="196215">
                <a:moveTo>
                  <a:pt x="195872" y="0"/>
                </a:moveTo>
                <a:lnTo>
                  <a:pt x="0" y="195872"/>
                </a:lnTo>
              </a:path>
            </a:pathLst>
          </a:custGeom>
          <a:ln w="38100">
            <a:solidFill>
              <a:srgbClr val="3C3E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1936781" y="10558005"/>
            <a:ext cx="196215" cy="196215"/>
          </a:xfrm>
          <a:custGeom>
            <a:avLst/>
            <a:gdLst/>
            <a:ahLst/>
            <a:cxnLst/>
            <a:rect l="l" t="t" r="r" b="b"/>
            <a:pathLst>
              <a:path w="196214" h="196215">
                <a:moveTo>
                  <a:pt x="195872" y="0"/>
                </a:moveTo>
                <a:lnTo>
                  <a:pt x="0" y="195872"/>
                </a:lnTo>
              </a:path>
            </a:pathLst>
          </a:custGeom>
          <a:ln w="38100">
            <a:solidFill>
              <a:srgbClr val="3C3E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0" y="10558005"/>
            <a:ext cx="130175" cy="130175"/>
          </a:xfrm>
          <a:custGeom>
            <a:avLst/>
            <a:gdLst/>
            <a:ahLst/>
            <a:cxnLst/>
            <a:rect l="l" t="t" r="r" b="b"/>
            <a:pathLst>
              <a:path w="130175" h="130175">
                <a:moveTo>
                  <a:pt x="0" y="129861"/>
                </a:moveTo>
                <a:lnTo>
                  <a:pt x="129859" y="0"/>
                </a:lnTo>
              </a:path>
            </a:pathLst>
          </a:custGeom>
          <a:ln w="38100">
            <a:solidFill>
              <a:srgbClr val="3C3E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116052" y="10558005"/>
            <a:ext cx="196215" cy="196215"/>
          </a:xfrm>
          <a:custGeom>
            <a:avLst/>
            <a:gdLst/>
            <a:ahLst/>
            <a:cxnLst/>
            <a:rect l="l" t="t" r="r" b="b"/>
            <a:pathLst>
              <a:path w="196215" h="196215">
                <a:moveTo>
                  <a:pt x="195872" y="0"/>
                </a:moveTo>
                <a:lnTo>
                  <a:pt x="0" y="195872"/>
                </a:lnTo>
              </a:path>
            </a:pathLst>
          </a:custGeom>
          <a:ln w="38100">
            <a:solidFill>
              <a:srgbClr val="3C3E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298119" y="10558005"/>
            <a:ext cx="196215" cy="196215"/>
          </a:xfrm>
          <a:custGeom>
            <a:avLst/>
            <a:gdLst/>
            <a:ahLst/>
            <a:cxnLst/>
            <a:rect l="l" t="t" r="r" b="b"/>
            <a:pathLst>
              <a:path w="196215" h="196215">
                <a:moveTo>
                  <a:pt x="195872" y="0"/>
                </a:moveTo>
                <a:lnTo>
                  <a:pt x="0" y="195872"/>
                </a:lnTo>
              </a:path>
            </a:pathLst>
          </a:custGeom>
          <a:ln w="38100">
            <a:solidFill>
              <a:srgbClr val="3C3E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480199" y="10558005"/>
            <a:ext cx="196215" cy="196215"/>
          </a:xfrm>
          <a:custGeom>
            <a:avLst/>
            <a:gdLst/>
            <a:ahLst/>
            <a:cxnLst/>
            <a:rect l="l" t="t" r="r" b="b"/>
            <a:pathLst>
              <a:path w="196215" h="196215">
                <a:moveTo>
                  <a:pt x="195872" y="0"/>
                </a:moveTo>
                <a:lnTo>
                  <a:pt x="0" y="195872"/>
                </a:lnTo>
              </a:path>
            </a:pathLst>
          </a:custGeom>
          <a:ln w="38100">
            <a:solidFill>
              <a:srgbClr val="3C3E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662266" y="10558005"/>
            <a:ext cx="196215" cy="196215"/>
          </a:xfrm>
          <a:custGeom>
            <a:avLst/>
            <a:gdLst/>
            <a:ahLst/>
            <a:cxnLst/>
            <a:rect l="l" t="t" r="r" b="b"/>
            <a:pathLst>
              <a:path w="196215" h="196215">
                <a:moveTo>
                  <a:pt x="195872" y="0"/>
                </a:moveTo>
                <a:lnTo>
                  <a:pt x="0" y="195872"/>
                </a:lnTo>
              </a:path>
            </a:pathLst>
          </a:custGeom>
          <a:ln w="38100">
            <a:solidFill>
              <a:srgbClr val="3C3E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844346" y="10558005"/>
            <a:ext cx="196215" cy="196215"/>
          </a:xfrm>
          <a:custGeom>
            <a:avLst/>
            <a:gdLst/>
            <a:ahLst/>
            <a:cxnLst/>
            <a:rect l="l" t="t" r="r" b="b"/>
            <a:pathLst>
              <a:path w="196215" h="196215">
                <a:moveTo>
                  <a:pt x="195872" y="0"/>
                </a:moveTo>
                <a:lnTo>
                  <a:pt x="0" y="195872"/>
                </a:lnTo>
              </a:path>
            </a:pathLst>
          </a:custGeom>
          <a:ln w="38100">
            <a:solidFill>
              <a:srgbClr val="3C3E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1026426" y="10558005"/>
            <a:ext cx="196215" cy="196215"/>
          </a:xfrm>
          <a:custGeom>
            <a:avLst/>
            <a:gdLst/>
            <a:ahLst/>
            <a:cxnLst/>
            <a:rect l="l" t="t" r="r" b="b"/>
            <a:pathLst>
              <a:path w="196215" h="196215">
                <a:moveTo>
                  <a:pt x="195872" y="0"/>
                </a:moveTo>
                <a:lnTo>
                  <a:pt x="0" y="195872"/>
                </a:lnTo>
              </a:path>
            </a:pathLst>
          </a:custGeom>
          <a:ln w="38100">
            <a:solidFill>
              <a:srgbClr val="3C3E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1208493" y="10558005"/>
            <a:ext cx="196215" cy="196215"/>
          </a:xfrm>
          <a:custGeom>
            <a:avLst/>
            <a:gdLst/>
            <a:ahLst/>
            <a:cxnLst/>
            <a:rect l="l" t="t" r="r" b="b"/>
            <a:pathLst>
              <a:path w="196215" h="196215">
                <a:moveTo>
                  <a:pt x="195872" y="0"/>
                </a:moveTo>
                <a:lnTo>
                  <a:pt x="0" y="195872"/>
                </a:lnTo>
              </a:path>
            </a:pathLst>
          </a:custGeom>
          <a:ln w="38100">
            <a:solidFill>
              <a:srgbClr val="3C3E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1390561" y="10558005"/>
            <a:ext cx="196215" cy="196215"/>
          </a:xfrm>
          <a:custGeom>
            <a:avLst/>
            <a:gdLst/>
            <a:ahLst/>
            <a:cxnLst/>
            <a:rect l="l" t="t" r="r" b="b"/>
            <a:pathLst>
              <a:path w="196215" h="196215">
                <a:moveTo>
                  <a:pt x="195872" y="0"/>
                </a:moveTo>
                <a:lnTo>
                  <a:pt x="0" y="195872"/>
                </a:lnTo>
              </a:path>
            </a:pathLst>
          </a:custGeom>
          <a:ln w="38100">
            <a:solidFill>
              <a:srgbClr val="3C3E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1572628" y="10558005"/>
            <a:ext cx="196215" cy="196215"/>
          </a:xfrm>
          <a:custGeom>
            <a:avLst/>
            <a:gdLst/>
            <a:ahLst/>
            <a:cxnLst/>
            <a:rect l="l" t="t" r="r" b="b"/>
            <a:pathLst>
              <a:path w="196214" h="196215">
                <a:moveTo>
                  <a:pt x="195872" y="0"/>
                </a:moveTo>
                <a:lnTo>
                  <a:pt x="0" y="195872"/>
                </a:lnTo>
              </a:path>
            </a:pathLst>
          </a:custGeom>
          <a:ln w="38100">
            <a:solidFill>
              <a:srgbClr val="3C3E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1754714" y="10558005"/>
            <a:ext cx="196215" cy="196215"/>
          </a:xfrm>
          <a:custGeom>
            <a:avLst/>
            <a:gdLst/>
            <a:ahLst/>
            <a:cxnLst/>
            <a:rect l="l" t="t" r="r" b="b"/>
            <a:pathLst>
              <a:path w="196214" h="196215">
                <a:moveTo>
                  <a:pt x="195872" y="0"/>
                </a:moveTo>
                <a:lnTo>
                  <a:pt x="0" y="195872"/>
                </a:lnTo>
              </a:path>
            </a:pathLst>
          </a:custGeom>
          <a:ln w="38100">
            <a:solidFill>
              <a:srgbClr val="3C3E54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4038" y="3901650"/>
            <a:ext cx="12780645" cy="1316990"/>
          </a:xfrm>
          <a:prstGeom prst="rect"/>
        </p:spPr>
        <p:txBody>
          <a:bodyPr wrap="square" lIns="0" tIns="133985" rIns="0" bIns="0" rtlCol="0" vert="horz">
            <a:spAutoFit/>
          </a:bodyPr>
          <a:lstStyle/>
          <a:p>
            <a:pPr marL="12700" marR="5080" indent="9525">
              <a:lnSpc>
                <a:spcPts val="4600"/>
              </a:lnSpc>
              <a:spcBef>
                <a:spcPts val="1055"/>
              </a:spcBef>
            </a:pPr>
            <a:r>
              <a:rPr dirty="0" spc="-285"/>
              <a:t>¿En </a:t>
            </a:r>
            <a:r>
              <a:rPr dirty="0" spc="-210"/>
              <a:t>qué </a:t>
            </a:r>
            <a:r>
              <a:rPr dirty="0" spc="-204"/>
              <a:t>sectores </a:t>
            </a:r>
            <a:r>
              <a:rPr dirty="0" spc="-250"/>
              <a:t>inviertieron </a:t>
            </a:r>
            <a:r>
              <a:rPr dirty="0" spc="-285"/>
              <a:t>las</a:t>
            </a:r>
            <a:r>
              <a:rPr dirty="0" spc="-819"/>
              <a:t> </a:t>
            </a:r>
            <a:r>
              <a:rPr dirty="0" spc="-270"/>
              <a:t>empresas  </a:t>
            </a:r>
            <a:r>
              <a:rPr dirty="0" spc="-160"/>
              <a:t>de </a:t>
            </a:r>
            <a:r>
              <a:rPr dirty="0" spc="-254"/>
              <a:t>EE.UU. en </a:t>
            </a:r>
            <a:r>
              <a:rPr dirty="0" spc="-190"/>
              <a:t>Colombia </a:t>
            </a:r>
            <a:r>
              <a:rPr dirty="0" spc="-195"/>
              <a:t>período</a:t>
            </a:r>
            <a:r>
              <a:rPr dirty="0" spc="-900"/>
              <a:t> </a:t>
            </a:r>
            <a:r>
              <a:rPr dirty="0" spc="-505"/>
              <a:t>2012-2018?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69630" y="6966100"/>
            <a:ext cx="3683635" cy="3234690"/>
          </a:xfrm>
          <a:prstGeom prst="rect">
            <a:avLst/>
          </a:prstGeom>
        </p:spPr>
        <p:txBody>
          <a:bodyPr wrap="square" lIns="0" tIns="1892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90"/>
              </a:spcBef>
            </a:pPr>
            <a:r>
              <a:rPr dirty="0" sz="2350" spc="-25" b="1">
                <a:solidFill>
                  <a:srgbClr val="1D1D1B"/>
                </a:solidFill>
                <a:latin typeface="Trebuchet MS"/>
                <a:cs typeface="Trebuchet MS"/>
              </a:rPr>
              <a:t>17% </a:t>
            </a:r>
            <a:r>
              <a:rPr dirty="0" sz="2350" spc="35">
                <a:solidFill>
                  <a:srgbClr val="1D1D1B"/>
                </a:solidFill>
                <a:latin typeface="Trebuchet MS"/>
                <a:cs typeface="Trebuchet MS"/>
              </a:rPr>
              <a:t>Software </a:t>
            </a:r>
            <a:r>
              <a:rPr dirty="0" sz="2350" spc="114">
                <a:solidFill>
                  <a:srgbClr val="1D1D1B"/>
                </a:solidFill>
                <a:latin typeface="Trebuchet MS"/>
                <a:cs typeface="Trebuchet MS"/>
              </a:rPr>
              <a:t>y</a:t>
            </a:r>
            <a:r>
              <a:rPr dirty="0" sz="2350" spc="-53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50">
                <a:solidFill>
                  <a:srgbClr val="1D1D1B"/>
                </a:solidFill>
                <a:latin typeface="Trebuchet MS"/>
                <a:cs typeface="Trebuchet MS"/>
              </a:rPr>
              <a:t>servicios</a:t>
            </a:r>
            <a:endParaRPr sz="23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90"/>
              </a:spcBef>
            </a:pPr>
            <a:r>
              <a:rPr dirty="0" sz="2350" spc="-5" b="1">
                <a:solidFill>
                  <a:srgbClr val="1D1D1B"/>
                </a:solidFill>
                <a:latin typeface="Trebuchet MS"/>
                <a:cs typeface="Trebuchet MS"/>
              </a:rPr>
              <a:t>14% </a:t>
            </a:r>
            <a:r>
              <a:rPr dirty="0" sz="2350" spc="120">
                <a:solidFill>
                  <a:srgbClr val="1D1D1B"/>
                </a:solidFill>
                <a:latin typeface="Trebuchet MS"/>
                <a:cs typeface="Trebuchet MS"/>
              </a:rPr>
              <a:t>Business</a:t>
            </a:r>
            <a:r>
              <a:rPr dirty="0" sz="2350" spc="-229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80">
                <a:solidFill>
                  <a:srgbClr val="1D1D1B"/>
                </a:solidFill>
                <a:latin typeface="Trebuchet MS"/>
                <a:cs typeface="Trebuchet MS"/>
              </a:rPr>
              <a:t>Services</a:t>
            </a:r>
            <a:endParaRPr sz="2350">
              <a:latin typeface="Trebuchet MS"/>
              <a:cs typeface="Trebuchet MS"/>
            </a:endParaRPr>
          </a:p>
          <a:p>
            <a:pPr marL="12700" marR="5080">
              <a:lnSpc>
                <a:spcPct val="149300"/>
              </a:lnSpc>
            </a:pPr>
            <a:r>
              <a:rPr dirty="0" sz="2350" spc="140" b="1">
                <a:solidFill>
                  <a:srgbClr val="1D1D1B"/>
                </a:solidFill>
                <a:latin typeface="Trebuchet MS"/>
                <a:cs typeface="Trebuchet MS"/>
              </a:rPr>
              <a:t>8% </a:t>
            </a:r>
            <a:r>
              <a:rPr dirty="0" sz="2350" spc="60">
                <a:solidFill>
                  <a:srgbClr val="1D1D1B"/>
                </a:solidFill>
                <a:latin typeface="Trebuchet MS"/>
                <a:cs typeface="Trebuchet MS"/>
              </a:rPr>
              <a:t>Servicios </a:t>
            </a:r>
            <a:r>
              <a:rPr dirty="0" sz="2350" spc="30">
                <a:solidFill>
                  <a:srgbClr val="1D1D1B"/>
                </a:solidFill>
                <a:latin typeface="Trebuchet MS"/>
                <a:cs typeface="Trebuchet MS"/>
              </a:rPr>
              <a:t>ﬁnancieros  </a:t>
            </a:r>
            <a:r>
              <a:rPr dirty="0" sz="2350" spc="140" b="1">
                <a:solidFill>
                  <a:srgbClr val="1D1D1B"/>
                </a:solidFill>
                <a:latin typeface="Trebuchet MS"/>
                <a:cs typeface="Trebuchet MS"/>
              </a:rPr>
              <a:t>8%</a:t>
            </a:r>
            <a:r>
              <a:rPr dirty="0" sz="2350" spc="-160" b="1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10">
                <a:solidFill>
                  <a:srgbClr val="1D1D1B"/>
                </a:solidFill>
                <a:latin typeface="Trebuchet MS"/>
                <a:cs typeface="Trebuchet MS"/>
              </a:rPr>
              <a:t>Empresas</a:t>
            </a:r>
            <a:r>
              <a:rPr dirty="0" sz="2350" spc="-12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25">
                <a:solidFill>
                  <a:srgbClr val="1D1D1B"/>
                </a:solidFill>
                <a:latin typeface="Trebuchet MS"/>
                <a:cs typeface="Trebuchet MS"/>
              </a:rPr>
              <a:t>de</a:t>
            </a:r>
            <a:r>
              <a:rPr dirty="0" sz="2350" spc="-12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40">
                <a:solidFill>
                  <a:srgbClr val="1D1D1B"/>
                </a:solidFill>
                <a:latin typeface="Trebuchet MS"/>
                <a:cs typeface="Trebuchet MS"/>
              </a:rPr>
              <a:t>consumo  </a:t>
            </a:r>
            <a:r>
              <a:rPr dirty="0" sz="2350" spc="140" b="1">
                <a:solidFill>
                  <a:srgbClr val="1D1D1B"/>
                </a:solidFill>
                <a:latin typeface="Trebuchet MS"/>
                <a:cs typeface="Trebuchet MS"/>
              </a:rPr>
              <a:t>8%</a:t>
            </a:r>
            <a:r>
              <a:rPr dirty="0" sz="2350" spc="-150" b="1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-25">
                <a:solidFill>
                  <a:srgbClr val="1D1D1B"/>
                </a:solidFill>
                <a:latin typeface="Trebuchet MS"/>
                <a:cs typeface="Trebuchet MS"/>
              </a:rPr>
              <a:t>Textiles</a:t>
            </a:r>
            <a:endParaRPr sz="23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90"/>
              </a:spcBef>
            </a:pPr>
            <a:r>
              <a:rPr dirty="0" sz="2350" spc="90" b="1">
                <a:solidFill>
                  <a:srgbClr val="1D1D1B"/>
                </a:solidFill>
                <a:latin typeface="Trebuchet MS"/>
                <a:cs typeface="Trebuchet MS"/>
              </a:rPr>
              <a:t>7%</a:t>
            </a:r>
            <a:r>
              <a:rPr dirty="0" sz="2350" spc="-155" b="1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90">
                <a:solidFill>
                  <a:srgbClr val="1D1D1B"/>
                </a:solidFill>
                <a:latin typeface="Trebuchet MS"/>
                <a:cs typeface="Trebuchet MS"/>
              </a:rPr>
              <a:t>Comunicaciones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21739" y="7225538"/>
            <a:ext cx="455295" cy="249554"/>
          </a:xfrm>
          <a:custGeom>
            <a:avLst/>
            <a:gdLst/>
            <a:ahLst/>
            <a:cxnLst/>
            <a:rect l="l" t="t" r="r" b="b"/>
            <a:pathLst>
              <a:path w="455295" h="249554">
                <a:moveTo>
                  <a:pt x="454736" y="249173"/>
                </a:moveTo>
                <a:lnTo>
                  <a:pt x="0" y="249173"/>
                </a:lnTo>
                <a:lnTo>
                  <a:pt x="0" y="0"/>
                </a:lnTo>
                <a:lnTo>
                  <a:pt x="454736" y="0"/>
                </a:lnTo>
                <a:lnTo>
                  <a:pt x="454736" y="249173"/>
                </a:lnTo>
                <a:close/>
              </a:path>
            </a:pathLst>
          </a:custGeom>
          <a:solidFill>
            <a:srgbClr val="003F5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721739" y="7776819"/>
            <a:ext cx="455295" cy="249554"/>
          </a:xfrm>
          <a:custGeom>
            <a:avLst/>
            <a:gdLst/>
            <a:ahLst/>
            <a:cxnLst/>
            <a:rect l="l" t="t" r="r" b="b"/>
            <a:pathLst>
              <a:path w="455295" h="249554">
                <a:moveTo>
                  <a:pt x="454736" y="249174"/>
                </a:moveTo>
                <a:lnTo>
                  <a:pt x="0" y="249174"/>
                </a:lnTo>
                <a:lnTo>
                  <a:pt x="0" y="0"/>
                </a:lnTo>
                <a:lnTo>
                  <a:pt x="454736" y="0"/>
                </a:lnTo>
                <a:lnTo>
                  <a:pt x="454736" y="249174"/>
                </a:lnTo>
                <a:close/>
              </a:path>
            </a:pathLst>
          </a:custGeom>
          <a:solidFill>
            <a:srgbClr val="6C38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721739" y="8328100"/>
            <a:ext cx="455295" cy="249554"/>
          </a:xfrm>
          <a:custGeom>
            <a:avLst/>
            <a:gdLst/>
            <a:ahLst/>
            <a:cxnLst/>
            <a:rect l="l" t="t" r="r" b="b"/>
            <a:pathLst>
              <a:path w="455295" h="249554">
                <a:moveTo>
                  <a:pt x="454736" y="249174"/>
                </a:moveTo>
                <a:lnTo>
                  <a:pt x="0" y="249174"/>
                </a:lnTo>
                <a:lnTo>
                  <a:pt x="0" y="0"/>
                </a:lnTo>
                <a:lnTo>
                  <a:pt x="454736" y="0"/>
                </a:lnTo>
                <a:lnTo>
                  <a:pt x="454736" y="249174"/>
                </a:lnTo>
                <a:close/>
              </a:path>
            </a:pathLst>
          </a:custGeom>
          <a:solidFill>
            <a:srgbClr val="F269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721739" y="8879395"/>
            <a:ext cx="455295" cy="249554"/>
          </a:xfrm>
          <a:custGeom>
            <a:avLst/>
            <a:gdLst/>
            <a:ahLst/>
            <a:cxnLst/>
            <a:rect l="l" t="t" r="r" b="b"/>
            <a:pathLst>
              <a:path w="455295" h="249554">
                <a:moveTo>
                  <a:pt x="454736" y="249174"/>
                </a:moveTo>
                <a:lnTo>
                  <a:pt x="0" y="249174"/>
                </a:lnTo>
                <a:lnTo>
                  <a:pt x="0" y="0"/>
                </a:lnTo>
                <a:lnTo>
                  <a:pt x="454736" y="0"/>
                </a:lnTo>
                <a:lnTo>
                  <a:pt x="454736" y="249174"/>
                </a:lnTo>
                <a:close/>
              </a:path>
            </a:pathLst>
          </a:custGeom>
          <a:solidFill>
            <a:srgbClr val="E9C9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21739" y="9430677"/>
            <a:ext cx="455295" cy="249554"/>
          </a:xfrm>
          <a:custGeom>
            <a:avLst/>
            <a:gdLst/>
            <a:ahLst/>
            <a:cxnLst/>
            <a:rect l="l" t="t" r="r" b="b"/>
            <a:pathLst>
              <a:path w="455295" h="249554">
                <a:moveTo>
                  <a:pt x="454736" y="249174"/>
                </a:moveTo>
                <a:lnTo>
                  <a:pt x="0" y="249174"/>
                </a:lnTo>
                <a:lnTo>
                  <a:pt x="0" y="0"/>
                </a:lnTo>
                <a:lnTo>
                  <a:pt x="454736" y="0"/>
                </a:lnTo>
                <a:lnTo>
                  <a:pt x="454736" y="249174"/>
                </a:lnTo>
                <a:close/>
              </a:path>
            </a:pathLst>
          </a:custGeom>
          <a:solidFill>
            <a:srgbClr val="B8CB4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721739" y="9981958"/>
            <a:ext cx="455295" cy="249554"/>
          </a:xfrm>
          <a:custGeom>
            <a:avLst/>
            <a:gdLst/>
            <a:ahLst/>
            <a:cxnLst/>
            <a:rect l="l" t="t" r="r" b="b"/>
            <a:pathLst>
              <a:path w="455295" h="249554">
                <a:moveTo>
                  <a:pt x="454736" y="249174"/>
                </a:moveTo>
                <a:lnTo>
                  <a:pt x="0" y="249174"/>
                </a:lnTo>
                <a:lnTo>
                  <a:pt x="0" y="0"/>
                </a:lnTo>
                <a:lnTo>
                  <a:pt x="454736" y="0"/>
                </a:lnTo>
                <a:lnTo>
                  <a:pt x="454736" y="249174"/>
                </a:lnTo>
                <a:close/>
              </a:path>
            </a:pathLst>
          </a:custGeom>
          <a:solidFill>
            <a:srgbClr val="00C1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3503147" y="6966100"/>
            <a:ext cx="2801620" cy="2700020"/>
          </a:xfrm>
          <a:prstGeom prst="rect">
            <a:avLst/>
          </a:prstGeom>
        </p:spPr>
        <p:txBody>
          <a:bodyPr wrap="square" lIns="0" tIns="1892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90"/>
              </a:spcBef>
            </a:pPr>
            <a:r>
              <a:rPr dirty="0" sz="2350" spc="80" b="1">
                <a:solidFill>
                  <a:srgbClr val="1D1D1B"/>
                </a:solidFill>
                <a:latin typeface="Trebuchet MS"/>
                <a:cs typeface="Trebuchet MS"/>
              </a:rPr>
              <a:t>5% </a:t>
            </a:r>
            <a:r>
              <a:rPr dirty="0" sz="2350" spc="80">
                <a:solidFill>
                  <a:srgbClr val="1D1D1B"/>
                </a:solidFill>
                <a:latin typeface="Trebuchet MS"/>
                <a:cs typeface="Trebuchet MS"/>
              </a:rPr>
              <a:t>Equipo</a:t>
            </a:r>
            <a:r>
              <a:rPr dirty="0" sz="2350" spc="-4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>
                <a:solidFill>
                  <a:srgbClr val="1D1D1B"/>
                </a:solidFill>
                <a:latin typeface="Trebuchet MS"/>
                <a:cs typeface="Trebuchet MS"/>
              </a:rPr>
              <a:t>industrial</a:t>
            </a:r>
            <a:endParaRPr sz="23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90"/>
              </a:spcBef>
            </a:pPr>
            <a:r>
              <a:rPr dirty="0" sz="2350" spc="80" b="1">
                <a:solidFill>
                  <a:srgbClr val="1D1D1B"/>
                </a:solidFill>
                <a:latin typeface="Trebuchet MS"/>
                <a:cs typeface="Trebuchet MS"/>
              </a:rPr>
              <a:t>5%</a:t>
            </a:r>
            <a:r>
              <a:rPr dirty="0" sz="2350" spc="-114" b="1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75">
                <a:solidFill>
                  <a:srgbClr val="1D1D1B"/>
                </a:solidFill>
                <a:latin typeface="Trebuchet MS"/>
                <a:cs typeface="Trebuchet MS"/>
              </a:rPr>
              <a:t>Químicos</a:t>
            </a:r>
            <a:endParaRPr sz="23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90"/>
              </a:spcBef>
            </a:pPr>
            <a:r>
              <a:rPr dirty="0" sz="2350" spc="100" b="1">
                <a:solidFill>
                  <a:srgbClr val="1D1D1B"/>
                </a:solidFill>
                <a:latin typeface="Trebuchet MS"/>
                <a:cs typeface="Trebuchet MS"/>
              </a:rPr>
              <a:t>4%</a:t>
            </a:r>
            <a:r>
              <a:rPr dirty="0" sz="2350" spc="-190" b="1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55">
                <a:solidFill>
                  <a:srgbClr val="1D1D1B"/>
                </a:solidFill>
                <a:latin typeface="Trebuchet MS"/>
                <a:cs typeface="Trebuchet MS"/>
              </a:rPr>
              <a:t>Alimentos</a:t>
            </a:r>
            <a:endParaRPr sz="23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90"/>
              </a:spcBef>
            </a:pPr>
            <a:r>
              <a:rPr dirty="0" sz="2350" spc="85" b="1">
                <a:solidFill>
                  <a:srgbClr val="1D1D1B"/>
                </a:solidFill>
                <a:latin typeface="Trebuchet MS"/>
                <a:cs typeface="Trebuchet MS"/>
              </a:rPr>
              <a:t>3%</a:t>
            </a:r>
            <a:r>
              <a:rPr dirty="0" sz="2350" spc="-150" b="1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20">
                <a:solidFill>
                  <a:srgbClr val="1D1D1B"/>
                </a:solidFill>
                <a:latin typeface="Trebuchet MS"/>
                <a:cs typeface="Trebuchet MS"/>
              </a:rPr>
              <a:t>Automotriz</a:t>
            </a:r>
            <a:endParaRPr sz="23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dirty="0" sz="2350" spc="-10" b="1">
                <a:solidFill>
                  <a:srgbClr val="1D1D1B"/>
                </a:solidFill>
                <a:latin typeface="Trebuchet MS"/>
                <a:cs typeface="Trebuchet MS"/>
              </a:rPr>
              <a:t>21% </a:t>
            </a:r>
            <a:r>
              <a:rPr dirty="0" sz="2350" spc="40">
                <a:solidFill>
                  <a:srgbClr val="1D1D1B"/>
                </a:solidFill>
                <a:latin typeface="Trebuchet MS"/>
                <a:cs typeface="Trebuchet MS"/>
              </a:rPr>
              <a:t>Otros</a:t>
            </a:r>
            <a:r>
              <a:rPr dirty="0" sz="2350" spc="-27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65">
                <a:solidFill>
                  <a:srgbClr val="1D1D1B"/>
                </a:solidFill>
                <a:latin typeface="Trebuchet MS"/>
                <a:cs typeface="Trebuchet MS"/>
              </a:rPr>
              <a:t>sectores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955193" y="7225538"/>
            <a:ext cx="455295" cy="249554"/>
          </a:xfrm>
          <a:custGeom>
            <a:avLst/>
            <a:gdLst/>
            <a:ahLst/>
            <a:cxnLst/>
            <a:rect l="l" t="t" r="r" b="b"/>
            <a:pathLst>
              <a:path w="455294" h="249554">
                <a:moveTo>
                  <a:pt x="454736" y="249173"/>
                </a:moveTo>
                <a:lnTo>
                  <a:pt x="0" y="249173"/>
                </a:lnTo>
                <a:lnTo>
                  <a:pt x="0" y="0"/>
                </a:lnTo>
                <a:lnTo>
                  <a:pt x="454736" y="0"/>
                </a:lnTo>
                <a:lnTo>
                  <a:pt x="454736" y="249173"/>
                </a:lnTo>
                <a:close/>
              </a:path>
            </a:pathLst>
          </a:custGeom>
          <a:solidFill>
            <a:srgbClr val="008F7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2955193" y="7776819"/>
            <a:ext cx="455295" cy="249554"/>
          </a:xfrm>
          <a:custGeom>
            <a:avLst/>
            <a:gdLst/>
            <a:ahLst/>
            <a:cxnLst/>
            <a:rect l="l" t="t" r="r" b="b"/>
            <a:pathLst>
              <a:path w="455294" h="249554">
                <a:moveTo>
                  <a:pt x="454736" y="249174"/>
                </a:moveTo>
                <a:lnTo>
                  <a:pt x="0" y="249174"/>
                </a:lnTo>
                <a:lnTo>
                  <a:pt x="0" y="0"/>
                </a:lnTo>
                <a:lnTo>
                  <a:pt x="454736" y="0"/>
                </a:lnTo>
                <a:lnTo>
                  <a:pt x="454736" y="249174"/>
                </a:lnTo>
                <a:close/>
              </a:path>
            </a:pathLst>
          </a:custGeom>
          <a:solidFill>
            <a:srgbClr val="00B4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2955193" y="8328100"/>
            <a:ext cx="455295" cy="249554"/>
          </a:xfrm>
          <a:custGeom>
            <a:avLst/>
            <a:gdLst/>
            <a:ahLst/>
            <a:cxnLst/>
            <a:rect l="l" t="t" r="r" b="b"/>
            <a:pathLst>
              <a:path w="455294" h="249554">
                <a:moveTo>
                  <a:pt x="454736" y="249174"/>
                </a:moveTo>
                <a:lnTo>
                  <a:pt x="0" y="249174"/>
                </a:lnTo>
                <a:lnTo>
                  <a:pt x="0" y="0"/>
                </a:lnTo>
                <a:lnTo>
                  <a:pt x="454736" y="0"/>
                </a:lnTo>
                <a:lnTo>
                  <a:pt x="454736" y="249174"/>
                </a:lnTo>
                <a:close/>
              </a:path>
            </a:pathLst>
          </a:custGeom>
          <a:solidFill>
            <a:srgbClr val="B251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955193" y="8879395"/>
            <a:ext cx="455295" cy="249554"/>
          </a:xfrm>
          <a:custGeom>
            <a:avLst/>
            <a:gdLst/>
            <a:ahLst/>
            <a:cxnLst/>
            <a:rect l="l" t="t" r="r" b="b"/>
            <a:pathLst>
              <a:path w="455294" h="249554">
                <a:moveTo>
                  <a:pt x="454736" y="249174"/>
                </a:moveTo>
                <a:lnTo>
                  <a:pt x="0" y="249174"/>
                </a:lnTo>
                <a:lnTo>
                  <a:pt x="0" y="0"/>
                </a:lnTo>
                <a:lnTo>
                  <a:pt x="454736" y="0"/>
                </a:lnTo>
                <a:lnTo>
                  <a:pt x="454736" y="249174"/>
                </a:lnTo>
                <a:close/>
              </a:path>
            </a:pathLst>
          </a:custGeom>
          <a:solidFill>
            <a:srgbClr val="C58D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2955193" y="9430677"/>
            <a:ext cx="455295" cy="249554"/>
          </a:xfrm>
          <a:custGeom>
            <a:avLst/>
            <a:gdLst/>
            <a:ahLst/>
            <a:cxnLst/>
            <a:rect l="l" t="t" r="r" b="b"/>
            <a:pathLst>
              <a:path w="455294" h="249554">
                <a:moveTo>
                  <a:pt x="454736" y="249174"/>
                </a:moveTo>
                <a:lnTo>
                  <a:pt x="0" y="249174"/>
                </a:lnTo>
                <a:lnTo>
                  <a:pt x="0" y="0"/>
                </a:lnTo>
                <a:lnTo>
                  <a:pt x="454736" y="0"/>
                </a:lnTo>
                <a:lnTo>
                  <a:pt x="454736" y="249174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990401" y="6428130"/>
            <a:ext cx="4653627" cy="45723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361961" y="5605919"/>
            <a:ext cx="3564254" cy="835025"/>
          </a:xfrm>
          <a:custGeom>
            <a:avLst/>
            <a:gdLst/>
            <a:ahLst/>
            <a:cxnLst/>
            <a:rect l="l" t="t" r="r" b="b"/>
            <a:pathLst>
              <a:path w="3564254" h="835025">
                <a:moveTo>
                  <a:pt x="3564077" y="834491"/>
                </a:moveTo>
                <a:lnTo>
                  <a:pt x="0" y="834491"/>
                </a:lnTo>
                <a:lnTo>
                  <a:pt x="0" y="0"/>
                </a:lnTo>
                <a:lnTo>
                  <a:pt x="3564077" y="0"/>
                </a:lnTo>
                <a:lnTo>
                  <a:pt x="3564077" y="834491"/>
                </a:lnTo>
                <a:close/>
              </a:path>
            </a:pathLst>
          </a:custGeom>
          <a:solidFill>
            <a:srgbClr val="502B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7523733" y="5705767"/>
            <a:ext cx="3241040" cy="543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 spc="15">
                <a:solidFill>
                  <a:srgbClr val="FFFFFF"/>
                </a:solidFill>
                <a:latin typeface="Trebuchet MS"/>
                <a:cs typeface="Trebuchet MS"/>
              </a:rPr>
              <a:t>Participación</a:t>
            </a:r>
            <a:r>
              <a:rPr dirty="0" sz="3400" spc="-2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-95">
                <a:solidFill>
                  <a:srgbClr val="FFFFFF"/>
                </a:solidFill>
                <a:latin typeface="Trebuchet MS"/>
                <a:cs typeface="Trebuchet MS"/>
              </a:rPr>
              <a:t>(%)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942569" y="9974906"/>
            <a:ext cx="1493520" cy="224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00" spc="-35" i="1">
                <a:solidFill>
                  <a:srgbClr val="1D1D1B"/>
                </a:solidFill>
                <a:latin typeface="Arial"/>
                <a:cs typeface="Arial"/>
              </a:rPr>
              <a:t>Fuente: </a:t>
            </a:r>
            <a:r>
              <a:rPr dirty="0" sz="1300" spc="-45" i="1">
                <a:solidFill>
                  <a:srgbClr val="1D1D1B"/>
                </a:solidFill>
                <a:latin typeface="Arial"/>
                <a:cs typeface="Arial"/>
              </a:rPr>
              <a:t>FDI</a:t>
            </a:r>
            <a:r>
              <a:rPr dirty="0" sz="1300" spc="-95" i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300" spc="15" i="1">
                <a:solidFill>
                  <a:srgbClr val="1D1D1B"/>
                </a:solidFill>
                <a:latin typeface="Arial"/>
                <a:cs typeface="Arial"/>
              </a:rPr>
              <a:t>Markets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143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11430000"/>
          </a:xfrm>
          <a:custGeom>
            <a:avLst/>
            <a:gdLst/>
            <a:ahLst/>
            <a:cxnLst/>
            <a:rect l="l" t="t" r="r" b="b"/>
            <a:pathLst>
              <a:path w="18288000" h="11430000">
                <a:moveTo>
                  <a:pt x="0" y="11430000"/>
                </a:moveTo>
                <a:lnTo>
                  <a:pt x="18288000" y="11430000"/>
                </a:lnTo>
                <a:lnTo>
                  <a:pt x="18288000" y="0"/>
                </a:lnTo>
                <a:lnTo>
                  <a:pt x="0" y="0"/>
                </a:lnTo>
                <a:lnTo>
                  <a:pt x="0" y="11430000"/>
                </a:lnTo>
                <a:close/>
              </a:path>
            </a:pathLst>
          </a:custGeom>
          <a:solidFill>
            <a:srgbClr val="000000">
              <a:alpha val="44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81504" y="1477314"/>
            <a:ext cx="5123815" cy="1895475"/>
          </a:xfrm>
          <a:custGeom>
            <a:avLst/>
            <a:gdLst/>
            <a:ahLst/>
            <a:cxnLst/>
            <a:rect l="l" t="t" r="r" b="b"/>
            <a:pathLst>
              <a:path w="5123815" h="1895475">
                <a:moveTo>
                  <a:pt x="5123294" y="1895436"/>
                </a:moveTo>
                <a:lnTo>
                  <a:pt x="0" y="1895436"/>
                </a:lnTo>
                <a:lnTo>
                  <a:pt x="0" y="0"/>
                </a:lnTo>
                <a:lnTo>
                  <a:pt x="5123294" y="0"/>
                </a:lnTo>
                <a:lnTo>
                  <a:pt x="5123294" y="1895436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31900" y="4734877"/>
            <a:ext cx="3578860" cy="1194435"/>
          </a:xfrm>
          <a:custGeom>
            <a:avLst/>
            <a:gdLst/>
            <a:ahLst/>
            <a:cxnLst/>
            <a:rect l="l" t="t" r="r" b="b"/>
            <a:pathLst>
              <a:path w="3578860" h="1194435">
                <a:moveTo>
                  <a:pt x="3578580" y="1194003"/>
                </a:moveTo>
                <a:lnTo>
                  <a:pt x="0" y="1194003"/>
                </a:lnTo>
                <a:lnTo>
                  <a:pt x="0" y="0"/>
                </a:lnTo>
                <a:lnTo>
                  <a:pt x="3578580" y="0"/>
                </a:lnTo>
                <a:lnTo>
                  <a:pt x="3578580" y="1194003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72932" y="7404112"/>
            <a:ext cx="3929379" cy="1194435"/>
          </a:xfrm>
          <a:custGeom>
            <a:avLst/>
            <a:gdLst/>
            <a:ahLst/>
            <a:cxnLst/>
            <a:rect l="l" t="t" r="r" b="b"/>
            <a:pathLst>
              <a:path w="3929379" h="1194434">
                <a:moveTo>
                  <a:pt x="3928999" y="1194003"/>
                </a:moveTo>
                <a:lnTo>
                  <a:pt x="0" y="1194003"/>
                </a:lnTo>
                <a:lnTo>
                  <a:pt x="0" y="0"/>
                </a:lnTo>
                <a:lnTo>
                  <a:pt x="3928999" y="0"/>
                </a:lnTo>
                <a:lnTo>
                  <a:pt x="3928999" y="1194003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863283" y="8518944"/>
            <a:ext cx="4074160" cy="1438910"/>
          </a:xfrm>
          <a:custGeom>
            <a:avLst/>
            <a:gdLst/>
            <a:ahLst/>
            <a:cxnLst/>
            <a:rect l="l" t="t" r="r" b="b"/>
            <a:pathLst>
              <a:path w="4074159" h="1438909">
                <a:moveTo>
                  <a:pt x="4073677" y="1438757"/>
                </a:moveTo>
                <a:lnTo>
                  <a:pt x="0" y="1438757"/>
                </a:lnTo>
                <a:lnTo>
                  <a:pt x="0" y="0"/>
                </a:lnTo>
                <a:lnTo>
                  <a:pt x="4073677" y="0"/>
                </a:lnTo>
                <a:lnTo>
                  <a:pt x="4073677" y="1438757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894665" y="7113206"/>
            <a:ext cx="3923029" cy="1776095"/>
          </a:xfrm>
          <a:custGeom>
            <a:avLst/>
            <a:gdLst/>
            <a:ahLst/>
            <a:cxnLst/>
            <a:rect l="l" t="t" r="r" b="b"/>
            <a:pathLst>
              <a:path w="3923030" h="1776095">
                <a:moveTo>
                  <a:pt x="3922420" y="1775802"/>
                </a:moveTo>
                <a:lnTo>
                  <a:pt x="0" y="1775802"/>
                </a:lnTo>
                <a:lnTo>
                  <a:pt x="0" y="0"/>
                </a:lnTo>
                <a:lnTo>
                  <a:pt x="3922420" y="0"/>
                </a:lnTo>
                <a:lnTo>
                  <a:pt x="3922420" y="177580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843289" y="1238427"/>
            <a:ext cx="3396615" cy="805815"/>
          </a:xfrm>
          <a:custGeom>
            <a:avLst/>
            <a:gdLst/>
            <a:ahLst/>
            <a:cxnLst/>
            <a:rect l="l" t="t" r="r" b="b"/>
            <a:pathLst>
              <a:path w="3396615" h="805814">
                <a:moveTo>
                  <a:pt x="3396386" y="805433"/>
                </a:moveTo>
                <a:lnTo>
                  <a:pt x="0" y="805433"/>
                </a:lnTo>
                <a:lnTo>
                  <a:pt x="0" y="0"/>
                </a:lnTo>
                <a:lnTo>
                  <a:pt x="3396386" y="0"/>
                </a:lnTo>
                <a:lnTo>
                  <a:pt x="3396386" y="805433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2565951" y="3225152"/>
            <a:ext cx="4790440" cy="2260600"/>
          </a:xfrm>
          <a:custGeom>
            <a:avLst/>
            <a:gdLst/>
            <a:ahLst/>
            <a:cxnLst/>
            <a:rect l="l" t="t" r="r" b="b"/>
            <a:pathLst>
              <a:path w="4790440" h="2260600">
                <a:moveTo>
                  <a:pt x="4790122" y="2260599"/>
                </a:moveTo>
                <a:lnTo>
                  <a:pt x="0" y="2260599"/>
                </a:lnTo>
                <a:lnTo>
                  <a:pt x="0" y="0"/>
                </a:lnTo>
                <a:lnTo>
                  <a:pt x="4790122" y="0"/>
                </a:lnTo>
                <a:lnTo>
                  <a:pt x="4790122" y="2260599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081504" y="1477314"/>
            <a:ext cx="5123815" cy="1895475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wrap="square" lIns="0" tIns="172085" rIns="0" bIns="0" rtlCol="0" vert="horz">
            <a:spAutoFit/>
          </a:bodyPr>
          <a:lstStyle/>
          <a:p>
            <a:pPr algn="ctr" marL="334645" marR="307340">
              <a:lnSpc>
                <a:spcPct val="101299"/>
              </a:lnSpc>
              <a:spcBef>
                <a:spcPts val="1355"/>
              </a:spcBef>
            </a:pPr>
            <a:r>
              <a:rPr dirty="0" sz="2350" spc="95">
                <a:solidFill>
                  <a:srgbClr val="FFFFFF"/>
                </a:solidFill>
                <a:latin typeface="Trebuchet MS"/>
                <a:cs typeface="Trebuchet MS"/>
              </a:rPr>
              <a:t>Colombia </a:t>
            </a:r>
            <a:r>
              <a:rPr dirty="0" sz="2350" spc="130">
                <a:solidFill>
                  <a:srgbClr val="FFFFFF"/>
                </a:solidFill>
                <a:latin typeface="Trebuchet MS"/>
                <a:cs typeface="Trebuchet MS"/>
              </a:rPr>
              <a:t>y </a:t>
            </a:r>
            <a:r>
              <a:rPr dirty="0" sz="2350" spc="120">
                <a:solidFill>
                  <a:srgbClr val="FFFFFF"/>
                </a:solidFill>
                <a:latin typeface="Trebuchet MS"/>
                <a:cs typeface="Trebuchet MS"/>
              </a:rPr>
              <a:t>Estados </a:t>
            </a:r>
            <a:r>
              <a:rPr dirty="0" sz="2350" spc="125">
                <a:solidFill>
                  <a:srgbClr val="FFFFFF"/>
                </a:solidFill>
                <a:latin typeface="Trebuchet MS"/>
                <a:cs typeface="Trebuchet MS"/>
              </a:rPr>
              <a:t>Unidos  </a:t>
            </a:r>
            <a:r>
              <a:rPr dirty="0" sz="2350" spc="25">
                <a:solidFill>
                  <a:srgbClr val="FFFFFF"/>
                </a:solidFill>
                <a:latin typeface="Trebuchet MS"/>
                <a:cs typeface="Trebuchet MS"/>
              </a:rPr>
              <a:t>tienen </a:t>
            </a:r>
            <a:r>
              <a:rPr dirty="0" sz="2350" spc="114">
                <a:solidFill>
                  <a:srgbClr val="FFFFFF"/>
                </a:solidFill>
                <a:latin typeface="Trebuchet MS"/>
                <a:cs typeface="Trebuchet MS"/>
              </a:rPr>
              <a:t>un </a:t>
            </a:r>
            <a:r>
              <a:rPr dirty="0" sz="2350" spc="20" b="1">
                <a:solidFill>
                  <a:srgbClr val="F9AE00"/>
                </a:solidFill>
                <a:latin typeface="Trebuchet MS"/>
                <a:cs typeface="Trebuchet MS"/>
              </a:rPr>
              <a:t>Tratado </a:t>
            </a:r>
            <a:r>
              <a:rPr dirty="0" sz="2350" spc="120" b="1">
                <a:solidFill>
                  <a:srgbClr val="F9AE00"/>
                </a:solidFill>
                <a:latin typeface="Trebuchet MS"/>
                <a:cs typeface="Trebuchet MS"/>
              </a:rPr>
              <a:t>de </a:t>
            </a:r>
            <a:r>
              <a:rPr dirty="0" sz="2350" spc="10" b="1">
                <a:solidFill>
                  <a:srgbClr val="F9AE00"/>
                </a:solidFill>
                <a:latin typeface="Trebuchet MS"/>
                <a:cs typeface="Trebuchet MS"/>
              </a:rPr>
              <a:t>Libre  </a:t>
            </a:r>
            <a:r>
              <a:rPr dirty="0" sz="2350" spc="70" b="1">
                <a:solidFill>
                  <a:srgbClr val="F9AE00"/>
                </a:solidFill>
                <a:latin typeface="Trebuchet MS"/>
                <a:cs typeface="Trebuchet MS"/>
              </a:rPr>
              <a:t>Comercio</a:t>
            </a:r>
            <a:r>
              <a:rPr dirty="0" sz="2350" spc="-150" b="1">
                <a:solidFill>
                  <a:srgbClr val="F9AE00"/>
                </a:solidFill>
                <a:latin typeface="Trebuchet MS"/>
                <a:cs typeface="Trebuchet MS"/>
              </a:rPr>
              <a:t> </a:t>
            </a:r>
            <a:r>
              <a:rPr dirty="0" sz="2350" spc="90" b="1">
                <a:solidFill>
                  <a:srgbClr val="F9AE00"/>
                </a:solidFill>
                <a:latin typeface="Trebuchet MS"/>
                <a:cs typeface="Trebuchet MS"/>
              </a:rPr>
              <a:t>moderno</a:t>
            </a:r>
            <a:r>
              <a:rPr dirty="0" sz="2350" spc="-120" b="1">
                <a:solidFill>
                  <a:srgbClr val="F9AE00"/>
                </a:solidFill>
                <a:latin typeface="Trebuchet MS"/>
                <a:cs typeface="Trebuchet MS"/>
              </a:rPr>
              <a:t> </a:t>
            </a:r>
            <a:r>
              <a:rPr dirty="0" sz="2350" spc="130">
                <a:solidFill>
                  <a:srgbClr val="FFFFFF"/>
                </a:solidFill>
                <a:latin typeface="Trebuchet MS"/>
                <a:cs typeface="Trebuchet MS"/>
              </a:rPr>
              <a:t>que</a:t>
            </a:r>
            <a:r>
              <a:rPr dirty="0" sz="2350" spc="-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50" spc="95">
                <a:solidFill>
                  <a:srgbClr val="FFFFFF"/>
                </a:solidFill>
                <a:latin typeface="Trebuchet MS"/>
                <a:cs typeface="Trebuchet MS"/>
              </a:rPr>
              <a:t>genera  </a:t>
            </a:r>
            <a:r>
              <a:rPr dirty="0" sz="2350" spc="40">
                <a:solidFill>
                  <a:srgbClr val="FFFFFF"/>
                </a:solidFill>
                <a:latin typeface="Trebuchet MS"/>
                <a:cs typeface="Trebuchet MS"/>
              </a:rPr>
              <a:t>superávit </a:t>
            </a:r>
            <a:r>
              <a:rPr dirty="0" sz="2350" spc="6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350" spc="-2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50">
                <a:solidFill>
                  <a:srgbClr val="FFFFFF"/>
                </a:solidFill>
                <a:latin typeface="Trebuchet MS"/>
                <a:cs typeface="Trebuchet MS"/>
              </a:rPr>
              <a:t>EE.UU.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1900" y="4734877"/>
            <a:ext cx="3578860" cy="1194435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wrap="square" lIns="0" tIns="191770" rIns="0" bIns="0" rtlCol="0" vert="horz">
            <a:spAutoFit/>
          </a:bodyPr>
          <a:lstStyle/>
          <a:p>
            <a:pPr marL="912494" marR="224154" indent="-662940">
              <a:lnSpc>
                <a:spcPct val="101299"/>
              </a:lnSpc>
              <a:spcBef>
                <a:spcPts val="1510"/>
              </a:spcBef>
            </a:pPr>
            <a:r>
              <a:rPr dirty="0" sz="2350" spc="50">
                <a:solidFill>
                  <a:srgbClr val="FFFFFF"/>
                </a:solidFill>
                <a:latin typeface="Trebuchet MS"/>
                <a:cs typeface="Trebuchet MS"/>
              </a:rPr>
              <a:t>Colombia, </a:t>
            </a:r>
            <a:r>
              <a:rPr dirty="0" sz="2350" spc="85">
                <a:solidFill>
                  <a:srgbClr val="FFFFFF"/>
                </a:solidFill>
                <a:latin typeface="Trebuchet MS"/>
                <a:cs typeface="Trebuchet MS"/>
              </a:rPr>
              <a:t>gran</a:t>
            </a:r>
            <a:r>
              <a:rPr dirty="0" sz="2350" spc="-2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50" spc="75" b="1">
                <a:solidFill>
                  <a:srgbClr val="F9AE00"/>
                </a:solidFill>
                <a:latin typeface="Trebuchet MS"/>
                <a:cs typeface="Trebuchet MS"/>
              </a:rPr>
              <a:t>aliado  </a:t>
            </a:r>
            <a:r>
              <a:rPr dirty="0" sz="2350" spc="60" b="1">
                <a:solidFill>
                  <a:srgbClr val="F9AE00"/>
                </a:solidFill>
                <a:latin typeface="Trebuchet MS"/>
                <a:cs typeface="Trebuchet MS"/>
              </a:rPr>
              <a:t>en </a:t>
            </a:r>
            <a:r>
              <a:rPr dirty="0" sz="2350" spc="85" b="1">
                <a:solidFill>
                  <a:srgbClr val="F9AE00"/>
                </a:solidFill>
                <a:latin typeface="Trebuchet MS"/>
                <a:cs typeface="Trebuchet MS"/>
              </a:rPr>
              <a:t>la</a:t>
            </a:r>
            <a:r>
              <a:rPr dirty="0" sz="2350" spc="-350" b="1">
                <a:solidFill>
                  <a:srgbClr val="F9AE00"/>
                </a:solidFill>
                <a:latin typeface="Trebuchet MS"/>
                <a:cs typeface="Trebuchet MS"/>
              </a:rPr>
              <a:t> </a:t>
            </a:r>
            <a:r>
              <a:rPr dirty="0" sz="2350" spc="-5" b="1">
                <a:solidFill>
                  <a:srgbClr val="F9AE00"/>
                </a:solidFill>
                <a:latin typeface="Trebuchet MS"/>
                <a:cs typeface="Trebuchet MS"/>
              </a:rPr>
              <a:t>región.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72932" y="7404112"/>
            <a:ext cx="3929379" cy="1194435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wrap="square" lIns="0" tIns="208915" rIns="0" bIns="0" rtlCol="0" vert="horz">
            <a:spAutoFit/>
          </a:bodyPr>
          <a:lstStyle/>
          <a:p>
            <a:pPr marL="291465">
              <a:lnSpc>
                <a:spcPct val="100000"/>
              </a:lnSpc>
              <a:spcBef>
                <a:spcPts val="1645"/>
              </a:spcBef>
            </a:pPr>
            <a:r>
              <a:rPr dirty="0" sz="2350" spc="100" b="1">
                <a:solidFill>
                  <a:srgbClr val="00FFD4"/>
                </a:solidFill>
                <a:latin typeface="Trebuchet MS"/>
                <a:cs typeface="Trebuchet MS"/>
              </a:rPr>
              <a:t>Sólido </a:t>
            </a:r>
            <a:r>
              <a:rPr dirty="0" sz="2350" spc="50" b="1">
                <a:solidFill>
                  <a:srgbClr val="00FFD4"/>
                </a:solidFill>
                <a:latin typeface="Trebuchet MS"/>
                <a:cs typeface="Trebuchet MS"/>
              </a:rPr>
              <a:t>manejo</a:t>
            </a:r>
            <a:r>
              <a:rPr dirty="0" sz="2350" spc="-440" b="1">
                <a:solidFill>
                  <a:srgbClr val="00FFD4"/>
                </a:solidFill>
                <a:latin typeface="Trebuchet MS"/>
                <a:cs typeface="Trebuchet MS"/>
              </a:rPr>
              <a:t> </a:t>
            </a:r>
            <a:r>
              <a:rPr dirty="0" sz="2350" spc="25" b="1">
                <a:solidFill>
                  <a:srgbClr val="00FFD4"/>
                </a:solidFill>
                <a:latin typeface="Trebuchet MS"/>
                <a:cs typeface="Trebuchet MS"/>
              </a:rPr>
              <a:t>histórico</a:t>
            </a:r>
            <a:endParaRPr sz="2350">
              <a:latin typeface="Trebuchet MS"/>
              <a:cs typeface="Trebuchet MS"/>
            </a:endParaRPr>
          </a:p>
          <a:p>
            <a:pPr marL="306705">
              <a:lnSpc>
                <a:spcPct val="100000"/>
              </a:lnSpc>
              <a:spcBef>
                <a:spcPts val="35"/>
              </a:spcBef>
            </a:pPr>
            <a:r>
              <a:rPr dirty="0" sz="2350" spc="14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dirty="0" sz="235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50" spc="5">
                <a:solidFill>
                  <a:srgbClr val="FFFFFF"/>
                </a:solidFill>
                <a:latin typeface="Trebuchet MS"/>
                <a:cs typeface="Trebuchet MS"/>
              </a:rPr>
              <a:t>la</a:t>
            </a:r>
            <a:r>
              <a:rPr dirty="0" sz="235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50" spc="100">
                <a:solidFill>
                  <a:srgbClr val="FFFFFF"/>
                </a:solidFill>
                <a:latin typeface="Trebuchet MS"/>
                <a:cs typeface="Trebuchet MS"/>
              </a:rPr>
              <a:t>economía</a:t>
            </a:r>
            <a:r>
              <a:rPr dirty="0" sz="235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50" spc="80">
                <a:solidFill>
                  <a:srgbClr val="FFFFFF"/>
                </a:solidFill>
                <a:latin typeface="Trebuchet MS"/>
                <a:cs typeface="Trebuchet MS"/>
              </a:rPr>
              <a:t>del</a:t>
            </a:r>
            <a:r>
              <a:rPr dirty="0" sz="2350" spc="-1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50" spc="-30">
                <a:solidFill>
                  <a:srgbClr val="FFFFFF"/>
                </a:solidFill>
                <a:latin typeface="Trebuchet MS"/>
                <a:cs typeface="Trebuchet MS"/>
              </a:rPr>
              <a:t>país.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63283" y="8518944"/>
            <a:ext cx="4074160" cy="143891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wrap="square" lIns="0" tIns="126364" rIns="0" bIns="0" rtlCol="0" vert="horz">
            <a:spAutoFit/>
          </a:bodyPr>
          <a:lstStyle/>
          <a:p>
            <a:pPr algn="ctr" marL="215900" marR="170180">
              <a:lnSpc>
                <a:spcPct val="101299"/>
              </a:lnSpc>
              <a:spcBef>
                <a:spcPts val="994"/>
              </a:spcBef>
            </a:pPr>
            <a:r>
              <a:rPr dirty="0" sz="2350" spc="85" b="1">
                <a:solidFill>
                  <a:srgbClr val="F9AE00"/>
                </a:solidFill>
                <a:latin typeface="Trebuchet MS"/>
                <a:cs typeface="Trebuchet MS"/>
              </a:rPr>
              <a:t>Reducción</a:t>
            </a:r>
            <a:r>
              <a:rPr dirty="0" sz="2350" spc="-165" b="1">
                <a:solidFill>
                  <a:srgbClr val="F9AE00"/>
                </a:solidFill>
                <a:latin typeface="Trebuchet MS"/>
                <a:cs typeface="Trebuchet MS"/>
              </a:rPr>
              <a:t> </a:t>
            </a:r>
            <a:r>
              <a:rPr dirty="0" sz="2350" spc="60" b="1">
                <a:solidFill>
                  <a:srgbClr val="F9AE00"/>
                </a:solidFill>
                <a:latin typeface="Trebuchet MS"/>
                <a:cs typeface="Trebuchet MS"/>
              </a:rPr>
              <a:t>en</a:t>
            </a:r>
            <a:r>
              <a:rPr dirty="0" sz="2350" spc="-160" b="1">
                <a:solidFill>
                  <a:srgbClr val="F9AE00"/>
                </a:solidFill>
                <a:latin typeface="Trebuchet MS"/>
                <a:cs typeface="Trebuchet MS"/>
              </a:rPr>
              <a:t> </a:t>
            </a:r>
            <a:r>
              <a:rPr dirty="0" sz="2350" spc="80" b="1">
                <a:solidFill>
                  <a:srgbClr val="F9AE00"/>
                </a:solidFill>
                <a:latin typeface="Trebuchet MS"/>
                <a:cs typeface="Trebuchet MS"/>
              </a:rPr>
              <a:t>tiempos</a:t>
            </a:r>
            <a:r>
              <a:rPr dirty="0" sz="2350" spc="-160" b="1">
                <a:solidFill>
                  <a:srgbClr val="F9AE00"/>
                </a:solidFill>
                <a:latin typeface="Trebuchet MS"/>
                <a:cs typeface="Trebuchet MS"/>
              </a:rPr>
              <a:t> </a:t>
            </a:r>
            <a:r>
              <a:rPr dirty="0" sz="2350" spc="120" b="1">
                <a:solidFill>
                  <a:srgbClr val="F9AE00"/>
                </a:solidFill>
                <a:latin typeface="Trebuchet MS"/>
                <a:cs typeface="Trebuchet MS"/>
              </a:rPr>
              <a:t>de  </a:t>
            </a:r>
            <a:r>
              <a:rPr dirty="0" sz="2350" spc="65" b="1">
                <a:solidFill>
                  <a:srgbClr val="F9AE00"/>
                </a:solidFill>
                <a:latin typeface="Trebuchet MS"/>
                <a:cs typeface="Trebuchet MS"/>
              </a:rPr>
              <a:t>entrega </a:t>
            </a:r>
            <a:r>
              <a:rPr dirty="0" sz="2350" spc="40">
                <a:solidFill>
                  <a:srgbClr val="FFFFFF"/>
                </a:solidFill>
                <a:latin typeface="Trebuchet MS"/>
                <a:cs typeface="Trebuchet MS"/>
              </a:rPr>
              <a:t>hacia </a:t>
            </a:r>
            <a:r>
              <a:rPr dirty="0" sz="2350">
                <a:solidFill>
                  <a:srgbClr val="FFFFFF"/>
                </a:solidFill>
                <a:latin typeface="Trebuchet MS"/>
                <a:cs typeface="Trebuchet MS"/>
              </a:rPr>
              <a:t>EE.UU. </a:t>
            </a:r>
            <a:r>
              <a:rPr dirty="0" sz="2350" spc="5">
                <a:solidFill>
                  <a:srgbClr val="FFFFFF"/>
                </a:solidFill>
                <a:latin typeface="Trebuchet MS"/>
                <a:cs typeface="Trebuchet MS"/>
              </a:rPr>
              <a:t>al  </a:t>
            </a:r>
            <a:r>
              <a:rPr dirty="0" sz="2350" spc="45">
                <a:solidFill>
                  <a:srgbClr val="FFFFFF"/>
                </a:solidFill>
                <a:latin typeface="Trebuchet MS"/>
                <a:cs typeface="Trebuchet MS"/>
              </a:rPr>
              <a:t>producir </a:t>
            </a:r>
            <a:r>
              <a:rPr dirty="0" sz="2350" spc="155">
                <a:solidFill>
                  <a:srgbClr val="FFFFFF"/>
                </a:solidFill>
                <a:latin typeface="Trebuchet MS"/>
                <a:cs typeface="Trebuchet MS"/>
              </a:rPr>
              <a:t>desde</a:t>
            </a:r>
            <a:r>
              <a:rPr dirty="0" sz="2350" spc="-3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50" spc="40">
                <a:solidFill>
                  <a:srgbClr val="FFFFFF"/>
                </a:solidFill>
                <a:latin typeface="Trebuchet MS"/>
                <a:cs typeface="Trebuchet MS"/>
              </a:rPr>
              <a:t>Colombia.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894665" y="7113206"/>
            <a:ext cx="3923029" cy="1776095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wrap="square" lIns="0" tIns="117475" rIns="0" bIns="0" rtlCol="0" vert="horz">
            <a:spAutoFit/>
          </a:bodyPr>
          <a:lstStyle/>
          <a:p>
            <a:pPr algn="ctr" marL="234315" marR="229235">
              <a:lnSpc>
                <a:spcPct val="101299"/>
              </a:lnSpc>
              <a:spcBef>
                <a:spcPts val="925"/>
              </a:spcBef>
            </a:pPr>
            <a:r>
              <a:rPr dirty="0" sz="2350" spc="190" b="1">
                <a:solidFill>
                  <a:srgbClr val="00FFD4"/>
                </a:solidFill>
                <a:latin typeface="Trebuchet MS"/>
                <a:cs typeface="Trebuchet MS"/>
              </a:rPr>
              <a:t>Mas </a:t>
            </a:r>
            <a:r>
              <a:rPr dirty="0" sz="2350" spc="120" b="1">
                <a:solidFill>
                  <a:srgbClr val="00FFD4"/>
                </a:solidFill>
                <a:latin typeface="Trebuchet MS"/>
                <a:cs typeface="Trebuchet MS"/>
              </a:rPr>
              <a:t>de </a:t>
            </a:r>
            <a:r>
              <a:rPr dirty="0" sz="2350" b="1">
                <a:solidFill>
                  <a:srgbClr val="00FFD4"/>
                </a:solidFill>
                <a:latin typeface="Trebuchet MS"/>
                <a:cs typeface="Trebuchet MS"/>
              </a:rPr>
              <a:t>450 </a:t>
            </a:r>
            <a:r>
              <a:rPr dirty="0" sz="2350" spc="95" b="1">
                <a:solidFill>
                  <a:srgbClr val="00FFD4"/>
                </a:solidFill>
                <a:latin typeface="Trebuchet MS"/>
                <a:cs typeface="Trebuchet MS"/>
              </a:rPr>
              <a:t>empresas  </a:t>
            </a:r>
            <a:r>
              <a:rPr dirty="0" sz="2350" spc="75" b="1">
                <a:solidFill>
                  <a:srgbClr val="00FFD4"/>
                </a:solidFill>
                <a:latin typeface="Trebuchet MS"/>
                <a:cs typeface="Trebuchet MS"/>
              </a:rPr>
              <a:t>americanas </a:t>
            </a:r>
            <a:r>
              <a:rPr dirty="0" sz="2350" spc="95">
                <a:solidFill>
                  <a:srgbClr val="FFFFFF"/>
                </a:solidFill>
                <a:latin typeface="Trebuchet MS"/>
                <a:cs typeface="Trebuchet MS"/>
              </a:rPr>
              <a:t>ubicadas</a:t>
            </a:r>
            <a:r>
              <a:rPr dirty="0" sz="2350" spc="-30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50" spc="105">
                <a:solidFill>
                  <a:srgbClr val="FFFFFF"/>
                </a:solidFill>
                <a:latin typeface="Trebuchet MS"/>
                <a:cs typeface="Trebuchet MS"/>
              </a:rPr>
              <a:t>en  </a:t>
            </a:r>
            <a:r>
              <a:rPr dirty="0" sz="2350" spc="95">
                <a:solidFill>
                  <a:srgbClr val="FFFFFF"/>
                </a:solidFill>
                <a:latin typeface="Trebuchet MS"/>
                <a:cs typeface="Trebuchet MS"/>
              </a:rPr>
              <a:t>Colombia </a:t>
            </a:r>
            <a:r>
              <a:rPr dirty="0" sz="2350" spc="130">
                <a:solidFill>
                  <a:srgbClr val="FFFFFF"/>
                </a:solidFill>
                <a:latin typeface="Trebuchet MS"/>
                <a:cs typeface="Trebuchet MS"/>
              </a:rPr>
              <a:t>que </a:t>
            </a:r>
            <a:r>
              <a:rPr dirty="0" sz="2350" spc="95">
                <a:solidFill>
                  <a:srgbClr val="FFFFFF"/>
                </a:solidFill>
                <a:latin typeface="Trebuchet MS"/>
                <a:cs typeface="Trebuchet MS"/>
              </a:rPr>
              <a:t>generan  </a:t>
            </a:r>
            <a:r>
              <a:rPr dirty="0" sz="2350" spc="120">
                <a:solidFill>
                  <a:srgbClr val="FFFFFF"/>
                </a:solidFill>
                <a:latin typeface="Trebuchet MS"/>
                <a:cs typeface="Trebuchet MS"/>
              </a:rPr>
              <a:t>empleo </a:t>
            </a:r>
            <a:r>
              <a:rPr dirty="0" sz="2350" spc="105">
                <a:solidFill>
                  <a:srgbClr val="FFFFFF"/>
                </a:solidFill>
                <a:latin typeface="Trebuchet MS"/>
                <a:cs typeface="Trebuchet MS"/>
              </a:rPr>
              <a:t>en</a:t>
            </a:r>
            <a:r>
              <a:rPr dirty="0" sz="2350" spc="-3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50">
                <a:solidFill>
                  <a:srgbClr val="FFFFFF"/>
                </a:solidFill>
                <a:latin typeface="Trebuchet MS"/>
                <a:cs typeface="Trebuchet MS"/>
              </a:rPr>
              <a:t>EE.UU.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565951" y="3225152"/>
            <a:ext cx="4790440" cy="226060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wrap="square" lIns="0" tIns="194945" rIns="0" bIns="0" rtlCol="0" vert="horz">
            <a:spAutoFit/>
          </a:bodyPr>
          <a:lstStyle/>
          <a:p>
            <a:pPr algn="ctr" marL="410209" marR="301625">
              <a:lnSpc>
                <a:spcPct val="101299"/>
              </a:lnSpc>
              <a:spcBef>
                <a:spcPts val="1535"/>
              </a:spcBef>
            </a:pPr>
            <a:r>
              <a:rPr dirty="0" sz="2350" spc="40" b="1">
                <a:solidFill>
                  <a:srgbClr val="F9AE00"/>
                </a:solidFill>
                <a:latin typeface="Trebuchet MS"/>
                <a:cs typeface="Trebuchet MS"/>
              </a:rPr>
              <a:t>Proveedor </a:t>
            </a:r>
            <a:r>
              <a:rPr dirty="0" sz="2350" spc="65" b="1">
                <a:solidFill>
                  <a:srgbClr val="F9AE00"/>
                </a:solidFill>
                <a:latin typeface="Trebuchet MS"/>
                <a:cs typeface="Trebuchet MS"/>
              </a:rPr>
              <a:t>conﬁable</a:t>
            </a:r>
            <a:r>
              <a:rPr dirty="0" sz="2350" spc="-525" b="1">
                <a:solidFill>
                  <a:srgbClr val="F9AE00"/>
                </a:solidFill>
                <a:latin typeface="Trebuchet MS"/>
                <a:cs typeface="Trebuchet MS"/>
              </a:rPr>
              <a:t> </a:t>
            </a:r>
            <a:r>
              <a:rPr dirty="0" sz="2350" spc="6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dirty="0" sz="2350" spc="30">
                <a:solidFill>
                  <a:srgbClr val="FFFFFF"/>
                </a:solidFill>
                <a:latin typeface="Trebuchet MS"/>
                <a:cs typeface="Trebuchet MS"/>
              </a:rPr>
              <a:t>través  </a:t>
            </a:r>
            <a:r>
              <a:rPr dirty="0" sz="2350" spc="14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dirty="0" sz="2350" spc="165">
                <a:solidFill>
                  <a:srgbClr val="FFFFFF"/>
                </a:solidFill>
                <a:latin typeface="Trebuchet MS"/>
                <a:cs typeface="Trebuchet MS"/>
              </a:rPr>
              <a:t>más </a:t>
            </a:r>
            <a:r>
              <a:rPr dirty="0" sz="2350" spc="14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dirty="0" sz="2350" spc="-270">
                <a:solidFill>
                  <a:srgbClr val="FFFFFF"/>
                </a:solidFill>
                <a:latin typeface="Verdana"/>
                <a:cs typeface="Verdana"/>
              </a:rPr>
              <a:t>1.673 </a:t>
            </a:r>
            <a:r>
              <a:rPr dirty="0" sz="2350" spc="120">
                <a:solidFill>
                  <a:srgbClr val="FFFFFF"/>
                </a:solidFill>
                <a:latin typeface="Trebuchet MS"/>
                <a:cs typeface="Trebuchet MS"/>
              </a:rPr>
              <a:t>empresas  </a:t>
            </a:r>
            <a:r>
              <a:rPr dirty="0" sz="2350" spc="95">
                <a:solidFill>
                  <a:srgbClr val="FFFFFF"/>
                </a:solidFill>
                <a:latin typeface="Trebuchet MS"/>
                <a:cs typeface="Trebuchet MS"/>
              </a:rPr>
              <a:t>colombianas </a:t>
            </a:r>
            <a:r>
              <a:rPr dirty="0" sz="2350" spc="130">
                <a:solidFill>
                  <a:srgbClr val="FFFFFF"/>
                </a:solidFill>
                <a:latin typeface="Trebuchet MS"/>
                <a:cs typeface="Trebuchet MS"/>
              </a:rPr>
              <a:t>que </a:t>
            </a:r>
            <a:r>
              <a:rPr dirty="0" sz="2350" spc="40">
                <a:solidFill>
                  <a:srgbClr val="FFFFFF"/>
                </a:solidFill>
                <a:latin typeface="Trebuchet MS"/>
                <a:cs typeface="Trebuchet MS"/>
              </a:rPr>
              <a:t>exportan  </a:t>
            </a:r>
            <a:r>
              <a:rPr dirty="0" sz="2350" spc="65">
                <a:solidFill>
                  <a:srgbClr val="FFFFFF"/>
                </a:solidFill>
                <a:latin typeface="Trebuchet MS"/>
                <a:cs typeface="Trebuchet MS"/>
              </a:rPr>
              <a:t>constantemente </a:t>
            </a:r>
            <a:r>
              <a:rPr dirty="0" sz="2350" spc="6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dirty="0" sz="2350" spc="229">
                <a:solidFill>
                  <a:srgbClr val="FFFFFF"/>
                </a:solidFill>
                <a:latin typeface="Trebuchet MS"/>
                <a:cs typeface="Trebuchet MS"/>
              </a:rPr>
              <a:t>EEUU  </a:t>
            </a:r>
            <a:r>
              <a:rPr dirty="0" sz="2350" spc="100">
                <a:solidFill>
                  <a:srgbClr val="FFFFFF"/>
                </a:solidFill>
                <a:latin typeface="Trebuchet MS"/>
                <a:cs typeface="Trebuchet MS"/>
              </a:rPr>
              <a:t>todos </a:t>
            </a:r>
            <a:r>
              <a:rPr dirty="0" sz="2350" spc="105">
                <a:solidFill>
                  <a:srgbClr val="FFFFFF"/>
                </a:solidFill>
                <a:latin typeface="Trebuchet MS"/>
                <a:cs typeface="Trebuchet MS"/>
              </a:rPr>
              <a:t>los</a:t>
            </a:r>
            <a:r>
              <a:rPr dirty="0" sz="2350" spc="-3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50" spc="20">
                <a:solidFill>
                  <a:srgbClr val="FFFFFF"/>
                </a:solidFill>
                <a:latin typeface="Trebuchet MS"/>
                <a:cs typeface="Trebuchet MS"/>
              </a:rPr>
              <a:t>años.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43289" y="1238427"/>
            <a:ext cx="3396615" cy="805815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wrap="square" lIns="0" tIns="213995" rIns="0" bIns="0" rtlCol="0" vert="horz">
            <a:spAutoFit/>
          </a:bodyPr>
          <a:lstStyle/>
          <a:p>
            <a:pPr marL="175895">
              <a:lnSpc>
                <a:spcPct val="100000"/>
              </a:lnSpc>
              <a:spcBef>
                <a:spcPts val="1685"/>
              </a:spcBef>
            </a:pPr>
            <a:r>
              <a:rPr dirty="0" sz="2350" spc="125">
                <a:solidFill>
                  <a:srgbClr val="FFFFFF"/>
                </a:solidFill>
                <a:latin typeface="Trebuchet MS"/>
                <a:cs typeface="Trebuchet MS"/>
              </a:rPr>
              <a:t>IED </a:t>
            </a:r>
            <a:r>
              <a:rPr dirty="0" sz="2350" spc="14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dirty="0" sz="2350" spc="-5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50" spc="65">
                <a:solidFill>
                  <a:srgbClr val="FFFFFF"/>
                </a:solidFill>
                <a:latin typeface="Trebuchet MS"/>
                <a:cs typeface="Trebuchet MS"/>
              </a:rPr>
              <a:t>China </a:t>
            </a:r>
            <a:r>
              <a:rPr dirty="0" sz="2350" spc="10" b="1">
                <a:solidFill>
                  <a:srgbClr val="00FFD4"/>
                </a:solidFill>
                <a:latin typeface="Trebuchet MS"/>
                <a:cs typeface="Trebuchet MS"/>
              </a:rPr>
              <a:t>limitada.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370606" y="2043861"/>
            <a:ext cx="1115695" cy="2119630"/>
          </a:xfrm>
          <a:custGeom>
            <a:avLst/>
            <a:gdLst/>
            <a:ahLst/>
            <a:cxnLst/>
            <a:rect l="l" t="t" r="r" b="b"/>
            <a:pathLst>
              <a:path w="1115695" h="2119629">
                <a:moveTo>
                  <a:pt x="1115377" y="0"/>
                </a:moveTo>
                <a:lnTo>
                  <a:pt x="1115377" y="1181277"/>
                </a:lnTo>
                <a:lnTo>
                  <a:pt x="0" y="1181277"/>
                </a:lnTo>
                <a:lnTo>
                  <a:pt x="0" y="211908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439462" y="3372751"/>
            <a:ext cx="2666365" cy="790575"/>
          </a:xfrm>
          <a:custGeom>
            <a:avLst/>
            <a:gdLst/>
            <a:ahLst/>
            <a:cxnLst/>
            <a:rect l="l" t="t" r="r" b="b"/>
            <a:pathLst>
              <a:path w="2666365" h="790575">
                <a:moveTo>
                  <a:pt x="0" y="0"/>
                </a:moveTo>
                <a:lnTo>
                  <a:pt x="0" y="510171"/>
                </a:lnTo>
                <a:lnTo>
                  <a:pt x="0" y="790206"/>
                </a:lnTo>
                <a:lnTo>
                  <a:pt x="2666072" y="79020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510481" y="5331866"/>
            <a:ext cx="2044064" cy="0"/>
          </a:xfrm>
          <a:custGeom>
            <a:avLst/>
            <a:gdLst/>
            <a:ahLst/>
            <a:cxnLst/>
            <a:rect l="l" t="t" r="r" b="b"/>
            <a:pathLst>
              <a:path w="2044065" h="0">
                <a:moveTo>
                  <a:pt x="0" y="0"/>
                </a:moveTo>
                <a:lnTo>
                  <a:pt x="204401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985696" y="6636118"/>
            <a:ext cx="1384935" cy="1883410"/>
          </a:xfrm>
          <a:custGeom>
            <a:avLst/>
            <a:gdLst/>
            <a:ahLst/>
            <a:cxnLst/>
            <a:rect l="l" t="t" r="r" b="b"/>
            <a:pathLst>
              <a:path w="1384934" h="1883409">
                <a:moveTo>
                  <a:pt x="0" y="1882825"/>
                </a:moveTo>
                <a:lnTo>
                  <a:pt x="0" y="847064"/>
                </a:lnTo>
                <a:lnTo>
                  <a:pt x="1384909" y="847064"/>
                </a:lnTo>
                <a:lnTo>
                  <a:pt x="138490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051526" y="6636131"/>
            <a:ext cx="1843405" cy="1377950"/>
          </a:xfrm>
          <a:custGeom>
            <a:avLst/>
            <a:gdLst/>
            <a:ahLst/>
            <a:cxnLst/>
            <a:rect l="l" t="t" r="r" b="b"/>
            <a:pathLst>
              <a:path w="1843404" h="1377950">
                <a:moveTo>
                  <a:pt x="1843163" y="1377429"/>
                </a:moveTo>
                <a:lnTo>
                  <a:pt x="0" y="1377429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808002" y="6636131"/>
            <a:ext cx="1214120" cy="1273810"/>
          </a:xfrm>
          <a:custGeom>
            <a:avLst/>
            <a:gdLst/>
            <a:ahLst/>
            <a:cxnLst/>
            <a:rect l="l" t="t" r="r" b="b"/>
            <a:pathLst>
              <a:path w="1214120" h="1273809">
                <a:moveTo>
                  <a:pt x="0" y="1273200"/>
                </a:moveTo>
                <a:lnTo>
                  <a:pt x="1214056" y="1273200"/>
                </a:lnTo>
                <a:lnTo>
                  <a:pt x="121405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323370" y="4355452"/>
            <a:ext cx="1242695" cy="0"/>
          </a:xfrm>
          <a:custGeom>
            <a:avLst/>
            <a:gdLst/>
            <a:ahLst/>
            <a:cxnLst/>
            <a:rect l="l" t="t" r="r" b="b"/>
            <a:pathLst>
              <a:path w="1242695" h="0">
                <a:moveTo>
                  <a:pt x="124260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794042" y="5211597"/>
            <a:ext cx="4687570" cy="852805"/>
          </a:xfrm>
          <a:custGeom>
            <a:avLst/>
            <a:gdLst/>
            <a:ahLst/>
            <a:cxnLst/>
            <a:rect l="l" t="t" r="r" b="b"/>
            <a:pathLst>
              <a:path w="4687570" h="852804">
                <a:moveTo>
                  <a:pt x="4687404" y="852258"/>
                </a:moveTo>
                <a:lnTo>
                  <a:pt x="0" y="852258"/>
                </a:lnTo>
                <a:lnTo>
                  <a:pt x="0" y="0"/>
                </a:lnTo>
                <a:lnTo>
                  <a:pt x="4687404" y="0"/>
                </a:lnTo>
                <a:lnTo>
                  <a:pt x="4687404" y="852258"/>
                </a:lnTo>
                <a:close/>
              </a:path>
            </a:pathLst>
          </a:custGeom>
          <a:solidFill>
            <a:srgbClr val="502B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6877443" y="5103367"/>
            <a:ext cx="4533265" cy="9855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300" spc="-45" b="1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6300" spc="-155" b="1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6300" spc="-560" b="1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6300" spc="-430" b="1">
                <a:solidFill>
                  <a:srgbClr val="FFFFFF"/>
                </a:solidFill>
                <a:latin typeface="Verdana"/>
                <a:cs typeface="Verdana"/>
              </a:rPr>
              <a:t>OMBIA</a:t>
            </a:r>
            <a:endParaRPr sz="63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771208" y="4563520"/>
            <a:ext cx="4742180" cy="64833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849370" algn="l"/>
              </a:tabLst>
            </a:pPr>
            <a:r>
              <a:rPr dirty="0" sz="4050" spc="204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4050" spc="-3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50" spc="3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4050" spc="-3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50" spc="39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4050" spc="-3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50" spc="-8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4050" spc="-4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50" spc="28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4050" spc="-2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50" spc="7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dirty="0" sz="4050" spc="-3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50" spc="28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4050" spc="-3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50" spc="-170">
                <a:solidFill>
                  <a:srgbClr val="FFFFFF"/>
                </a:solidFill>
                <a:latin typeface="Arial"/>
                <a:cs typeface="Arial"/>
              </a:rPr>
              <a:t>S	</a:t>
            </a:r>
            <a:r>
              <a:rPr dirty="0" sz="4050" spc="445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4050" spc="-3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50" spc="35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40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790372" y="6044127"/>
            <a:ext cx="4707255" cy="448309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750" spc="185">
                <a:solidFill>
                  <a:srgbClr val="FFFFFF"/>
                </a:solidFill>
                <a:latin typeface="Trebuchet MS"/>
                <a:cs typeface="Trebuchet MS"/>
              </a:rPr>
              <a:t>PARA</a:t>
            </a:r>
            <a:r>
              <a:rPr dirty="0" sz="2750" spc="-229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50" spc="235">
                <a:solidFill>
                  <a:srgbClr val="FFFFFF"/>
                </a:solidFill>
                <a:latin typeface="Trebuchet MS"/>
                <a:cs typeface="Trebuchet MS"/>
              </a:rPr>
              <a:t>LA</a:t>
            </a:r>
            <a:r>
              <a:rPr dirty="0" sz="2750" spc="-3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50" spc="170">
                <a:solidFill>
                  <a:srgbClr val="FFFFFF"/>
                </a:solidFill>
                <a:latin typeface="Trebuchet MS"/>
                <a:cs typeface="Trebuchet MS"/>
              </a:rPr>
              <a:t>ATRACCIÓN</a:t>
            </a:r>
            <a:r>
              <a:rPr dirty="0" sz="275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50" spc="254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dirty="0" sz="2750" spc="-1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50" spc="140">
                <a:solidFill>
                  <a:srgbClr val="FFFFFF"/>
                </a:solidFill>
                <a:latin typeface="Trebuchet MS"/>
                <a:cs typeface="Trebuchet MS"/>
              </a:rPr>
              <a:t>IED</a:t>
            </a:r>
            <a:endParaRPr sz="2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7966" cy="50830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5083175"/>
          </a:xfrm>
          <a:custGeom>
            <a:avLst/>
            <a:gdLst/>
            <a:ahLst/>
            <a:cxnLst/>
            <a:rect l="l" t="t" r="r" b="b"/>
            <a:pathLst>
              <a:path w="18288000" h="5083175">
                <a:moveTo>
                  <a:pt x="0" y="5083035"/>
                </a:moveTo>
                <a:lnTo>
                  <a:pt x="18288000" y="5083035"/>
                </a:lnTo>
                <a:lnTo>
                  <a:pt x="18288000" y="0"/>
                </a:lnTo>
                <a:lnTo>
                  <a:pt x="0" y="0"/>
                </a:lnTo>
                <a:lnTo>
                  <a:pt x="0" y="5083035"/>
                </a:lnTo>
                <a:close/>
              </a:path>
            </a:pathLst>
          </a:custGeom>
          <a:solidFill>
            <a:srgbClr val="000000">
              <a:alpha val="2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2813075"/>
            <a:ext cx="18288000" cy="22699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985" rIns="0" bIns="0" rtlCol="0" vert="horz">
            <a:spAutoFit/>
          </a:bodyPr>
          <a:lstStyle/>
          <a:p>
            <a:pPr marL="981710" marR="5080" indent="-969644">
              <a:lnSpc>
                <a:spcPts val="4600"/>
              </a:lnSpc>
              <a:spcBef>
                <a:spcPts val="1055"/>
              </a:spcBef>
            </a:pPr>
            <a:r>
              <a:rPr dirty="0" spc="-190"/>
              <a:t>Colombia puede </a:t>
            </a:r>
            <a:r>
              <a:rPr dirty="0" spc="-285"/>
              <a:t>atraer </a:t>
            </a:r>
            <a:r>
              <a:rPr dirty="0" spc="-275"/>
              <a:t>inversión</a:t>
            </a:r>
            <a:r>
              <a:rPr dirty="0" spc="-755"/>
              <a:t> </a:t>
            </a:r>
            <a:r>
              <a:rPr dirty="0" spc="-160"/>
              <a:t>de  </a:t>
            </a:r>
            <a:r>
              <a:rPr dirty="0" spc="-270"/>
              <a:t>empresas </a:t>
            </a:r>
            <a:r>
              <a:rPr dirty="0" spc="-160"/>
              <a:t>de </a:t>
            </a:r>
            <a:r>
              <a:rPr dirty="0" spc="-254"/>
              <a:t>EE.UU. en</a:t>
            </a:r>
            <a:r>
              <a:rPr dirty="0" spc="-730"/>
              <a:t> </a:t>
            </a:r>
            <a:r>
              <a:rPr dirty="0" spc="-220"/>
              <a:t>China</a:t>
            </a:r>
          </a:p>
        </p:txBody>
      </p:sp>
      <p:sp>
        <p:nvSpPr>
          <p:cNvPr id="6" name="object 6"/>
          <p:cNvSpPr/>
          <p:nvPr/>
        </p:nvSpPr>
        <p:spPr>
          <a:xfrm>
            <a:off x="4505287" y="5078260"/>
            <a:ext cx="9277985" cy="678815"/>
          </a:xfrm>
          <a:custGeom>
            <a:avLst/>
            <a:gdLst/>
            <a:ahLst/>
            <a:cxnLst/>
            <a:rect l="l" t="t" r="r" b="b"/>
            <a:pathLst>
              <a:path w="9277985" h="678814">
                <a:moveTo>
                  <a:pt x="9277515" y="678726"/>
                </a:moveTo>
                <a:lnTo>
                  <a:pt x="0" y="678726"/>
                </a:lnTo>
                <a:lnTo>
                  <a:pt x="0" y="0"/>
                </a:lnTo>
                <a:lnTo>
                  <a:pt x="9277515" y="0"/>
                </a:lnTo>
                <a:lnTo>
                  <a:pt x="9277515" y="678726"/>
                </a:lnTo>
                <a:close/>
              </a:path>
            </a:pathLst>
          </a:custGeom>
          <a:solidFill>
            <a:srgbClr val="F98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095329" y="6407782"/>
            <a:ext cx="6946900" cy="14566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4445">
              <a:lnSpc>
                <a:spcPct val="100000"/>
              </a:lnSpc>
              <a:spcBef>
                <a:spcPts val="95"/>
              </a:spcBef>
            </a:pPr>
            <a:r>
              <a:rPr dirty="0" sz="2350" spc="155">
                <a:solidFill>
                  <a:srgbClr val="1D1D1B"/>
                </a:solidFill>
                <a:latin typeface="Trebuchet MS"/>
                <a:cs typeface="Trebuchet MS"/>
              </a:rPr>
              <a:t>AmCham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80">
                <a:solidFill>
                  <a:srgbClr val="1D1D1B"/>
                </a:solidFill>
                <a:latin typeface="Trebuchet MS"/>
                <a:cs typeface="Trebuchet MS"/>
              </a:rPr>
              <a:t>Colombia</a:t>
            </a:r>
            <a:r>
              <a:rPr dirty="0" sz="2350" spc="-18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10">
                <a:solidFill>
                  <a:srgbClr val="1D1D1B"/>
                </a:solidFill>
                <a:latin typeface="Trebuchet MS"/>
                <a:cs typeface="Trebuchet MS"/>
              </a:rPr>
              <a:t>y</a:t>
            </a:r>
            <a:r>
              <a:rPr dirty="0" sz="2350" spc="-24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5">
                <a:solidFill>
                  <a:srgbClr val="1D1D1B"/>
                </a:solidFill>
                <a:latin typeface="Trebuchet MS"/>
                <a:cs typeface="Trebuchet MS"/>
              </a:rPr>
              <a:t>Araújo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-10">
                <a:solidFill>
                  <a:srgbClr val="1D1D1B"/>
                </a:solidFill>
                <a:latin typeface="Trebuchet MS"/>
                <a:cs typeface="Trebuchet MS"/>
              </a:rPr>
              <a:t>Ibarra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-10">
                <a:solidFill>
                  <a:srgbClr val="1D1D1B"/>
                </a:solidFill>
                <a:latin typeface="Trebuchet MS"/>
                <a:cs typeface="Trebuchet MS"/>
              </a:rPr>
              <a:t>identiﬁcaron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14">
                <a:solidFill>
                  <a:srgbClr val="1D1D1B"/>
                </a:solidFill>
                <a:latin typeface="Trebuchet MS"/>
                <a:cs typeface="Trebuchet MS"/>
              </a:rPr>
              <a:t>65  </a:t>
            </a:r>
            <a:r>
              <a:rPr dirty="0" sz="2350" spc="100">
                <a:solidFill>
                  <a:srgbClr val="1D1D1B"/>
                </a:solidFill>
                <a:latin typeface="Trebuchet MS"/>
                <a:cs typeface="Trebuchet MS"/>
              </a:rPr>
              <a:t>empresas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85">
                <a:solidFill>
                  <a:srgbClr val="1D1D1B"/>
                </a:solidFill>
                <a:latin typeface="Trebuchet MS"/>
                <a:cs typeface="Trebuchet MS"/>
              </a:rPr>
              <a:t>estadounidenses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14">
                <a:solidFill>
                  <a:srgbClr val="1D1D1B"/>
                </a:solidFill>
                <a:latin typeface="Trebuchet MS"/>
                <a:cs typeface="Trebuchet MS"/>
              </a:rPr>
              <a:t>que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40">
                <a:solidFill>
                  <a:srgbClr val="1D1D1B"/>
                </a:solidFill>
                <a:latin typeface="Trebuchet MS"/>
                <a:cs typeface="Trebuchet MS"/>
              </a:rPr>
              <a:t>podrían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80">
                <a:solidFill>
                  <a:srgbClr val="1D1D1B"/>
                </a:solidFill>
                <a:latin typeface="Trebuchet MS"/>
                <a:cs typeface="Trebuchet MS"/>
              </a:rPr>
              <a:t>mudar</a:t>
            </a:r>
            <a:r>
              <a:rPr dirty="0" sz="2350" spc="-16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50">
                <a:solidFill>
                  <a:srgbClr val="1D1D1B"/>
                </a:solidFill>
                <a:latin typeface="Trebuchet MS"/>
                <a:cs typeface="Trebuchet MS"/>
              </a:rPr>
              <a:t>su  </a:t>
            </a:r>
            <a:r>
              <a:rPr dirty="0" sz="2350" spc="65">
                <a:solidFill>
                  <a:srgbClr val="1D1D1B"/>
                </a:solidFill>
                <a:latin typeface="Trebuchet MS"/>
                <a:cs typeface="Trebuchet MS"/>
              </a:rPr>
              <a:t>producción </a:t>
            </a:r>
            <a:r>
              <a:rPr dirty="0" sz="2350" spc="35">
                <a:solidFill>
                  <a:srgbClr val="1D1D1B"/>
                </a:solidFill>
                <a:latin typeface="Trebuchet MS"/>
                <a:cs typeface="Trebuchet MS"/>
              </a:rPr>
              <a:t>china </a:t>
            </a:r>
            <a:r>
              <a:rPr dirty="0" sz="2350" spc="40">
                <a:solidFill>
                  <a:srgbClr val="1D1D1B"/>
                </a:solidFill>
                <a:latin typeface="Trebuchet MS"/>
                <a:cs typeface="Trebuchet MS"/>
              </a:rPr>
              <a:t>a </a:t>
            </a:r>
            <a:r>
              <a:rPr dirty="0" sz="2350" spc="25">
                <a:solidFill>
                  <a:srgbClr val="1D1D1B"/>
                </a:solidFill>
                <a:latin typeface="Trebuchet MS"/>
                <a:cs typeface="Trebuchet MS"/>
              </a:rPr>
              <a:t>otros </a:t>
            </a:r>
            <a:r>
              <a:rPr dirty="0" sz="2350" spc="95">
                <a:solidFill>
                  <a:srgbClr val="1D1D1B"/>
                </a:solidFill>
                <a:latin typeface="Trebuchet MS"/>
                <a:cs typeface="Trebuchet MS"/>
              </a:rPr>
              <a:t>mercados </a:t>
            </a:r>
            <a:r>
              <a:rPr dirty="0" sz="2350" spc="30">
                <a:solidFill>
                  <a:srgbClr val="1D1D1B"/>
                </a:solidFill>
                <a:latin typeface="Trebuchet MS"/>
                <a:cs typeface="Trebuchet MS"/>
              </a:rPr>
              <a:t>para </a:t>
            </a:r>
            <a:r>
              <a:rPr dirty="0" sz="2350" spc="-35">
                <a:solidFill>
                  <a:srgbClr val="1D1D1B"/>
                </a:solidFill>
                <a:latin typeface="Trebuchet MS"/>
                <a:cs typeface="Trebuchet MS"/>
              </a:rPr>
              <a:t>evitar  </a:t>
            </a:r>
            <a:r>
              <a:rPr dirty="0" sz="2350" spc="95">
                <a:solidFill>
                  <a:srgbClr val="1D1D1B"/>
                </a:solidFill>
                <a:latin typeface="Trebuchet MS"/>
                <a:cs typeface="Trebuchet MS"/>
              </a:rPr>
              <a:t>consecuencias </a:t>
            </a:r>
            <a:r>
              <a:rPr dirty="0" sz="2350" spc="120">
                <a:solidFill>
                  <a:srgbClr val="1D1D1B"/>
                </a:solidFill>
                <a:latin typeface="Trebuchet MS"/>
                <a:cs typeface="Trebuchet MS"/>
              </a:rPr>
              <a:t>de</a:t>
            </a:r>
            <a:r>
              <a:rPr dirty="0" sz="2350" spc="-52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90">
                <a:solidFill>
                  <a:srgbClr val="1D1D1B"/>
                </a:solidFill>
                <a:latin typeface="Trebuchet MS"/>
                <a:cs typeface="Trebuchet MS"/>
              </a:rPr>
              <a:t>los </a:t>
            </a:r>
            <a:r>
              <a:rPr dirty="0" sz="2350" spc="5">
                <a:solidFill>
                  <a:srgbClr val="1D1D1B"/>
                </a:solidFill>
                <a:latin typeface="Trebuchet MS"/>
                <a:cs typeface="Trebuchet MS"/>
              </a:rPr>
              <a:t>aranceles.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89366" y="8196821"/>
            <a:ext cx="7697470" cy="10991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2540">
              <a:lnSpc>
                <a:spcPct val="100000"/>
              </a:lnSpc>
              <a:spcBef>
                <a:spcPts val="95"/>
              </a:spcBef>
            </a:pPr>
            <a:r>
              <a:rPr dirty="0" sz="2350" spc="170">
                <a:solidFill>
                  <a:srgbClr val="1D1D1B"/>
                </a:solidFill>
                <a:latin typeface="Trebuchet MS"/>
                <a:cs typeface="Trebuchet MS"/>
              </a:rPr>
              <a:t>Son </a:t>
            </a:r>
            <a:r>
              <a:rPr dirty="0" sz="2350" spc="85">
                <a:solidFill>
                  <a:srgbClr val="1D1D1B"/>
                </a:solidFill>
                <a:latin typeface="Trebuchet MS"/>
                <a:cs typeface="Trebuchet MS"/>
              </a:rPr>
              <a:t>compañías </a:t>
            </a:r>
            <a:r>
              <a:rPr dirty="0" sz="2350" spc="120">
                <a:solidFill>
                  <a:srgbClr val="1D1D1B"/>
                </a:solidFill>
                <a:latin typeface="Trebuchet MS"/>
                <a:cs typeface="Trebuchet MS"/>
              </a:rPr>
              <a:t>de </a:t>
            </a:r>
            <a:r>
              <a:rPr dirty="0" sz="2350" spc="60">
                <a:solidFill>
                  <a:srgbClr val="1D1D1B"/>
                </a:solidFill>
                <a:latin typeface="Trebuchet MS"/>
                <a:cs typeface="Trebuchet MS"/>
              </a:rPr>
              <a:t>sectores </a:t>
            </a:r>
            <a:r>
              <a:rPr dirty="0" sz="2350" spc="120">
                <a:solidFill>
                  <a:srgbClr val="1D1D1B"/>
                </a:solidFill>
                <a:latin typeface="Trebuchet MS"/>
                <a:cs typeface="Trebuchet MS"/>
              </a:rPr>
              <a:t>de </a:t>
            </a:r>
            <a:r>
              <a:rPr dirty="0" sz="2350" spc="-10">
                <a:solidFill>
                  <a:srgbClr val="1D1D1B"/>
                </a:solidFill>
                <a:latin typeface="Trebuchet MS"/>
                <a:cs typeface="Trebuchet MS"/>
              </a:rPr>
              <a:t>maquinaria, </a:t>
            </a:r>
            <a:r>
              <a:rPr dirty="0" sz="2350" spc="70">
                <a:solidFill>
                  <a:srgbClr val="1D1D1B"/>
                </a:solidFill>
                <a:latin typeface="Trebuchet MS"/>
                <a:cs typeface="Trebuchet MS"/>
              </a:rPr>
              <a:t>químicos </a:t>
            </a:r>
            <a:r>
              <a:rPr dirty="0" sz="2350" spc="110">
                <a:solidFill>
                  <a:srgbClr val="1D1D1B"/>
                </a:solidFill>
                <a:latin typeface="Trebuchet MS"/>
                <a:cs typeface="Trebuchet MS"/>
              </a:rPr>
              <a:t>y  </a:t>
            </a:r>
            <a:r>
              <a:rPr dirty="0" sz="2350" spc="20">
                <a:solidFill>
                  <a:srgbClr val="1D1D1B"/>
                </a:solidFill>
                <a:latin typeface="Trebuchet MS"/>
                <a:cs typeface="Trebuchet MS"/>
              </a:rPr>
              <a:t>farmacéutica</a:t>
            </a:r>
            <a:r>
              <a:rPr dirty="0" sz="2350" spc="-114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14">
                <a:solidFill>
                  <a:srgbClr val="1D1D1B"/>
                </a:solidFill>
                <a:latin typeface="Trebuchet MS"/>
                <a:cs typeface="Trebuchet MS"/>
              </a:rPr>
              <a:t>que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20">
                <a:solidFill>
                  <a:srgbClr val="1D1D1B"/>
                </a:solidFill>
                <a:latin typeface="Trebuchet MS"/>
                <a:cs typeface="Trebuchet MS"/>
              </a:rPr>
              <a:t>perderían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25">
                <a:solidFill>
                  <a:srgbClr val="1D1D1B"/>
                </a:solidFill>
                <a:latin typeface="Trebuchet MS"/>
                <a:cs typeface="Trebuchet MS"/>
              </a:rPr>
              <a:t>competitividad</a:t>
            </a:r>
            <a:r>
              <a:rPr dirty="0" sz="2350" spc="-114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-5">
                <a:solidFill>
                  <a:srgbClr val="1D1D1B"/>
                </a:solidFill>
                <a:latin typeface="Trebuchet MS"/>
                <a:cs typeface="Trebuchet MS"/>
              </a:rPr>
              <a:t>al</a:t>
            </a:r>
            <a:r>
              <a:rPr dirty="0" sz="2350" spc="-18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40">
                <a:solidFill>
                  <a:srgbClr val="1D1D1B"/>
                </a:solidFill>
                <a:latin typeface="Trebuchet MS"/>
                <a:cs typeface="Trebuchet MS"/>
              </a:rPr>
              <a:t>mantener  </a:t>
            </a:r>
            <a:r>
              <a:rPr dirty="0" sz="2350" spc="30">
                <a:solidFill>
                  <a:srgbClr val="1D1D1B"/>
                </a:solidFill>
                <a:latin typeface="Trebuchet MS"/>
                <a:cs typeface="Trebuchet MS"/>
              </a:rPr>
              <a:t>proveeduría</a:t>
            </a:r>
            <a:r>
              <a:rPr dirty="0" sz="2350" spc="-114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-40">
                <a:solidFill>
                  <a:srgbClr val="1D1D1B"/>
                </a:solidFill>
                <a:latin typeface="Trebuchet MS"/>
                <a:cs typeface="Trebuchet MS"/>
              </a:rPr>
              <a:t>china.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4893" y="9628052"/>
            <a:ext cx="7785100" cy="7410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270">
              <a:lnSpc>
                <a:spcPct val="100000"/>
              </a:lnSpc>
              <a:spcBef>
                <a:spcPts val="95"/>
              </a:spcBef>
            </a:pPr>
            <a:r>
              <a:rPr dirty="0" sz="2350" spc="165">
                <a:solidFill>
                  <a:srgbClr val="1D1D1B"/>
                </a:solidFill>
                <a:latin typeface="Trebuchet MS"/>
                <a:cs typeface="Trebuchet MS"/>
              </a:rPr>
              <a:t>De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60">
                <a:solidFill>
                  <a:srgbClr val="1D1D1B"/>
                </a:solidFill>
                <a:latin typeface="Trebuchet MS"/>
                <a:cs typeface="Trebuchet MS"/>
              </a:rPr>
              <a:t>las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14">
                <a:solidFill>
                  <a:srgbClr val="1D1D1B"/>
                </a:solidFill>
                <a:latin typeface="Trebuchet MS"/>
                <a:cs typeface="Trebuchet MS"/>
              </a:rPr>
              <a:t>65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00">
                <a:solidFill>
                  <a:srgbClr val="1D1D1B"/>
                </a:solidFill>
                <a:latin typeface="Trebuchet MS"/>
                <a:cs typeface="Trebuchet MS"/>
              </a:rPr>
              <a:t>empresas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-10">
                <a:solidFill>
                  <a:srgbClr val="1D1D1B"/>
                </a:solidFill>
                <a:latin typeface="Trebuchet MS"/>
                <a:cs typeface="Trebuchet MS"/>
              </a:rPr>
              <a:t>identiﬁcadas,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5">
                <a:solidFill>
                  <a:srgbClr val="1D1D1B"/>
                </a:solidFill>
                <a:latin typeface="Trebuchet MS"/>
                <a:cs typeface="Trebuchet MS"/>
              </a:rPr>
              <a:t>25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10">
                <a:solidFill>
                  <a:srgbClr val="1D1D1B"/>
                </a:solidFill>
                <a:latin typeface="Trebuchet MS"/>
                <a:cs typeface="Trebuchet MS"/>
              </a:rPr>
              <a:t>no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5">
                <a:solidFill>
                  <a:srgbClr val="1D1D1B"/>
                </a:solidFill>
                <a:latin typeface="Trebuchet MS"/>
                <a:cs typeface="Trebuchet MS"/>
              </a:rPr>
              <a:t>tienen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50">
                <a:solidFill>
                  <a:srgbClr val="1D1D1B"/>
                </a:solidFill>
                <a:latin typeface="Trebuchet MS"/>
                <a:cs typeface="Trebuchet MS"/>
              </a:rPr>
              <a:t>presencia  </a:t>
            </a:r>
            <a:r>
              <a:rPr dirty="0" sz="2350" spc="90">
                <a:solidFill>
                  <a:srgbClr val="1D1D1B"/>
                </a:solidFill>
                <a:latin typeface="Trebuchet MS"/>
                <a:cs typeface="Trebuchet MS"/>
              </a:rPr>
              <a:t>en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-5">
                <a:solidFill>
                  <a:srgbClr val="1D1D1B"/>
                </a:solidFill>
                <a:latin typeface="Trebuchet MS"/>
                <a:cs typeface="Trebuchet MS"/>
              </a:rPr>
              <a:t>Latinoamérica.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35">
                <a:solidFill>
                  <a:srgbClr val="1D1D1B"/>
                </a:solidFill>
                <a:latin typeface="Trebuchet MS"/>
                <a:cs typeface="Trebuchet MS"/>
              </a:rPr>
              <a:t>Las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20">
                <a:solidFill>
                  <a:srgbClr val="1D1D1B"/>
                </a:solidFill>
                <a:latin typeface="Trebuchet MS"/>
                <a:cs typeface="Trebuchet MS"/>
              </a:rPr>
              <a:t>restantes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25">
                <a:solidFill>
                  <a:srgbClr val="1D1D1B"/>
                </a:solidFill>
                <a:latin typeface="Trebuchet MS"/>
                <a:cs typeface="Trebuchet MS"/>
              </a:rPr>
              <a:t>40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5">
                <a:solidFill>
                  <a:srgbClr val="1D1D1B"/>
                </a:solidFill>
                <a:latin typeface="Trebuchet MS"/>
                <a:cs typeface="Trebuchet MS"/>
              </a:rPr>
              <a:t>tienen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50">
                <a:solidFill>
                  <a:srgbClr val="1D1D1B"/>
                </a:solidFill>
                <a:latin typeface="Trebuchet MS"/>
                <a:cs typeface="Trebuchet MS"/>
              </a:rPr>
              <a:t>presencia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90">
                <a:solidFill>
                  <a:srgbClr val="1D1D1B"/>
                </a:solidFill>
                <a:latin typeface="Trebuchet MS"/>
                <a:cs typeface="Trebuchet MS"/>
              </a:rPr>
              <a:t>en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88141" y="5108359"/>
            <a:ext cx="8925560" cy="543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 spc="40" b="1">
                <a:solidFill>
                  <a:srgbClr val="FFFFFF"/>
                </a:solidFill>
                <a:latin typeface="Trebuchet MS"/>
                <a:cs typeface="Trebuchet MS"/>
              </a:rPr>
              <a:t>ante</a:t>
            </a:r>
            <a:r>
              <a:rPr dirty="0" sz="3400" spc="-22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30" b="1">
                <a:solidFill>
                  <a:srgbClr val="FFFFFF"/>
                </a:solidFill>
                <a:latin typeface="Trebuchet MS"/>
                <a:cs typeface="Trebuchet MS"/>
              </a:rPr>
              <a:t>incertidumbre</a:t>
            </a:r>
            <a:r>
              <a:rPr dirty="0" sz="3400" spc="-22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150" b="1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dirty="0" sz="3400" spc="-22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105" b="1">
                <a:solidFill>
                  <a:srgbClr val="FFFFFF"/>
                </a:solidFill>
                <a:latin typeface="Trebuchet MS"/>
                <a:cs typeface="Trebuchet MS"/>
              </a:rPr>
              <a:t>la</a:t>
            </a:r>
            <a:r>
              <a:rPr dirty="0" sz="3400" spc="-22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40" b="1">
                <a:solidFill>
                  <a:srgbClr val="FFFFFF"/>
                </a:solidFill>
                <a:latin typeface="Trebuchet MS"/>
                <a:cs typeface="Trebuchet MS"/>
              </a:rPr>
              <a:t>tensión</a:t>
            </a:r>
            <a:r>
              <a:rPr dirty="0" sz="3400" spc="-22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70" b="1">
                <a:solidFill>
                  <a:srgbClr val="FFFFFF"/>
                </a:solidFill>
                <a:latin typeface="Trebuchet MS"/>
                <a:cs typeface="Trebuchet MS"/>
              </a:rPr>
              <a:t>comercial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38938" y="6407782"/>
            <a:ext cx="7783195" cy="7410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3970">
              <a:lnSpc>
                <a:spcPts val="2820"/>
              </a:lnSpc>
              <a:spcBef>
                <a:spcPts val="95"/>
              </a:spcBef>
            </a:pPr>
            <a:r>
              <a:rPr dirty="0" sz="2350" spc="110">
                <a:solidFill>
                  <a:srgbClr val="1D1D1B"/>
                </a:solidFill>
                <a:latin typeface="Trebuchet MS"/>
                <a:cs typeface="Trebuchet MS"/>
              </a:rPr>
              <a:t>uno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35">
                <a:solidFill>
                  <a:srgbClr val="1D1D1B"/>
                </a:solidFill>
                <a:latin typeface="Trebuchet MS"/>
                <a:cs typeface="Trebuchet MS"/>
              </a:rPr>
              <a:t>o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45">
                <a:solidFill>
                  <a:srgbClr val="1D1D1B"/>
                </a:solidFill>
                <a:latin typeface="Trebuchet MS"/>
                <a:cs typeface="Trebuchet MS"/>
              </a:rPr>
              <a:t>más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80">
                <a:solidFill>
                  <a:srgbClr val="1D1D1B"/>
                </a:solidFill>
                <a:latin typeface="Trebuchet MS"/>
                <a:cs typeface="Trebuchet MS"/>
              </a:rPr>
              <a:t>países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20">
                <a:solidFill>
                  <a:srgbClr val="1D1D1B"/>
                </a:solidFill>
                <a:latin typeface="Trebuchet MS"/>
                <a:cs typeface="Trebuchet MS"/>
              </a:rPr>
              <a:t>de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-5">
                <a:solidFill>
                  <a:srgbClr val="1D1D1B"/>
                </a:solidFill>
                <a:latin typeface="Trebuchet MS"/>
                <a:cs typeface="Trebuchet MS"/>
              </a:rPr>
              <a:t>la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45">
                <a:solidFill>
                  <a:srgbClr val="1D1D1B"/>
                </a:solidFill>
                <a:latin typeface="Trebuchet MS"/>
                <a:cs typeface="Trebuchet MS"/>
              </a:rPr>
              <a:t>región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80">
                <a:solidFill>
                  <a:srgbClr val="1D1D1B"/>
                </a:solidFill>
                <a:latin typeface="Trebuchet MS"/>
                <a:cs typeface="Trebuchet MS"/>
              </a:rPr>
              <a:t>siendo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20">
                <a:solidFill>
                  <a:srgbClr val="1D1D1B"/>
                </a:solidFill>
                <a:latin typeface="Trebuchet MS"/>
                <a:cs typeface="Trebuchet MS"/>
              </a:rPr>
              <a:t>Brasil</a:t>
            </a:r>
            <a:r>
              <a:rPr dirty="0" sz="2350" spc="-18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-100">
                <a:solidFill>
                  <a:srgbClr val="1D1D1B"/>
                </a:solidFill>
                <a:latin typeface="Trebuchet MS"/>
                <a:cs typeface="Trebuchet MS"/>
              </a:rPr>
              <a:t>(34)</a:t>
            </a:r>
            <a:r>
              <a:rPr dirty="0" sz="2350" spc="-17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10">
                <a:solidFill>
                  <a:srgbClr val="1D1D1B"/>
                </a:solidFill>
                <a:latin typeface="Trebuchet MS"/>
                <a:cs typeface="Trebuchet MS"/>
              </a:rPr>
              <a:t>y</a:t>
            </a:r>
            <a:r>
              <a:rPr dirty="0" sz="2350" spc="-17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85">
                <a:solidFill>
                  <a:srgbClr val="1D1D1B"/>
                </a:solidFill>
                <a:latin typeface="Trebuchet MS"/>
                <a:cs typeface="Trebuchet MS"/>
              </a:rPr>
              <a:t>México</a:t>
            </a:r>
            <a:endParaRPr sz="2350">
              <a:latin typeface="Trebuchet MS"/>
              <a:cs typeface="Trebuchet MS"/>
            </a:endParaRPr>
          </a:p>
          <a:p>
            <a:pPr marL="12700">
              <a:lnSpc>
                <a:spcPts val="2820"/>
              </a:lnSpc>
            </a:pPr>
            <a:r>
              <a:rPr dirty="0" sz="2350" spc="-180">
                <a:solidFill>
                  <a:srgbClr val="1D1D1B"/>
                </a:solidFill>
                <a:latin typeface="Trebuchet MS"/>
                <a:cs typeface="Trebuchet MS"/>
              </a:rPr>
              <a:t>(21) </a:t>
            </a:r>
            <a:r>
              <a:rPr dirty="0" sz="2350" spc="90">
                <a:solidFill>
                  <a:srgbClr val="1D1D1B"/>
                </a:solidFill>
                <a:latin typeface="Trebuchet MS"/>
                <a:cs typeface="Trebuchet MS"/>
              </a:rPr>
              <a:t>los </a:t>
            </a:r>
            <a:r>
              <a:rPr dirty="0" sz="2350" spc="120">
                <a:solidFill>
                  <a:srgbClr val="1D1D1B"/>
                </a:solidFill>
                <a:latin typeface="Trebuchet MS"/>
                <a:cs typeface="Trebuchet MS"/>
              </a:rPr>
              <a:t>de </a:t>
            </a:r>
            <a:r>
              <a:rPr dirty="0" sz="2350" spc="65">
                <a:solidFill>
                  <a:srgbClr val="1D1D1B"/>
                </a:solidFill>
                <a:latin typeface="Trebuchet MS"/>
                <a:cs typeface="Trebuchet MS"/>
              </a:rPr>
              <a:t>mayor</a:t>
            </a:r>
            <a:r>
              <a:rPr dirty="0" sz="2350" spc="-53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-25">
                <a:solidFill>
                  <a:srgbClr val="1D1D1B"/>
                </a:solidFill>
                <a:latin typeface="Trebuchet MS"/>
                <a:cs typeface="Trebuchet MS"/>
              </a:rPr>
              <a:t>participación.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732975" y="7481206"/>
            <a:ext cx="7357745" cy="10991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2540">
              <a:lnSpc>
                <a:spcPct val="100000"/>
              </a:lnSpc>
              <a:spcBef>
                <a:spcPts val="95"/>
              </a:spcBef>
            </a:pPr>
            <a:r>
              <a:rPr dirty="0" sz="2350" spc="15">
                <a:solidFill>
                  <a:srgbClr val="1D1D1B"/>
                </a:solidFill>
                <a:latin typeface="Trebuchet MS"/>
                <a:cs typeface="Trebuchet MS"/>
              </a:rPr>
              <a:t>47 </a:t>
            </a:r>
            <a:r>
              <a:rPr dirty="0" sz="2350" spc="120">
                <a:solidFill>
                  <a:srgbClr val="1D1D1B"/>
                </a:solidFill>
                <a:latin typeface="Trebuchet MS"/>
                <a:cs typeface="Trebuchet MS"/>
              </a:rPr>
              <a:t>de </a:t>
            </a:r>
            <a:r>
              <a:rPr dirty="0" sz="2350" spc="40">
                <a:solidFill>
                  <a:srgbClr val="1D1D1B"/>
                </a:solidFill>
                <a:latin typeface="Trebuchet MS"/>
                <a:cs typeface="Trebuchet MS"/>
              </a:rPr>
              <a:t>ellas </a:t>
            </a:r>
            <a:r>
              <a:rPr dirty="0" sz="2350" spc="85">
                <a:solidFill>
                  <a:srgbClr val="1D1D1B"/>
                </a:solidFill>
                <a:latin typeface="Trebuchet MS"/>
                <a:cs typeface="Trebuchet MS"/>
              </a:rPr>
              <a:t>sumaron </a:t>
            </a:r>
            <a:r>
              <a:rPr dirty="0" sz="2350" spc="80">
                <a:solidFill>
                  <a:srgbClr val="1D1D1B"/>
                </a:solidFill>
                <a:latin typeface="Trebuchet MS"/>
                <a:cs typeface="Trebuchet MS"/>
              </a:rPr>
              <a:t>ganancias </a:t>
            </a:r>
            <a:r>
              <a:rPr dirty="0" sz="2350" spc="50">
                <a:solidFill>
                  <a:srgbClr val="1D1D1B"/>
                </a:solidFill>
                <a:latin typeface="Trebuchet MS"/>
                <a:cs typeface="Trebuchet MS"/>
              </a:rPr>
              <a:t>netas </a:t>
            </a:r>
            <a:r>
              <a:rPr dirty="0" sz="2350" spc="60">
                <a:solidFill>
                  <a:srgbClr val="1D1D1B"/>
                </a:solidFill>
                <a:latin typeface="Trebuchet MS"/>
                <a:cs typeface="Trebuchet MS"/>
              </a:rPr>
              <a:t>por </a:t>
            </a:r>
            <a:r>
              <a:rPr dirty="0" sz="2350" spc="20">
                <a:solidFill>
                  <a:srgbClr val="1D1D1B"/>
                </a:solidFill>
                <a:latin typeface="Trebuchet MS"/>
                <a:cs typeface="Trebuchet MS"/>
              </a:rPr>
              <a:t>valor </a:t>
            </a:r>
            <a:r>
              <a:rPr dirty="0" sz="2350" spc="120">
                <a:solidFill>
                  <a:srgbClr val="1D1D1B"/>
                </a:solidFill>
                <a:latin typeface="Trebuchet MS"/>
                <a:cs typeface="Trebuchet MS"/>
              </a:rPr>
              <a:t>de  </a:t>
            </a:r>
            <a:r>
              <a:rPr dirty="0" sz="2350" spc="20">
                <a:solidFill>
                  <a:srgbClr val="1D1D1B"/>
                </a:solidFill>
                <a:latin typeface="Trebuchet MS"/>
                <a:cs typeface="Trebuchet MS"/>
              </a:rPr>
              <a:t>US$244.157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55">
                <a:solidFill>
                  <a:srgbClr val="1D1D1B"/>
                </a:solidFill>
                <a:latin typeface="Trebuchet MS"/>
                <a:cs typeface="Trebuchet MS"/>
              </a:rPr>
              <a:t>millones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90">
                <a:solidFill>
                  <a:srgbClr val="1D1D1B"/>
                </a:solidFill>
                <a:latin typeface="Trebuchet MS"/>
                <a:cs typeface="Trebuchet MS"/>
              </a:rPr>
              <a:t>en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-45">
                <a:solidFill>
                  <a:srgbClr val="1D1D1B"/>
                </a:solidFill>
                <a:latin typeface="Trebuchet MS"/>
                <a:cs typeface="Trebuchet MS"/>
              </a:rPr>
              <a:t>2018,</a:t>
            </a:r>
            <a:r>
              <a:rPr dirty="0" sz="2350" spc="-17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10">
                <a:solidFill>
                  <a:srgbClr val="1D1D1B"/>
                </a:solidFill>
                <a:latin typeface="Trebuchet MS"/>
                <a:cs typeface="Trebuchet MS"/>
              </a:rPr>
              <a:t>y</a:t>
            </a:r>
            <a:r>
              <a:rPr dirty="0" sz="2350" spc="-17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5">
                <a:solidFill>
                  <a:srgbClr val="1D1D1B"/>
                </a:solidFill>
                <a:latin typeface="Trebuchet MS"/>
                <a:cs typeface="Trebuchet MS"/>
              </a:rPr>
              <a:t>32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5">
                <a:solidFill>
                  <a:srgbClr val="1D1D1B"/>
                </a:solidFill>
                <a:latin typeface="Trebuchet MS"/>
                <a:cs typeface="Trebuchet MS"/>
              </a:rPr>
              <a:t>hicieron</a:t>
            </a:r>
            <a:r>
              <a:rPr dirty="0" sz="2350" spc="-17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50">
                <a:solidFill>
                  <a:srgbClr val="1D1D1B"/>
                </a:solidFill>
                <a:latin typeface="Trebuchet MS"/>
                <a:cs typeface="Trebuchet MS"/>
              </a:rPr>
              <a:t>ventas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60">
                <a:solidFill>
                  <a:srgbClr val="1D1D1B"/>
                </a:solidFill>
                <a:latin typeface="Trebuchet MS"/>
                <a:cs typeface="Trebuchet MS"/>
              </a:rPr>
              <a:t>por  </a:t>
            </a:r>
            <a:r>
              <a:rPr dirty="0" sz="2350" spc="20">
                <a:solidFill>
                  <a:srgbClr val="1D1D1B"/>
                </a:solidFill>
                <a:latin typeface="Trebuchet MS"/>
                <a:cs typeface="Trebuchet MS"/>
              </a:rPr>
              <a:t>valor </a:t>
            </a:r>
            <a:r>
              <a:rPr dirty="0" sz="2350" spc="120">
                <a:solidFill>
                  <a:srgbClr val="1D1D1B"/>
                </a:solidFill>
                <a:latin typeface="Trebuchet MS"/>
                <a:cs typeface="Trebuchet MS"/>
              </a:rPr>
              <a:t>de</a:t>
            </a:r>
            <a:r>
              <a:rPr dirty="0" sz="2350" spc="-5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85">
                <a:solidFill>
                  <a:srgbClr val="1D1D1B"/>
                </a:solidFill>
                <a:latin typeface="Trebuchet MS"/>
                <a:cs typeface="Trebuchet MS"/>
              </a:rPr>
              <a:t>US$362.638 </a:t>
            </a:r>
            <a:r>
              <a:rPr dirty="0" sz="2350">
                <a:solidFill>
                  <a:srgbClr val="1D1D1B"/>
                </a:solidFill>
                <a:latin typeface="Trebuchet MS"/>
                <a:cs typeface="Trebuchet MS"/>
              </a:rPr>
              <a:t>millones.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728503" y="8912436"/>
            <a:ext cx="7814945" cy="7410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270">
              <a:lnSpc>
                <a:spcPct val="100000"/>
              </a:lnSpc>
              <a:spcBef>
                <a:spcPts val="95"/>
              </a:spcBef>
            </a:pPr>
            <a:r>
              <a:rPr dirty="0" sz="2350" spc="120">
                <a:solidFill>
                  <a:srgbClr val="1D1D1B"/>
                </a:solidFill>
                <a:latin typeface="Trebuchet MS"/>
                <a:cs typeface="Trebuchet MS"/>
              </a:rPr>
              <a:t>En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40">
                <a:solidFill>
                  <a:srgbClr val="1D1D1B"/>
                </a:solidFill>
                <a:latin typeface="Trebuchet MS"/>
                <a:cs typeface="Trebuchet MS"/>
              </a:rPr>
              <a:t>empleo,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45">
                <a:solidFill>
                  <a:srgbClr val="1D1D1B"/>
                </a:solidFill>
                <a:latin typeface="Trebuchet MS"/>
                <a:cs typeface="Trebuchet MS"/>
              </a:rPr>
              <a:t>55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20">
                <a:solidFill>
                  <a:srgbClr val="1D1D1B"/>
                </a:solidFill>
                <a:latin typeface="Trebuchet MS"/>
                <a:cs typeface="Trebuchet MS"/>
              </a:rPr>
              <a:t>de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60">
                <a:solidFill>
                  <a:srgbClr val="1D1D1B"/>
                </a:solidFill>
                <a:latin typeface="Trebuchet MS"/>
                <a:cs typeface="Trebuchet MS"/>
              </a:rPr>
              <a:t>las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00">
                <a:solidFill>
                  <a:srgbClr val="1D1D1B"/>
                </a:solidFill>
                <a:latin typeface="Trebuchet MS"/>
                <a:cs typeface="Trebuchet MS"/>
              </a:rPr>
              <a:t>empresas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25">
                <a:solidFill>
                  <a:srgbClr val="1D1D1B"/>
                </a:solidFill>
                <a:latin typeface="Trebuchet MS"/>
                <a:cs typeface="Trebuchet MS"/>
              </a:rPr>
              <a:t>suman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-80">
                <a:solidFill>
                  <a:srgbClr val="1D1D1B"/>
                </a:solidFill>
                <a:latin typeface="Trebuchet MS"/>
                <a:cs typeface="Trebuchet MS"/>
              </a:rPr>
              <a:t>1.327.966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95">
                <a:solidFill>
                  <a:srgbClr val="1D1D1B"/>
                </a:solidFill>
                <a:latin typeface="Trebuchet MS"/>
                <a:cs typeface="Trebuchet MS"/>
              </a:rPr>
              <a:t>puestos  </a:t>
            </a:r>
            <a:r>
              <a:rPr dirty="0" sz="2350" spc="120">
                <a:solidFill>
                  <a:srgbClr val="1D1D1B"/>
                </a:solidFill>
                <a:latin typeface="Trebuchet MS"/>
                <a:cs typeface="Trebuchet MS"/>
              </a:rPr>
              <a:t>de</a:t>
            </a:r>
            <a:r>
              <a:rPr dirty="0" sz="2350" spc="-52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-35">
                <a:solidFill>
                  <a:srgbClr val="1D1D1B"/>
                </a:solidFill>
                <a:latin typeface="Trebuchet MS"/>
                <a:cs typeface="Trebuchet MS"/>
              </a:rPr>
              <a:t>trabajo </a:t>
            </a:r>
            <a:r>
              <a:rPr dirty="0" sz="2350" spc="40">
                <a:solidFill>
                  <a:srgbClr val="1D1D1B"/>
                </a:solidFill>
                <a:latin typeface="Trebuchet MS"/>
                <a:cs typeface="Trebuchet MS"/>
              </a:rPr>
              <a:t>a </a:t>
            </a:r>
            <a:r>
              <a:rPr dirty="0" sz="2350">
                <a:solidFill>
                  <a:srgbClr val="1D1D1B"/>
                </a:solidFill>
                <a:latin typeface="Trebuchet MS"/>
                <a:cs typeface="Trebuchet MS"/>
              </a:rPr>
              <a:t>nivel </a:t>
            </a:r>
            <a:r>
              <a:rPr dirty="0" sz="2350" spc="5">
                <a:solidFill>
                  <a:srgbClr val="1D1D1B"/>
                </a:solidFill>
                <a:latin typeface="Trebuchet MS"/>
                <a:cs typeface="Trebuchet MS"/>
              </a:rPr>
              <a:t>global.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56698" y="6449072"/>
            <a:ext cx="189230" cy="310515"/>
          </a:xfrm>
          <a:custGeom>
            <a:avLst/>
            <a:gdLst/>
            <a:ahLst/>
            <a:cxnLst/>
            <a:rect l="l" t="t" r="r" b="b"/>
            <a:pathLst>
              <a:path w="189230" h="310515">
                <a:moveTo>
                  <a:pt x="0" y="0"/>
                </a:moveTo>
                <a:lnTo>
                  <a:pt x="0" y="310210"/>
                </a:lnTo>
                <a:lnTo>
                  <a:pt x="188620" y="155105"/>
                </a:lnTo>
                <a:lnTo>
                  <a:pt x="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56698" y="9679190"/>
            <a:ext cx="189230" cy="310515"/>
          </a:xfrm>
          <a:custGeom>
            <a:avLst/>
            <a:gdLst/>
            <a:ahLst/>
            <a:cxnLst/>
            <a:rect l="l" t="t" r="r" b="b"/>
            <a:pathLst>
              <a:path w="189230" h="310515">
                <a:moveTo>
                  <a:pt x="0" y="0"/>
                </a:moveTo>
                <a:lnTo>
                  <a:pt x="0" y="310210"/>
                </a:lnTo>
                <a:lnTo>
                  <a:pt x="188620" y="155105"/>
                </a:lnTo>
                <a:lnTo>
                  <a:pt x="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56698" y="8279993"/>
            <a:ext cx="189230" cy="310515"/>
          </a:xfrm>
          <a:custGeom>
            <a:avLst/>
            <a:gdLst/>
            <a:ahLst/>
            <a:cxnLst/>
            <a:rect l="l" t="t" r="r" b="b"/>
            <a:pathLst>
              <a:path w="189230" h="310515">
                <a:moveTo>
                  <a:pt x="0" y="0"/>
                </a:moveTo>
                <a:lnTo>
                  <a:pt x="0" y="310222"/>
                </a:lnTo>
                <a:lnTo>
                  <a:pt x="188620" y="155105"/>
                </a:lnTo>
                <a:lnTo>
                  <a:pt x="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463278" y="7564640"/>
            <a:ext cx="189230" cy="310515"/>
          </a:xfrm>
          <a:custGeom>
            <a:avLst/>
            <a:gdLst/>
            <a:ahLst/>
            <a:cxnLst/>
            <a:rect l="l" t="t" r="r" b="b"/>
            <a:pathLst>
              <a:path w="189229" h="310515">
                <a:moveTo>
                  <a:pt x="0" y="0"/>
                </a:moveTo>
                <a:lnTo>
                  <a:pt x="0" y="310210"/>
                </a:lnTo>
                <a:lnTo>
                  <a:pt x="188620" y="155105"/>
                </a:lnTo>
                <a:lnTo>
                  <a:pt x="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463278" y="8971635"/>
            <a:ext cx="189230" cy="310515"/>
          </a:xfrm>
          <a:custGeom>
            <a:avLst/>
            <a:gdLst/>
            <a:ahLst/>
            <a:cxnLst/>
            <a:rect l="l" t="t" r="r" b="b"/>
            <a:pathLst>
              <a:path w="189229" h="310515">
                <a:moveTo>
                  <a:pt x="0" y="0"/>
                </a:moveTo>
                <a:lnTo>
                  <a:pt x="0" y="310210"/>
                </a:lnTo>
                <a:lnTo>
                  <a:pt x="188620" y="155105"/>
                </a:lnTo>
                <a:lnTo>
                  <a:pt x="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143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11430000"/>
          </a:xfrm>
          <a:custGeom>
            <a:avLst/>
            <a:gdLst/>
            <a:ahLst/>
            <a:cxnLst/>
            <a:rect l="l" t="t" r="r" b="b"/>
            <a:pathLst>
              <a:path w="18288000" h="11430000">
                <a:moveTo>
                  <a:pt x="0" y="11430000"/>
                </a:moveTo>
                <a:lnTo>
                  <a:pt x="18288000" y="11430000"/>
                </a:lnTo>
                <a:lnTo>
                  <a:pt x="18288000" y="0"/>
                </a:lnTo>
                <a:lnTo>
                  <a:pt x="0" y="0"/>
                </a:lnTo>
                <a:lnTo>
                  <a:pt x="0" y="1143000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90204" y="4364380"/>
            <a:ext cx="2656840" cy="871219"/>
          </a:xfrm>
          <a:custGeom>
            <a:avLst/>
            <a:gdLst/>
            <a:ahLst/>
            <a:cxnLst/>
            <a:rect l="l" t="t" r="r" b="b"/>
            <a:pathLst>
              <a:path w="2656840" h="871220">
                <a:moveTo>
                  <a:pt x="2656662" y="870673"/>
                </a:moveTo>
                <a:lnTo>
                  <a:pt x="0" y="870673"/>
                </a:lnTo>
                <a:lnTo>
                  <a:pt x="0" y="0"/>
                </a:lnTo>
                <a:lnTo>
                  <a:pt x="2656662" y="0"/>
                </a:lnTo>
                <a:lnTo>
                  <a:pt x="2656662" y="870673"/>
                </a:lnTo>
                <a:close/>
              </a:path>
            </a:pathLst>
          </a:custGeom>
          <a:solidFill>
            <a:srgbClr val="00A7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76107" y="4364366"/>
            <a:ext cx="0" cy="7065645"/>
          </a:xfrm>
          <a:custGeom>
            <a:avLst/>
            <a:gdLst/>
            <a:ahLst/>
            <a:cxnLst/>
            <a:rect l="l" t="t" r="r" b="b"/>
            <a:pathLst>
              <a:path w="0" h="7065645">
                <a:moveTo>
                  <a:pt x="0" y="0"/>
                </a:moveTo>
                <a:lnTo>
                  <a:pt x="0" y="7065633"/>
                </a:lnTo>
              </a:path>
            </a:pathLst>
          </a:custGeom>
          <a:ln w="50800">
            <a:solidFill>
              <a:srgbClr val="00A7E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11522" y="4370413"/>
            <a:ext cx="871219" cy="871219"/>
          </a:xfrm>
          <a:custGeom>
            <a:avLst/>
            <a:gdLst/>
            <a:ahLst/>
            <a:cxnLst/>
            <a:rect l="l" t="t" r="r" b="b"/>
            <a:pathLst>
              <a:path w="871220" h="871220">
                <a:moveTo>
                  <a:pt x="435343" y="0"/>
                </a:moveTo>
                <a:lnTo>
                  <a:pt x="387907" y="2554"/>
                </a:lnTo>
                <a:lnTo>
                  <a:pt x="341951" y="10040"/>
                </a:lnTo>
                <a:lnTo>
                  <a:pt x="297740" y="22193"/>
                </a:lnTo>
                <a:lnTo>
                  <a:pt x="255539" y="38747"/>
                </a:lnTo>
                <a:lnTo>
                  <a:pt x="215615" y="59436"/>
                </a:lnTo>
                <a:lnTo>
                  <a:pt x="178233" y="83995"/>
                </a:lnTo>
                <a:lnTo>
                  <a:pt x="143659" y="112158"/>
                </a:lnTo>
                <a:lnTo>
                  <a:pt x="112158" y="143659"/>
                </a:lnTo>
                <a:lnTo>
                  <a:pt x="83995" y="178233"/>
                </a:lnTo>
                <a:lnTo>
                  <a:pt x="59436" y="215615"/>
                </a:lnTo>
                <a:lnTo>
                  <a:pt x="38747" y="255539"/>
                </a:lnTo>
                <a:lnTo>
                  <a:pt x="22193" y="297740"/>
                </a:lnTo>
                <a:lnTo>
                  <a:pt x="10040" y="341951"/>
                </a:lnTo>
                <a:lnTo>
                  <a:pt x="2554" y="387907"/>
                </a:lnTo>
                <a:lnTo>
                  <a:pt x="0" y="435343"/>
                </a:lnTo>
                <a:lnTo>
                  <a:pt x="2554" y="482779"/>
                </a:lnTo>
                <a:lnTo>
                  <a:pt x="10040" y="528735"/>
                </a:lnTo>
                <a:lnTo>
                  <a:pt x="22193" y="572946"/>
                </a:lnTo>
                <a:lnTo>
                  <a:pt x="38747" y="615146"/>
                </a:lnTo>
                <a:lnTo>
                  <a:pt x="59436" y="655070"/>
                </a:lnTo>
                <a:lnTo>
                  <a:pt x="83995" y="692452"/>
                </a:lnTo>
                <a:lnTo>
                  <a:pt x="112158" y="727027"/>
                </a:lnTo>
                <a:lnTo>
                  <a:pt x="143659" y="758528"/>
                </a:lnTo>
                <a:lnTo>
                  <a:pt x="178233" y="786691"/>
                </a:lnTo>
                <a:lnTo>
                  <a:pt x="215615" y="811250"/>
                </a:lnTo>
                <a:lnTo>
                  <a:pt x="255539" y="831939"/>
                </a:lnTo>
                <a:lnTo>
                  <a:pt x="297740" y="848492"/>
                </a:lnTo>
                <a:lnTo>
                  <a:pt x="341951" y="860645"/>
                </a:lnTo>
                <a:lnTo>
                  <a:pt x="387907" y="868132"/>
                </a:lnTo>
                <a:lnTo>
                  <a:pt x="435343" y="870686"/>
                </a:lnTo>
                <a:lnTo>
                  <a:pt x="482777" y="868132"/>
                </a:lnTo>
                <a:lnTo>
                  <a:pt x="528731" y="860645"/>
                </a:lnTo>
                <a:lnTo>
                  <a:pt x="572941" y="848492"/>
                </a:lnTo>
                <a:lnTo>
                  <a:pt x="615141" y="831939"/>
                </a:lnTo>
                <a:lnTo>
                  <a:pt x="655065" y="811250"/>
                </a:lnTo>
                <a:lnTo>
                  <a:pt x="692447" y="786691"/>
                </a:lnTo>
                <a:lnTo>
                  <a:pt x="727022" y="758528"/>
                </a:lnTo>
                <a:lnTo>
                  <a:pt x="758524" y="727027"/>
                </a:lnTo>
                <a:lnTo>
                  <a:pt x="786687" y="692452"/>
                </a:lnTo>
                <a:lnTo>
                  <a:pt x="811247" y="655070"/>
                </a:lnTo>
                <a:lnTo>
                  <a:pt x="831937" y="615146"/>
                </a:lnTo>
                <a:lnTo>
                  <a:pt x="848491" y="572946"/>
                </a:lnTo>
                <a:lnTo>
                  <a:pt x="860645" y="528735"/>
                </a:lnTo>
                <a:lnTo>
                  <a:pt x="868131" y="482779"/>
                </a:lnTo>
                <a:lnTo>
                  <a:pt x="870686" y="435343"/>
                </a:lnTo>
                <a:lnTo>
                  <a:pt x="868131" y="387907"/>
                </a:lnTo>
                <a:lnTo>
                  <a:pt x="860645" y="341951"/>
                </a:lnTo>
                <a:lnTo>
                  <a:pt x="848491" y="297740"/>
                </a:lnTo>
                <a:lnTo>
                  <a:pt x="831937" y="255539"/>
                </a:lnTo>
                <a:lnTo>
                  <a:pt x="811247" y="215615"/>
                </a:lnTo>
                <a:lnTo>
                  <a:pt x="786687" y="178233"/>
                </a:lnTo>
                <a:lnTo>
                  <a:pt x="758524" y="143659"/>
                </a:lnTo>
                <a:lnTo>
                  <a:pt x="727022" y="112158"/>
                </a:lnTo>
                <a:lnTo>
                  <a:pt x="692447" y="83995"/>
                </a:lnTo>
                <a:lnTo>
                  <a:pt x="655065" y="59436"/>
                </a:lnTo>
                <a:lnTo>
                  <a:pt x="615141" y="38747"/>
                </a:lnTo>
                <a:lnTo>
                  <a:pt x="572941" y="22193"/>
                </a:lnTo>
                <a:lnTo>
                  <a:pt x="528731" y="10040"/>
                </a:lnTo>
                <a:lnTo>
                  <a:pt x="482777" y="2554"/>
                </a:lnTo>
                <a:lnTo>
                  <a:pt x="435343" y="0"/>
                </a:lnTo>
                <a:close/>
              </a:path>
            </a:pathLst>
          </a:custGeom>
          <a:solidFill>
            <a:srgbClr val="00A7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38031" y="4437583"/>
            <a:ext cx="2403475" cy="694055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350" spc="215">
                <a:latin typeface="Trebuchet MS"/>
                <a:cs typeface="Trebuchet MS"/>
              </a:rPr>
              <a:t>GRACIAS</a:t>
            </a:r>
            <a:endParaRPr sz="43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83090" y="6064011"/>
            <a:ext cx="7842884" cy="39020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6230"/>
              </a:lnSpc>
              <a:spcBef>
                <a:spcPts val="95"/>
              </a:spcBef>
            </a:pPr>
            <a:r>
              <a:rPr dirty="0" sz="5250" spc="114" b="1">
                <a:solidFill>
                  <a:srgbClr val="FFFFFF"/>
                </a:solidFill>
                <a:latin typeface="Trebuchet MS"/>
                <a:cs typeface="Trebuchet MS"/>
              </a:rPr>
              <a:t>María </a:t>
            </a:r>
            <a:r>
              <a:rPr dirty="0" sz="5250" spc="165" b="1">
                <a:solidFill>
                  <a:srgbClr val="FFFFFF"/>
                </a:solidFill>
                <a:latin typeface="Trebuchet MS"/>
                <a:cs typeface="Trebuchet MS"/>
              </a:rPr>
              <a:t>Claudia</a:t>
            </a:r>
            <a:r>
              <a:rPr dirty="0" sz="5250" spc="-8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5250" spc="90" b="1">
                <a:solidFill>
                  <a:srgbClr val="FFFFFF"/>
                </a:solidFill>
                <a:latin typeface="Trebuchet MS"/>
                <a:cs typeface="Trebuchet MS"/>
              </a:rPr>
              <a:t>Lacouture</a:t>
            </a:r>
            <a:endParaRPr sz="5250">
              <a:latin typeface="Trebuchet MS"/>
              <a:cs typeface="Trebuchet MS"/>
            </a:endParaRPr>
          </a:p>
          <a:p>
            <a:pPr marL="12700">
              <a:lnSpc>
                <a:spcPts val="3890"/>
              </a:lnSpc>
            </a:pPr>
            <a:r>
              <a:rPr dirty="0" sz="3300" spc="15">
                <a:solidFill>
                  <a:srgbClr val="FFFFFF"/>
                </a:solidFill>
                <a:latin typeface="Trebuchet MS"/>
                <a:cs typeface="Trebuchet MS"/>
              </a:rPr>
              <a:t>Directora </a:t>
            </a:r>
            <a:r>
              <a:rPr dirty="0" sz="3300" spc="5">
                <a:solidFill>
                  <a:srgbClr val="FFFFFF"/>
                </a:solidFill>
                <a:latin typeface="Trebuchet MS"/>
                <a:cs typeface="Trebuchet MS"/>
              </a:rPr>
              <a:t>Ejecutiva </a:t>
            </a:r>
            <a:r>
              <a:rPr dirty="0" sz="3300" spc="235">
                <a:solidFill>
                  <a:srgbClr val="FFFFFF"/>
                </a:solidFill>
                <a:latin typeface="Trebuchet MS"/>
                <a:cs typeface="Trebuchet MS"/>
              </a:rPr>
              <a:t>AmCham</a:t>
            </a:r>
            <a:r>
              <a:rPr dirty="0" sz="3300" spc="-5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300" spc="125">
                <a:solidFill>
                  <a:srgbClr val="FFFFFF"/>
                </a:solidFill>
                <a:latin typeface="Trebuchet MS"/>
                <a:cs typeface="Trebuchet MS"/>
              </a:rPr>
              <a:t>Colombia</a:t>
            </a:r>
            <a:endParaRPr sz="3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5300">
              <a:latin typeface="Times New Roman"/>
              <a:cs typeface="Times New Roman"/>
            </a:endParaRPr>
          </a:p>
          <a:p>
            <a:pPr marL="713105" marR="5080">
              <a:lnSpc>
                <a:spcPct val="76900"/>
              </a:lnSpc>
            </a:pPr>
            <a:r>
              <a:rPr dirty="0" sz="3300" spc="65">
                <a:solidFill>
                  <a:srgbClr val="FFFFFF"/>
                </a:solidFill>
                <a:latin typeface="Trebuchet MS"/>
                <a:cs typeface="Trebuchet MS"/>
                <a:hlinkClick r:id="rId3"/>
              </a:rPr>
              <a:t>directora@amchamcolombia.com.co </a:t>
            </a:r>
            <a:r>
              <a:rPr dirty="0" sz="3300" spc="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300" spc="204">
                <a:solidFill>
                  <a:srgbClr val="FFFFFF"/>
                </a:solidFill>
                <a:latin typeface="Trebuchet MS"/>
                <a:cs typeface="Trebuchet MS"/>
              </a:rPr>
              <a:t>@AmChamCol</a:t>
            </a:r>
            <a:endParaRPr sz="3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650">
              <a:latin typeface="Times New Roman"/>
              <a:cs typeface="Times New Roman"/>
            </a:endParaRPr>
          </a:p>
          <a:p>
            <a:pPr marL="813435">
              <a:lnSpc>
                <a:spcPct val="100000"/>
              </a:lnSpc>
            </a:pPr>
            <a:r>
              <a:rPr dirty="0" sz="3300" spc="85" b="1">
                <a:solidFill>
                  <a:srgbClr val="FFFFFF"/>
                </a:solidFill>
                <a:latin typeface="Trebuchet MS"/>
                <a:cs typeface="Trebuchet MS"/>
                <a:hlinkClick r:id="rId4"/>
              </a:rPr>
              <a:t>www.amchamcolombia.co</a:t>
            </a:r>
            <a:endParaRPr sz="3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45421" y="3627338"/>
            <a:ext cx="2788920" cy="323469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800" spc="50" i="1">
                <a:latin typeface="Trebuchet MS"/>
                <a:cs typeface="Trebuchet MS"/>
              </a:rPr>
              <a:t>Asia</a:t>
            </a:r>
            <a:r>
              <a:rPr dirty="0" sz="1800" spc="-105" i="1">
                <a:latin typeface="Trebuchet MS"/>
                <a:cs typeface="Trebuchet MS"/>
              </a:rPr>
              <a:t> </a:t>
            </a:r>
            <a:r>
              <a:rPr dirty="0" sz="1800" spc="-25" i="1">
                <a:latin typeface="Trebuchet MS"/>
                <a:cs typeface="Trebuchet MS"/>
              </a:rPr>
              <a:t>Oriental</a:t>
            </a:r>
            <a:r>
              <a:rPr dirty="0" sz="1800" spc="-200" i="1">
                <a:latin typeface="Trebuchet MS"/>
                <a:cs typeface="Trebuchet MS"/>
              </a:rPr>
              <a:t> </a:t>
            </a:r>
            <a:r>
              <a:rPr dirty="0" sz="1800" spc="20" i="1">
                <a:latin typeface="Trebuchet MS"/>
                <a:cs typeface="Trebuchet MS"/>
              </a:rPr>
              <a:t>y</a:t>
            </a:r>
            <a:r>
              <a:rPr dirty="0" sz="1800" spc="-135" i="1">
                <a:latin typeface="Trebuchet MS"/>
                <a:cs typeface="Trebuchet MS"/>
              </a:rPr>
              <a:t> </a:t>
            </a:r>
            <a:r>
              <a:rPr dirty="0" sz="1800" spc="10" i="1">
                <a:latin typeface="Trebuchet MS"/>
                <a:cs typeface="Trebuchet MS"/>
              </a:rPr>
              <a:t>Sudoriental</a:t>
            </a:r>
            <a:endParaRPr sz="1800">
              <a:latin typeface="Trebuchet MS"/>
              <a:cs typeface="Trebuchet MS"/>
            </a:endParaRPr>
          </a:p>
          <a:p>
            <a:pPr marL="1130935" marR="5080" indent="27305">
              <a:lnSpc>
                <a:spcPct val="178100"/>
              </a:lnSpc>
            </a:pPr>
            <a:r>
              <a:rPr dirty="0" sz="1800" spc="50" i="1">
                <a:latin typeface="Trebuchet MS"/>
                <a:cs typeface="Trebuchet MS"/>
              </a:rPr>
              <a:t>Asia</a:t>
            </a:r>
            <a:r>
              <a:rPr dirty="0" sz="1800" spc="-155" i="1">
                <a:latin typeface="Trebuchet MS"/>
                <a:cs typeface="Trebuchet MS"/>
              </a:rPr>
              <a:t> </a:t>
            </a:r>
            <a:r>
              <a:rPr dirty="0" sz="1800" spc="5" i="1">
                <a:latin typeface="Trebuchet MS"/>
                <a:cs typeface="Trebuchet MS"/>
              </a:rPr>
              <a:t>Meridional  </a:t>
            </a:r>
            <a:r>
              <a:rPr dirty="0" sz="1800" spc="50" i="1">
                <a:latin typeface="Trebuchet MS"/>
                <a:cs typeface="Trebuchet MS"/>
              </a:rPr>
              <a:t>Asia</a:t>
            </a:r>
            <a:r>
              <a:rPr dirty="0" sz="1800" spc="-175" i="1">
                <a:latin typeface="Trebuchet MS"/>
                <a:cs typeface="Trebuchet MS"/>
              </a:rPr>
              <a:t> </a:t>
            </a:r>
            <a:r>
              <a:rPr dirty="0" sz="1800" spc="30" i="1">
                <a:latin typeface="Trebuchet MS"/>
                <a:cs typeface="Trebuchet MS"/>
              </a:rPr>
              <a:t>Occidental</a:t>
            </a:r>
            <a:endParaRPr sz="1800">
              <a:latin typeface="Trebuchet MS"/>
              <a:cs typeface="Trebuchet MS"/>
            </a:endParaRPr>
          </a:p>
          <a:p>
            <a:pPr marL="27305">
              <a:lnSpc>
                <a:spcPct val="100000"/>
              </a:lnSpc>
              <a:spcBef>
                <a:spcPts val="1689"/>
              </a:spcBef>
            </a:pPr>
            <a:r>
              <a:rPr dirty="0" sz="1800" spc="35" i="1">
                <a:latin typeface="Trebuchet MS"/>
                <a:cs typeface="Trebuchet MS"/>
              </a:rPr>
              <a:t>América</a:t>
            </a:r>
            <a:r>
              <a:rPr dirty="0" sz="1800" spc="-110" i="1">
                <a:latin typeface="Trebuchet MS"/>
                <a:cs typeface="Trebuchet MS"/>
              </a:rPr>
              <a:t> </a:t>
            </a:r>
            <a:r>
              <a:rPr dirty="0" sz="1800" spc="20" i="1">
                <a:latin typeface="Trebuchet MS"/>
                <a:cs typeface="Trebuchet MS"/>
              </a:rPr>
              <a:t>Latina</a:t>
            </a:r>
            <a:r>
              <a:rPr dirty="0" sz="1800" spc="-155" i="1">
                <a:latin typeface="Trebuchet MS"/>
                <a:cs typeface="Trebuchet MS"/>
              </a:rPr>
              <a:t> </a:t>
            </a:r>
            <a:r>
              <a:rPr dirty="0" sz="1800" spc="20" i="1">
                <a:latin typeface="Trebuchet MS"/>
                <a:cs typeface="Trebuchet MS"/>
              </a:rPr>
              <a:t>y</a:t>
            </a:r>
            <a:r>
              <a:rPr dirty="0" sz="1800" spc="-140" i="1">
                <a:latin typeface="Trebuchet MS"/>
                <a:cs typeface="Trebuchet MS"/>
              </a:rPr>
              <a:t> </a:t>
            </a:r>
            <a:r>
              <a:rPr dirty="0" sz="1800" spc="-30" i="1">
                <a:latin typeface="Trebuchet MS"/>
                <a:cs typeface="Trebuchet MS"/>
              </a:rPr>
              <a:t>el</a:t>
            </a:r>
            <a:r>
              <a:rPr dirty="0" sz="1800" spc="-155" i="1">
                <a:latin typeface="Trebuchet MS"/>
                <a:cs typeface="Trebuchet MS"/>
              </a:rPr>
              <a:t> </a:t>
            </a:r>
            <a:r>
              <a:rPr dirty="0" sz="1800" spc="15" i="1">
                <a:latin typeface="Trebuchet MS"/>
                <a:cs typeface="Trebuchet MS"/>
              </a:rPr>
              <a:t>Caribe</a:t>
            </a:r>
            <a:endParaRPr sz="1800">
              <a:latin typeface="Trebuchet MS"/>
              <a:cs typeface="Trebuchet MS"/>
            </a:endParaRPr>
          </a:p>
          <a:p>
            <a:pPr marL="1210945">
              <a:lnSpc>
                <a:spcPct val="100000"/>
              </a:lnSpc>
              <a:spcBef>
                <a:spcPts val="1685"/>
              </a:spcBef>
            </a:pPr>
            <a:r>
              <a:rPr dirty="0" sz="1800" spc="20" i="1">
                <a:latin typeface="Trebuchet MS"/>
                <a:cs typeface="Trebuchet MS"/>
              </a:rPr>
              <a:t>Centroamérica</a:t>
            </a:r>
            <a:endParaRPr sz="1800">
              <a:latin typeface="Trebuchet MS"/>
              <a:cs typeface="Trebuchet MS"/>
            </a:endParaRPr>
          </a:p>
          <a:p>
            <a:pPr marL="1113790" marR="6350" indent="969010">
              <a:lnSpc>
                <a:spcPct val="178100"/>
              </a:lnSpc>
              <a:spcBef>
                <a:spcPts val="5"/>
              </a:spcBef>
            </a:pPr>
            <a:r>
              <a:rPr dirty="0" sz="1800" spc="15" i="1">
                <a:latin typeface="Trebuchet MS"/>
                <a:cs typeface="Trebuchet MS"/>
              </a:rPr>
              <a:t>Caribe </a:t>
            </a:r>
            <a:r>
              <a:rPr dirty="0" sz="1800" spc="10" i="1">
                <a:latin typeface="Trebuchet MS"/>
                <a:cs typeface="Trebuchet MS"/>
              </a:rPr>
              <a:t> </a:t>
            </a:r>
            <a:r>
              <a:rPr dirty="0" sz="1800" spc="35" i="1">
                <a:latin typeface="Trebuchet MS"/>
                <a:cs typeface="Trebuchet MS"/>
              </a:rPr>
              <a:t>América </a:t>
            </a:r>
            <a:r>
              <a:rPr dirty="0" sz="1800" spc="10" i="1">
                <a:latin typeface="Trebuchet MS"/>
                <a:cs typeface="Trebuchet MS"/>
              </a:rPr>
              <a:t>del</a:t>
            </a:r>
            <a:r>
              <a:rPr dirty="0" sz="1800" spc="-345" i="1">
                <a:latin typeface="Trebuchet MS"/>
                <a:cs typeface="Trebuchet MS"/>
              </a:rPr>
              <a:t> </a:t>
            </a:r>
            <a:r>
              <a:rPr dirty="0" sz="1800" spc="40" i="1">
                <a:latin typeface="Trebuchet MS"/>
                <a:cs typeface="Trebuchet MS"/>
              </a:rPr>
              <a:t>Sur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48464" y="7192825"/>
            <a:ext cx="2580005" cy="3028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800" spc="70" i="1">
                <a:latin typeface="Trebuchet MS"/>
                <a:cs typeface="Trebuchet MS"/>
              </a:rPr>
              <a:t>Economías </a:t>
            </a:r>
            <a:r>
              <a:rPr dirty="0" sz="1800" spc="25" i="1">
                <a:latin typeface="Trebuchet MS"/>
                <a:cs typeface="Trebuchet MS"/>
              </a:rPr>
              <a:t>en</a:t>
            </a:r>
            <a:r>
              <a:rPr dirty="0" sz="1800" spc="-300" i="1">
                <a:latin typeface="Trebuchet MS"/>
                <a:cs typeface="Trebuchet MS"/>
              </a:rPr>
              <a:t> </a:t>
            </a:r>
            <a:r>
              <a:rPr dirty="0" sz="1800" spc="5" i="1">
                <a:latin typeface="Trebuchet MS"/>
                <a:cs typeface="Trebuchet MS"/>
              </a:rPr>
              <a:t>transición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77355" y="7607902"/>
            <a:ext cx="2851150" cy="726440"/>
          </a:xfrm>
          <a:prstGeom prst="rect">
            <a:avLst/>
          </a:prstGeom>
        </p:spPr>
        <p:txBody>
          <a:bodyPr wrap="square" lIns="0" tIns="105410" rIns="0" bIns="0" rtlCol="0" vert="horz">
            <a:spAutoFit/>
          </a:bodyPr>
          <a:lstStyle/>
          <a:p>
            <a:pPr marL="1829435">
              <a:lnSpc>
                <a:spcPct val="100000"/>
              </a:lnSpc>
              <a:spcBef>
                <a:spcPts val="830"/>
              </a:spcBef>
            </a:pPr>
            <a:r>
              <a:rPr dirty="0" sz="1400" spc="50" i="1">
                <a:latin typeface="Trebuchet MS"/>
                <a:cs typeface="Trebuchet MS"/>
              </a:rPr>
              <a:t>Memorando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45"/>
              </a:spcBef>
            </a:pPr>
            <a:r>
              <a:rPr dirty="0" sz="1800" spc="65" i="1">
                <a:latin typeface="Trebuchet MS"/>
                <a:cs typeface="Trebuchet MS"/>
              </a:rPr>
              <a:t>Países </a:t>
            </a:r>
            <a:r>
              <a:rPr dirty="0" sz="1800" spc="75" i="1">
                <a:latin typeface="Trebuchet MS"/>
                <a:cs typeface="Trebuchet MS"/>
              </a:rPr>
              <a:t>menos</a:t>
            </a:r>
            <a:r>
              <a:rPr dirty="0" sz="1800" spc="-300" i="1">
                <a:latin typeface="Trebuchet MS"/>
                <a:cs typeface="Trebuchet MS"/>
              </a:rPr>
              <a:t> </a:t>
            </a:r>
            <a:r>
              <a:rPr dirty="0" sz="1800" spc="60" i="1">
                <a:latin typeface="Trebuchet MS"/>
                <a:cs typeface="Trebuchet MS"/>
              </a:rPr>
              <a:t>adelantados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540957" y="3652558"/>
            <a:ext cx="1323975" cy="180340"/>
          </a:xfrm>
          <a:custGeom>
            <a:avLst/>
            <a:gdLst/>
            <a:ahLst/>
            <a:cxnLst/>
            <a:rect l="l" t="t" r="r" b="b"/>
            <a:pathLst>
              <a:path w="1323975" h="180339">
                <a:moveTo>
                  <a:pt x="1323505" y="180263"/>
                </a:moveTo>
                <a:lnTo>
                  <a:pt x="0" y="180263"/>
                </a:lnTo>
                <a:lnTo>
                  <a:pt x="0" y="0"/>
                </a:lnTo>
                <a:lnTo>
                  <a:pt x="1323505" y="0"/>
                </a:lnTo>
                <a:lnTo>
                  <a:pt x="1323505" y="180263"/>
                </a:lnTo>
                <a:close/>
              </a:path>
            </a:pathLst>
          </a:custGeom>
          <a:solidFill>
            <a:srgbClr val="502B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540945" y="4145902"/>
            <a:ext cx="521970" cy="180340"/>
          </a:xfrm>
          <a:custGeom>
            <a:avLst/>
            <a:gdLst/>
            <a:ahLst/>
            <a:cxnLst/>
            <a:rect l="l" t="t" r="r" b="b"/>
            <a:pathLst>
              <a:path w="521969" h="180339">
                <a:moveTo>
                  <a:pt x="521639" y="180263"/>
                </a:moveTo>
                <a:lnTo>
                  <a:pt x="0" y="180263"/>
                </a:lnTo>
                <a:lnTo>
                  <a:pt x="0" y="0"/>
                </a:lnTo>
                <a:lnTo>
                  <a:pt x="521639" y="0"/>
                </a:lnTo>
                <a:lnTo>
                  <a:pt x="521639" y="180263"/>
                </a:lnTo>
                <a:close/>
              </a:path>
            </a:pathLst>
          </a:custGeom>
          <a:solidFill>
            <a:srgbClr val="502B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540932" y="4647019"/>
            <a:ext cx="593090" cy="180340"/>
          </a:xfrm>
          <a:custGeom>
            <a:avLst/>
            <a:gdLst/>
            <a:ahLst/>
            <a:cxnLst/>
            <a:rect l="l" t="t" r="r" b="b"/>
            <a:pathLst>
              <a:path w="593090" h="180339">
                <a:moveTo>
                  <a:pt x="592899" y="180263"/>
                </a:moveTo>
                <a:lnTo>
                  <a:pt x="0" y="180263"/>
                </a:lnTo>
                <a:lnTo>
                  <a:pt x="0" y="0"/>
                </a:lnTo>
                <a:lnTo>
                  <a:pt x="592899" y="0"/>
                </a:lnTo>
                <a:lnTo>
                  <a:pt x="592899" y="180263"/>
                </a:lnTo>
                <a:close/>
              </a:path>
            </a:pathLst>
          </a:custGeom>
          <a:solidFill>
            <a:srgbClr val="502B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540843" y="5148148"/>
            <a:ext cx="789940" cy="180340"/>
          </a:xfrm>
          <a:custGeom>
            <a:avLst/>
            <a:gdLst/>
            <a:ahLst/>
            <a:cxnLst/>
            <a:rect l="l" t="t" r="r" b="b"/>
            <a:pathLst>
              <a:path w="789940" h="180339">
                <a:moveTo>
                  <a:pt x="789838" y="180263"/>
                </a:moveTo>
                <a:lnTo>
                  <a:pt x="0" y="180263"/>
                </a:lnTo>
                <a:lnTo>
                  <a:pt x="0" y="0"/>
                </a:lnTo>
                <a:lnTo>
                  <a:pt x="789838" y="0"/>
                </a:lnTo>
                <a:lnTo>
                  <a:pt x="789838" y="180263"/>
                </a:lnTo>
                <a:close/>
              </a:path>
            </a:pathLst>
          </a:custGeom>
          <a:solidFill>
            <a:srgbClr val="502B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540907" y="5649264"/>
            <a:ext cx="1135380" cy="180340"/>
          </a:xfrm>
          <a:custGeom>
            <a:avLst/>
            <a:gdLst/>
            <a:ahLst/>
            <a:cxnLst/>
            <a:rect l="l" t="t" r="r" b="b"/>
            <a:pathLst>
              <a:path w="1135380" h="180339">
                <a:moveTo>
                  <a:pt x="1135341" y="180263"/>
                </a:moveTo>
                <a:lnTo>
                  <a:pt x="0" y="180263"/>
                </a:lnTo>
                <a:lnTo>
                  <a:pt x="0" y="0"/>
                </a:lnTo>
                <a:lnTo>
                  <a:pt x="1135341" y="0"/>
                </a:lnTo>
                <a:lnTo>
                  <a:pt x="1135341" y="180263"/>
                </a:lnTo>
                <a:close/>
              </a:path>
            </a:pathLst>
          </a:custGeom>
          <a:solidFill>
            <a:srgbClr val="502B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2540957" y="6150406"/>
            <a:ext cx="520700" cy="180340"/>
          </a:xfrm>
          <a:custGeom>
            <a:avLst/>
            <a:gdLst/>
            <a:ahLst/>
            <a:cxnLst/>
            <a:rect l="l" t="t" r="r" b="b"/>
            <a:pathLst>
              <a:path w="520700" h="180339">
                <a:moveTo>
                  <a:pt x="520230" y="180251"/>
                </a:moveTo>
                <a:lnTo>
                  <a:pt x="0" y="180251"/>
                </a:lnTo>
                <a:lnTo>
                  <a:pt x="0" y="0"/>
                </a:lnTo>
                <a:lnTo>
                  <a:pt x="520230" y="0"/>
                </a:lnTo>
                <a:lnTo>
                  <a:pt x="520230" y="180251"/>
                </a:lnTo>
                <a:close/>
              </a:path>
            </a:pathLst>
          </a:custGeom>
          <a:solidFill>
            <a:srgbClr val="502B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540894" y="6639000"/>
            <a:ext cx="548640" cy="180340"/>
          </a:xfrm>
          <a:custGeom>
            <a:avLst/>
            <a:gdLst/>
            <a:ahLst/>
            <a:cxnLst/>
            <a:rect l="l" t="t" r="r" b="b"/>
            <a:pathLst>
              <a:path w="548640" h="180340">
                <a:moveTo>
                  <a:pt x="548360" y="180263"/>
                </a:moveTo>
                <a:lnTo>
                  <a:pt x="0" y="180263"/>
                </a:lnTo>
                <a:lnTo>
                  <a:pt x="0" y="0"/>
                </a:lnTo>
                <a:lnTo>
                  <a:pt x="548360" y="0"/>
                </a:lnTo>
                <a:lnTo>
                  <a:pt x="548360" y="180263"/>
                </a:lnTo>
                <a:close/>
              </a:path>
            </a:pathLst>
          </a:custGeom>
          <a:solidFill>
            <a:srgbClr val="502B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2540881" y="7255421"/>
            <a:ext cx="495300" cy="180340"/>
          </a:xfrm>
          <a:custGeom>
            <a:avLst/>
            <a:gdLst/>
            <a:ahLst/>
            <a:cxnLst/>
            <a:rect l="l" t="t" r="r" b="b"/>
            <a:pathLst>
              <a:path w="495300" h="180340">
                <a:moveTo>
                  <a:pt x="494779" y="180263"/>
                </a:moveTo>
                <a:lnTo>
                  <a:pt x="0" y="180263"/>
                </a:lnTo>
                <a:lnTo>
                  <a:pt x="0" y="0"/>
                </a:lnTo>
                <a:lnTo>
                  <a:pt x="494779" y="0"/>
                </a:lnTo>
                <a:lnTo>
                  <a:pt x="494779" y="180263"/>
                </a:lnTo>
                <a:close/>
              </a:path>
            </a:pathLst>
          </a:custGeom>
          <a:solidFill>
            <a:srgbClr val="502B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2540868" y="8059483"/>
            <a:ext cx="370840" cy="180340"/>
          </a:xfrm>
          <a:custGeom>
            <a:avLst/>
            <a:gdLst/>
            <a:ahLst/>
            <a:cxnLst/>
            <a:rect l="l" t="t" r="r" b="b"/>
            <a:pathLst>
              <a:path w="370840" h="180340">
                <a:moveTo>
                  <a:pt x="370713" y="180263"/>
                </a:moveTo>
                <a:lnTo>
                  <a:pt x="0" y="180263"/>
                </a:lnTo>
                <a:lnTo>
                  <a:pt x="0" y="0"/>
                </a:lnTo>
                <a:lnTo>
                  <a:pt x="370713" y="0"/>
                </a:lnTo>
                <a:lnTo>
                  <a:pt x="370713" y="180263"/>
                </a:lnTo>
                <a:close/>
              </a:path>
            </a:pathLst>
          </a:custGeom>
          <a:solidFill>
            <a:srgbClr val="502B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911581" y="8059483"/>
            <a:ext cx="1204595" cy="180340"/>
          </a:xfrm>
          <a:custGeom>
            <a:avLst/>
            <a:gdLst/>
            <a:ahLst/>
            <a:cxnLst/>
            <a:rect l="l" t="t" r="r" b="b"/>
            <a:pathLst>
              <a:path w="1204594" h="180340">
                <a:moveTo>
                  <a:pt x="0" y="180263"/>
                </a:moveTo>
                <a:lnTo>
                  <a:pt x="1204201" y="180263"/>
                </a:lnTo>
                <a:lnTo>
                  <a:pt x="1204201" y="0"/>
                </a:lnTo>
                <a:lnTo>
                  <a:pt x="0" y="0"/>
                </a:lnTo>
                <a:lnTo>
                  <a:pt x="0" y="180263"/>
                </a:lnTo>
                <a:close/>
              </a:path>
            </a:pathLst>
          </a:custGeom>
          <a:solidFill>
            <a:srgbClr val="E985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035661" y="7255421"/>
            <a:ext cx="1697355" cy="180340"/>
          </a:xfrm>
          <a:custGeom>
            <a:avLst/>
            <a:gdLst/>
            <a:ahLst/>
            <a:cxnLst/>
            <a:rect l="l" t="t" r="r" b="b"/>
            <a:pathLst>
              <a:path w="1697355" h="180340">
                <a:moveTo>
                  <a:pt x="0" y="180263"/>
                </a:moveTo>
                <a:lnTo>
                  <a:pt x="1696821" y="180263"/>
                </a:lnTo>
                <a:lnTo>
                  <a:pt x="1696821" y="0"/>
                </a:lnTo>
                <a:lnTo>
                  <a:pt x="0" y="0"/>
                </a:lnTo>
                <a:lnTo>
                  <a:pt x="0" y="180263"/>
                </a:lnTo>
                <a:close/>
              </a:path>
            </a:pathLst>
          </a:custGeom>
          <a:solidFill>
            <a:srgbClr val="E985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089255" y="6639000"/>
            <a:ext cx="1009015" cy="180340"/>
          </a:xfrm>
          <a:custGeom>
            <a:avLst/>
            <a:gdLst/>
            <a:ahLst/>
            <a:cxnLst/>
            <a:rect l="l" t="t" r="r" b="b"/>
            <a:pathLst>
              <a:path w="1009015" h="180340">
                <a:moveTo>
                  <a:pt x="0" y="180263"/>
                </a:moveTo>
                <a:lnTo>
                  <a:pt x="1008621" y="180263"/>
                </a:lnTo>
                <a:lnTo>
                  <a:pt x="1008621" y="0"/>
                </a:lnTo>
                <a:lnTo>
                  <a:pt x="0" y="0"/>
                </a:lnTo>
                <a:lnTo>
                  <a:pt x="0" y="180263"/>
                </a:lnTo>
                <a:close/>
              </a:path>
            </a:pathLst>
          </a:custGeom>
          <a:solidFill>
            <a:srgbClr val="E985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061187" y="6150406"/>
            <a:ext cx="812800" cy="180340"/>
          </a:xfrm>
          <a:custGeom>
            <a:avLst/>
            <a:gdLst/>
            <a:ahLst/>
            <a:cxnLst/>
            <a:rect l="l" t="t" r="r" b="b"/>
            <a:pathLst>
              <a:path w="812800" h="180339">
                <a:moveTo>
                  <a:pt x="0" y="180251"/>
                </a:moveTo>
                <a:lnTo>
                  <a:pt x="812660" y="180251"/>
                </a:lnTo>
                <a:lnTo>
                  <a:pt x="812660" y="0"/>
                </a:lnTo>
                <a:lnTo>
                  <a:pt x="0" y="0"/>
                </a:lnTo>
                <a:lnTo>
                  <a:pt x="0" y="180251"/>
                </a:lnTo>
                <a:close/>
              </a:path>
            </a:pathLst>
          </a:custGeom>
          <a:solidFill>
            <a:srgbClr val="E985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676248" y="5649264"/>
            <a:ext cx="475615" cy="180340"/>
          </a:xfrm>
          <a:custGeom>
            <a:avLst/>
            <a:gdLst/>
            <a:ahLst/>
            <a:cxnLst/>
            <a:rect l="l" t="t" r="r" b="b"/>
            <a:pathLst>
              <a:path w="475615" h="180339">
                <a:moveTo>
                  <a:pt x="0" y="180263"/>
                </a:moveTo>
                <a:lnTo>
                  <a:pt x="475157" y="180263"/>
                </a:lnTo>
                <a:lnTo>
                  <a:pt x="475157" y="0"/>
                </a:lnTo>
                <a:lnTo>
                  <a:pt x="0" y="0"/>
                </a:lnTo>
                <a:lnTo>
                  <a:pt x="0" y="180263"/>
                </a:lnTo>
                <a:close/>
              </a:path>
            </a:pathLst>
          </a:custGeom>
          <a:solidFill>
            <a:srgbClr val="E985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330682" y="5148148"/>
            <a:ext cx="775970" cy="180340"/>
          </a:xfrm>
          <a:custGeom>
            <a:avLst/>
            <a:gdLst/>
            <a:ahLst/>
            <a:cxnLst/>
            <a:rect l="l" t="t" r="r" b="b"/>
            <a:pathLst>
              <a:path w="775969" h="180339">
                <a:moveTo>
                  <a:pt x="0" y="180263"/>
                </a:moveTo>
                <a:lnTo>
                  <a:pt x="775601" y="180263"/>
                </a:lnTo>
                <a:lnTo>
                  <a:pt x="775601" y="0"/>
                </a:lnTo>
                <a:lnTo>
                  <a:pt x="0" y="0"/>
                </a:lnTo>
                <a:lnTo>
                  <a:pt x="0" y="180263"/>
                </a:lnTo>
                <a:close/>
              </a:path>
            </a:pathLst>
          </a:custGeom>
          <a:solidFill>
            <a:srgbClr val="E985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133832" y="4647019"/>
            <a:ext cx="1366520" cy="180340"/>
          </a:xfrm>
          <a:custGeom>
            <a:avLst/>
            <a:gdLst/>
            <a:ahLst/>
            <a:cxnLst/>
            <a:rect l="l" t="t" r="r" b="b"/>
            <a:pathLst>
              <a:path w="1366519" h="180339">
                <a:moveTo>
                  <a:pt x="0" y="180263"/>
                </a:moveTo>
                <a:lnTo>
                  <a:pt x="1366278" y="180263"/>
                </a:lnTo>
                <a:lnTo>
                  <a:pt x="1366278" y="0"/>
                </a:lnTo>
                <a:lnTo>
                  <a:pt x="0" y="0"/>
                </a:lnTo>
                <a:lnTo>
                  <a:pt x="0" y="180263"/>
                </a:lnTo>
                <a:close/>
              </a:path>
            </a:pathLst>
          </a:custGeom>
          <a:solidFill>
            <a:srgbClr val="E985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062585" y="4145902"/>
            <a:ext cx="1087120" cy="180340"/>
          </a:xfrm>
          <a:custGeom>
            <a:avLst/>
            <a:gdLst/>
            <a:ahLst/>
            <a:cxnLst/>
            <a:rect l="l" t="t" r="r" b="b"/>
            <a:pathLst>
              <a:path w="1087119" h="180339">
                <a:moveTo>
                  <a:pt x="0" y="180263"/>
                </a:moveTo>
                <a:lnTo>
                  <a:pt x="1086497" y="180263"/>
                </a:lnTo>
                <a:lnTo>
                  <a:pt x="1086497" y="0"/>
                </a:lnTo>
                <a:lnTo>
                  <a:pt x="0" y="0"/>
                </a:lnTo>
                <a:lnTo>
                  <a:pt x="0" y="180263"/>
                </a:lnTo>
                <a:close/>
              </a:path>
            </a:pathLst>
          </a:custGeom>
          <a:solidFill>
            <a:srgbClr val="E985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864462" y="3652558"/>
            <a:ext cx="1042035" cy="180340"/>
          </a:xfrm>
          <a:custGeom>
            <a:avLst/>
            <a:gdLst/>
            <a:ahLst/>
            <a:cxnLst/>
            <a:rect l="l" t="t" r="r" b="b"/>
            <a:pathLst>
              <a:path w="1042034" h="180339">
                <a:moveTo>
                  <a:pt x="0" y="180263"/>
                </a:moveTo>
                <a:lnTo>
                  <a:pt x="1041869" y="180263"/>
                </a:lnTo>
                <a:lnTo>
                  <a:pt x="1041869" y="0"/>
                </a:lnTo>
                <a:lnTo>
                  <a:pt x="0" y="0"/>
                </a:lnTo>
                <a:lnTo>
                  <a:pt x="0" y="180263"/>
                </a:lnTo>
                <a:close/>
              </a:path>
            </a:pathLst>
          </a:custGeom>
          <a:solidFill>
            <a:srgbClr val="E985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3926965" y="6053816"/>
            <a:ext cx="311785" cy="3028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800" spc="125">
                <a:latin typeface="Arial"/>
                <a:cs typeface="Arial"/>
              </a:rPr>
              <a:t>34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200151" y="3589608"/>
            <a:ext cx="2103120" cy="7956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826135">
              <a:lnSpc>
                <a:spcPct val="100000"/>
              </a:lnSpc>
              <a:spcBef>
                <a:spcPts val="114"/>
              </a:spcBef>
              <a:tabLst>
                <a:tab pos="1935480" algn="l"/>
              </a:tabLst>
            </a:pPr>
            <a:r>
              <a:rPr dirty="0" sz="1800" spc="-105">
                <a:latin typeface="Arial"/>
                <a:cs typeface="Arial"/>
              </a:rPr>
              <a:t>61</a:t>
            </a:r>
            <a:r>
              <a:rPr dirty="0" sz="1800" spc="-105">
                <a:latin typeface="Arial"/>
                <a:cs typeface="Arial"/>
              </a:rPr>
              <a:t>	</a:t>
            </a:r>
            <a:r>
              <a:rPr dirty="0" sz="1800" spc="210"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25"/>
              </a:spcBef>
              <a:tabLst>
                <a:tab pos="1833880" algn="l"/>
              </a:tabLst>
            </a:pPr>
            <a:r>
              <a:rPr dirty="0" sz="1800" spc="114">
                <a:latin typeface="Arial"/>
                <a:cs typeface="Arial"/>
              </a:rPr>
              <a:t>4</a:t>
            </a:r>
            <a:r>
              <a:rPr dirty="0" sz="1800" spc="125">
                <a:latin typeface="Arial"/>
                <a:cs typeface="Arial"/>
              </a:rPr>
              <a:t>2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u="sng" sz="18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204">
                <a:latin typeface="Arial"/>
                <a:cs typeface="Arial"/>
              </a:rPr>
              <a:t> </a:t>
            </a:r>
            <a:r>
              <a:rPr dirty="0" sz="1800" spc="210"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556861" y="4569985"/>
            <a:ext cx="1746885" cy="3028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477010" algn="l"/>
              </a:tabLst>
            </a:pPr>
            <a:r>
              <a:rPr dirty="0" sz="1800" spc="125">
                <a:latin typeface="Arial"/>
                <a:cs typeface="Arial"/>
              </a:rPr>
              <a:t>50</a:t>
            </a:r>
            <a:r>
              <a:rPr dirty="0" sz="1800" spc="-210">
                <a:latin typeface="Arial"/>
                <a:cs typeface="Arial"/>
              </a:rPr>
              <a:t> </a:t>
            </a:r>
            <a:r>
              <a:rPr dirty="0" u="sng" sz="18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35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163234" y="5069748"/>
            <a:ext cx="2141855" cy="8001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870710" algn="l"/>
                <a:tab pos="2019935" algn="l"/>
              </a:tabLst>
            </a:pPr>
            <a:r>
              <a:rPr dirty="0" sz="1800" spc="-85">
                <a:latin typeface="Arial"/>
                <a:cs typeface="Arial"/>
              </a:rPr>
              <a:t>41</a:t>
            </a:r>
            <a:r>
              <a:rPr dirty="0" u="sng" sz="1800" spc="-8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r>
              <a:rPr dirty="0" sz="1800" spc="-85">
                <a:latin typeface="Arial"/>
                <a:cs typeface="Arial"/>
              </a:rPr>
              <a:t>	</a:t>
            </a:r>
            <a:r>
              <a:rPr dirty="0" sz="1800" spc="-33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 marL="49530">
              <a:lnSpc>
                <a:spcPct val="100000"/>
              </a:lnSpc>
              <a:spcBef>
                <a:spcPts val="1755"/>
              </a:spcBef>
              <a:tabLst>
                <a:tab pos="1870710" algn="l"/>
              </a:tabLst>
            </a:pPr>
            <a:r>
              <a:rPr dirty="0" sz="1800" spc="114">
                <a:latin typeface="Arial"/>
                <a:cs typeface="Arial"/>
              </a:rPr>
              <a:t>4</a:t>
            </a:r>
            <a:r>
              <a:rPr dirty="0" sz="1800" spc="125">
                <a:latin typeface="Arial"/>
                <a:cs typeface="Arial"/>
              </a:rPr>
              <a:t>2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u="sng" sz="18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4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135523" y="6054047"/>
            <a:ext cx="179705" cy="3028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800" spc="21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155159" y="6552195"/>
            <a:ext cx="2126615" cy="3028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878964" algn="l"/>
                <a:tab pos="2028189" algn="l"/>
              </a:tabLst>
            </a:pPr>
            <a:r>
              <a:rPr dirty="0" sz="1800" spc="210">
                <a:latin typeface="Arial"/>
                <a:cs typeface="Arial"/>
              </a:rPr>
              <a:t>40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u="sng" sz="18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 spc="-33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809511" y="7192705"/>
            <a:ext cx="1495425" cy="3028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224280" algn="l"/>
              </a:tabLst>
            </a:pPr>
            <a:r>
              <a:rPr dirty="0" sz="1800" spc="35">
                <a:latin typeface="Arial"/>
                <a:cs typeface="Arial"/>
              </a:rPr>
              <a:t>5</a:t>
            </a:r>
            <a:r>
              <a:rPr dirty="0" sz="1800" spc="60">
                <a:latin typeface="Arial"/>
                <a:cs typeface="Arial"/>
              </a:rPr>
              <a:t>7</a:t>
            </a:r>
            <a:r>
              <a:rPr dirty="0" u="sng" sz="18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4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4178923" y="7996802"/>
            <a:ext cx="2125980" cy="3028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854835" algn="l"/>
              </a:tabLst>
            </a:pPr>
            <a:r>
              <a:rPr dirty="0" sz="1800" spc="-110">
                <a:latin typeface="Arial"/>
                <a:cs typeface="Arial"/>
              </a:rPr>
              <a:t>4</a:t>
            </a:r>
            <a:r>
              <a:rPr dirty="0" sz="1800" spc="-60">
                <a:latin typeface="Arial"/>
                <a:cs typeface="Arial"/>
              </a:rPr>
              <a:t>1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u="sng" sz="18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4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7173813" y="3589839"/>
            <a:ext cx="259715" cy="326517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23495">
              <a:lnSpc>
                <a:spcPct val="100000"/>
              </a:lnSpc>
              <a:spcBef>
                <a:spcPts val="114"/>
              </a:spcBef>
            </a:pPr>
            <a:r>
              <a:rPr dirty="0" sz="1800" spc="-150">
                <a:latin typeface="Arial"/>
                <a:cs typeface="Arial"/>
              </a:rPr>
              <a:t>13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25"/>
              </a:spcBef>
            </a:pPr>
            <a:r>
              <a:rPr dirty="0" sz="1800" spc="-80">
                <a:latin typeface="Arial"/>
                <a:cs typeface="Arial"/>
              </a:rPr>
              <a:t>18</a:t>
            </a:r>
            <a:endParaRPr sz="1800">
              <a:latin typeface="Arial"/>
              <a:cs typeface="Arial"/>
            </a:endParaRPr>
          </a:p>
          <a:p>
            <a:pPr marL="23495">
              <a:lnSpc>
                <a:spcPct val="100000"/>
              </a:lnSpc>
              <a:spcBef>
                <a:spcPts val="1675"/>
              </a:spcBef>
            </a:pPr>
            <a:r>
              <a:rPr dirty="0" sz="1800" spc="-150">
                <a:latin typeface="Arial"/>
                <a:cs typeface="Arial"/>
              </a:rPr>
              <a:t>13</a:t>
            </a:r>
            <a:endParaRPr sz="1800">
              <a:latin typeface="Arial"/>
              <a:cs typeface="Arial"/>
            </a:endParaRPr>
          </a:p>
          <a:p>
            <a:pPr marL="48260">
              <a:lnSpc>
                <a:spcPct val="100000"/>
              </a:lnSpc>
              <a:spcBef>
                <a:spcPts val="1775"/>
              </a:spcBef>
            </a:pPr>
            <a:r>
              <a:rPr dirty="0" sz="1800" spc="-330">
                <a:latin typeface="Arial"/>
                <a:cs typeface="Arial"/>
              </a:rPr>
              <a:t>11</a:t>
            </a:r>
            <a:endParaRPr sz="1800">
              <a:latin typeface="Arial"/>
              <a:cs typeface="Arial"/>
            </a:endParaRPr>
          </a:p>
          <a:p>
            <a:pPr marL="54610">
              <a:lnSpc>
                <a:spcPct val="100000"/>
              </a:lnSpc>
              <a:spcBef>
                <a:spcPts val="1755"/>
              </a:spcBef>
            </a:pPr>
            <a:r>
              <a:rPr dirty="0" sz="1800" spc="85"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  <a:p>
            <a:pPr marL="56515">
              <a:lnSpc>
                <a:spcPct val="100000"/>
              </a:lnSpc>
              <a:spcBef>
                <a:spcPts val="1675"/>
              </a:spcBef>
            </a:pPr>
            <a:r>
              <a:rPr dirty="0" sz="1800" spc="114">
                <a:latin typeface="Arial"/>
                <a:cs typeface="Arial"/>
              </a:rPr>
              <a:t>9</a:t>
            </a:r>
            <a:endParaRPr sz="1800">
              <a:latin typeface="Arial"/>
              <a:cs typeface="Arial"/>
            </a:endParaRPr>
          </a:p>
          <a:p>
            <a:pPr marL="23495">
              <a:lnSpc>
                <a:spcPct val="100000"/>
              </a:lnSpc>
              <a:spcBef>
                <a:spcPts val="1765"/>
              </a:spcBef>
            </a:pPr>
            <a:r>
              <a:rPr dirty="0" sz="1800" spc="-145">
                <a:latin typeface="Arial"/>
                <a:cs typeface="Arial"/>
              </a:rPr>
              <a:t>15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7178658" y="7192936"/>
            <a:ext cx="253365" cy="3028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800" spc="-105">
                <a:latin typeface="Arial"/>
                <a:cs typeface="Arial"/>
              </a:rPr>
              <a:t>19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7184889" y="7997033"/>
            <a:ext cx="243204" cy="3028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800" spc="-145">
                <a:latin typeface="Arial"/>
                <a:cs typeface="Arial"/>
              </a:rPr>
              <a:t>15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5273249" y="3808438"/>
            <a:ext cx="761365" cy="0"/>
          </a:xfrm>
          <a:custGeom>
            <a:avLst/>
            <a:gdLst/>
            <a:ahLst/>
            <a:cxnLst/>
            <a:rect l="l" t="t" r="r" b="b"/>
            <a:pathLst>
              <a:path w="761365" h="0">
                <a:moveTo>
                  <a:pt x="76113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4311858" y="6283096"/>
            <a:ext cx="1722755" cy="0"/>
          </a:xfrm>
          <a:custGeom>
            <a:avLst/>
            <a:gdLst/>
            <a:ahLst/>
            <a:cxnLst/>
            <a:rect l="l" t="t" r="r" b="b"/>
            <a:pathLst>
              <a:path w="1722755" h="0">
                <a:moveTo>
                  <a:pt x="172252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986867" y="4042958"/>
            <a:ext cx="2705100" cy="17684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800" spc="70" i="1">
                <a:latin typeface="Trebuchet MS"/>
                <a:cs typeface="Trebuchet MS"/>
              </a:rPr>
              <a:t>Economías</a:t>
            </a:r>
            <a:r>
              <a:rPr dirty="0" sz="1800" spc="-150" i="1">
                <a:latin typeface="Trebuchet MS"/>
                <a:cs typeface="Trebuchet MS"/>
              </a:rPr>
              <a:t> </a:t>
            </a:r>
            <a:r>
              <a:rPr dirty="0" sz="1800" spc="50" i="1">
                <a:latin typeface="Trebuchet MS"/>
                <a:cs typeface="Trebuchet MS"/>
              </a:rPr>
              <a:t>desarrolladas</a:t>
            </a:r>
            <a:endParaRPr sz="1800">
              <a:latin typeface="Trebuchet MS"/>
              <a:cs typeface="Trebuchet MS"/>
            </a:endParaRPr>
          </a:p>
          <a:p>
            <a:pPr algn="r" marL="1061085" marR="5080" indent="80645">
              <a:lnSpc>
                <a:spcPct val="178100"/>
              </a:lnSpc>
            </a:pPr>
            <a:r>
              <a:rPr dirty="0" sz="1800" spc="30" i="1">
                <a:latin typeface="Trebuchet MS"/>
                <a:cs typeface="Trebuchet MS"/>
              </a:rPr>
              <a:t>Unión</a:t>
            </a:r>
            <a:r>
              <a:rPr dirty="0" sz="1800" spc="-165" i="1">
                <a:latin typeface="Trebuchet MS"/>
                <a:cs typeface="Trebuchet MS"/>
              </a:rPr>
              <a:t> </a:t>
            </a:r>
            <a:r>
              <a:rPr dirty="0" sz="1800" spc="45" i="1">
                <a:latin typeface="Trebuchet MS"/>
                <a:cs typeface="Trebuchet MS"/>
              </a:rPr>
              <a:t>Europea </a:t>
            </a:r>
            <a:r>
              <a:rPr dirty="0" sz="1800" spc="45" i="1">
                <a:latin typeface="Trebuchet MS"/>
                <a:cs typeface="Trebuchet MS"/>
              </a:rPr>
              <a:t> </a:t>
            </a:r>
            <a:r>
              <a:rPr dirty="0" sz="1800" spc="75" i="1">
                <a:latin typeface="Trebuchet MS"/>
                <a:cs typeface="Trebuchet MS"/>
              </a:rPr>
              <a:t>Estados</a:t>
            </a:r>
            <a:r>
              <a:rPr dirty="0" sz="1800" spc="-160" i="1">
                <a:latin typeface="Trebuchet MS"/>
                <a:cs typeface="Trebuchet MS"/>
              </a:rPr>
              <a:t> </a:t>
            </a:r>
            <a:r>
              <a:rPr dirty="0" sz="1800" spc="55" i="1">
                <a:latin typeface="Trebuchet MS"/>
                <a:cs typeface="Trebuchet MS"/>
              </a:rPr>
              <a:t>Unidos</a:t>
            </a:r>
            <a:endParaRPr sz="1800">
              <a:latin typeface="Trebuchet MS"/>
              <a:cs typeface="Trebuchet MS"/>
            </a:endParaRPr>
          </a:p>
          <a:p>
            <a:pPr algn="r" marR="5080">
              <a:lnSpc>
                <a:spcPct val="100000"/>
              </a:lnSpc>
              <a:spcBef>
                <a:spcPts val="1689"/>
              </a:spcBef>
            </a:pPr>
            <a:r>
              <a:rPr dirty="0" sz="1800" spc="-20" i="1">
                <a:latin typeface="Trebuchet MS"/>
                <a:cs typeface="Trebuchet MS"/>
              </a:rPr>
              <a:t>J</a:t>
            </a:r>
            <a:r>
              <a:rPr dirty="0" sz="1800" spc="90" i="1">
                <a:latin typeface="Trebuchet MS"/>
                <a:cs typeface="Trebuchet MS"/>
              </a:rPr>
              <a:t>apón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804424" y="3405638"/>
            <a:ext cx="2545080" cy="37338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 marR="5080">
              <a:lnSpc>
                <a:spcPts val="1250"/>
              </a:lnSpc>
              <a:spcBef>
                <a:spcPts val="345"/>
              </a:spcBef>
            </a:pPr>
            <a:r>
              <a:rPr dirty="0" sz="1250" spc="10" b="1">
                <a:latin typeface="Trebuchet MS"/>
                <a:cs typeface="Trebuchet MS"/>
              </a:rPr>
              <a:t>Tasa</a:t>
            </a:r>
            <a:r>
              <a:rPr dirty="0" sz="1250" spc="-85" b="1">
                <a:latin typeface="Trebuchet MS"/>
                <a:cs typeface="Trebuchet MS"/>
              </a:rPr>
              <a:t> </a:t>
            </a:r>
            <a:r>
              <a:rPr dirty="0" sz="1250" spc="50" b="1">
                <a:latin typeface="Trebuchet MS"/>
                <a:cs typeface="Trebuchet MS"/>
              </a:rPr>
              <a:t>de</a:t>
            </a:r>
            <a:r>
              <a:rPr dirty="0" sz="1250" spc="-85" b="1">
                <a:latin typeface="Trebuchet MS"/>
                <a:cs typeface="Trebuchet MS"/>
              </a:rPr>
              <a:t> </a:t>
            </a:r>
            <a:r>
              <a:rPr dirty="0" sz="1250" spc="10" b="1">
                <a:latin typeface="Trebuchet MS"/>
                <a:cs typeface="Trebuchet MS"/>
              </a:rPr>
              <a:t>participación</a:t>
            </a:r>
            <a:r>
              <a:rPr dirty="0" sz="1250" spc="-85" b="1">
                <a:latin typeface="Trebuchet MS"/>
                <a:cs typeface="Trebuchet MS"/>
              </a:rPr>
              <a:t> </a:t>
            </a:r>
            <a:r>
              <a:rPr dirty="0" sz="1250" spc="20" b="1">
                <a:latin typeface="Trebuchet MS"/>
                <a:cs typeface="Trebuchet MS"/>
              </a:rPr>
              <a:t>en</a:t>
            </a:r>
            <a:r>
              <a:rPr dirty="0" sz="1250" spc="-85" b="1">
                <a:latin typeface="Trebuchet MS"/>
                <a:cs typeface="Trebuchet MS"/>
              </a:rPr>
              <a:t> </a:t>
            </a:r>
            <a:r>
              <a:rPr dirty="0" sz="1250" spc="50" b="1">
                <a:latin typeface="Trebuchet MS"/>
                <a:cs typeface="Trebuchet MS"/>
              </a:rPr>
              <a:t>las</a:t>
            </a:r>
            <a:r>
              <a:rPr dirty="0" sz="1250" spc="-85" b="1">
                <a:latin typeface="Trebuchet MS"/>
                <a:cs typeface="Trebuchet MS"/>
              </a:rPr>
              <a:t> </a:t>
            </a:r>
            <a:r>
              <a:rPr dirty="0" sz="1250" spc="25" b="1">
                <a:latin typeface="Trebuchet MS"/>
                <a:cs typeface="Trebuchet MS"/>
              </a:rPr>
              <a:t>CVM,  </a:t>
            </a:r>
            <a:r>
              <a:rPr dirty="0" sz="1250" b="1">
                <a:latin typeface="Trebuchet MS"/>
                <a:cs typeface="Trebuchet MS"/>
              </a:rPr>
              <a:t>porcentaje</a:t>
            </a:r>
            <a:r>
              <a:rPr dirty="0" sz="1250" spc="-85" b="1">
                <a:latin typeface="Trebuchet MS"/>
                <a:cs typeface="Trebuchet MS"/>
              </a:rPr>
              <a:t> </a:t>
            </a:r>
            <a:r>
              <a:rPr dirty="0" sz="1250" spc="50" b="1">
                <a:latin typeface="Trebuchet MS"/>
                <a:cs typeface="Trebuchet MS"/>
              </a:rPr>
              <a:t>de</a:t>
            </a:r>
            <a:r>
              <a:rPr dirty="0" sz="1250" spc="-80" b="1">
                <a:latin typeface="Trebuchet MS"/>
                <a:cs typeface="Trebuchet MS"/>
              </a:rPr>
              <a:t> </a:t>
            </a:r>
            <a:r>
              <a:rPr dirty="0" sz="1250" spc="50" b="1">
                <a:latin typeface="Trebuchet MS"/>
                <a:cs typeface="Trebuchet MS"/>
              </a:rPr>
              <a:t>las</a:t>
            </a:r>
            <a:r>
              <a:rPr dirty="0" sz="1250" spc="-85" b="1">
                <a:latin typeface="Trebuchet MS"/>
                <a:cs typeface="Trebuchet MS"/>
              </a:rPr>
              <a:t> </a:t>
            </a:r>
            <a:r>
              <a:rPr dirty="0" sz="1250" spc="15" b="1">
                <a:latin typeface="Trebuchet MS"/>
                <a:cs typeface="Trebuchet MS"/>
              </a:rPr>
              <a:t>exportaciones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751053" y="2992983"/>
            <a:ext cx="2132330" cy="814069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algn="ctr" marL="12700" marR="5080">
              <a:lnSpc>
                <a:spcPts val="1250"/>
              </a:lnSpc>
              <a:spcBef>
                <a:spcPts val="345"/>
              </a:spcBef>
            </a:pPr>
            <a:r>
              <a:rPr dirty="0" sz="1250" spc="5" b="1">
                <a:latin typeface="Trebuchet MS"/>
                <a:cs typeface="Trebuchet MS"/>
              </a:rPr>
              <a:t>Crecimiento</a:t>
            </a:r>
            <a:r>
              <a:rPr dirty="0" sz="1250" spc="-95" b="1">
                <a:latin typeface="Trebuchet MS"/>
                <a:cs typeface="Trebuchet MS"/>
              </a:rPr>
              <a:t> </a:t>
            </a:r>
            <a:r>
              <a:rPr dirty="0" sz="1250" spc="25" b="1">
                <a:latin typeface="Trebuchet MS"/>
                <a:cs typeface="Trebuchet MS"/>
              </a:rPr>
              <a:t>promedio</a:t>
            </a:r>
            <a:r>
              <a:rPr dirty="0" sz="1250" spc="-90" b="1">
                <a:latin typeface="Trebuchet MS"/>
                <a:cs typeface="Trebuchet MS"/>
              </a:rPr>
              <a:t> </a:t>
            </a:r>
            <a:r>
              <a:rPr dirty="0" sz="1250" spc="50" b="1">
                <a:latin typeface="Trebuchet MS"/>
                <a:cs typeface="Trebuchet MS"/>
              </a:rPr>
              <a:t>de</a:t>
            </a:r>
            <a:r>
              <a:rPr dirty="0" sz="1250" spc="-90" b="1">
                <a:latin typeface="Trebuchet MS"/>
                <a:cs typeface="Trebuchet MS"/>
              </a:rPr>
              <a:t> </a:t>
            </a:r>
            <a:r>
              <a:rPr dirty="0" sz="1250" spc="35" b="1">
                <a:latin typeface="Trebuchet MS"/>
                <a:cs typeface="Trebuchet MS"/>
              </a:rPr>
              <a:t>la  </a:t>
            </a:r>
            <a:r>
              <a:rPr dirty="0" sz="1250" spc="10" b="1">
                <a:latin typeface="Trebuchet MS"/>
                <a:cs typeface="Trebuchet MS"/>
              </a:rPr>
              <a:t>participación </a:t>
            </a:r>
            <a:r>
              <a:rPr dirty="0" sz="1250" spc="20" b="1">
                <a:latin typeface="Trebuchet MS"/>
                <a:cs typeface="Trebuchet MS"/>
              </a:rPr>
              <a:t>en </a:t>
            </a:r>
            <a:r>
              <a:rPr dirty="0" sz="1250" spc="50" b="1">
                <a:latin typeface="Trebuchet MS"/>
                <a:cs typeface="Trebuchet MS"/>
              </a:rPr>
              <a:t>las </a:t>
            </a:r>
            <a:r>
              <a:rPr dirty="0" sz="1250" spc="25" b="1">
                <a:latin typeface="Trebuchet MS"/>
                <a:cs typeface="Trebuchet MS"/>
              </a:rPr>
              <a:t>CVM,  </a:t>
            </a:r>
            <a:r>
              <a:rPr dirty="0" sz="1250" spc="20" b="1">
                <a:latin typeface="Trebuchet MS"/>
                <a:cs typeface="Trebuchet MS"/>
              </a:rPr>
              <a:t>en </a:t>
            </a:r>
            <a:r>
              <a:rPr dirty="0" sz="1250" spc="10" b="1">
                <a:latin typeface="Trebuchet MS"/>
                <a:cs typeface="Trebuchet MS"/>
              </a:rPr>
              <a:t>terminos</a:t>
            </a:r>
            <a:r>
              <a:rPr dirty="0" sz="1250" spc="-195" b="1">
                <a:latin typeface="Trebuchet MS"/>
                <a:cs typeface="Trebuchet MS"/>
              </a:rPr>
              <a:t> </a:t>
            </a:r>
            <a:r>
              <a:rPr dirty="0" sz="1250" spc="40" b="1">
                <a:latin typeface="Trebuchet MS"/>
                <a:cs typeface="Trebuchet MS"/>
              </a:rPr>
              <a:t>asolutos</a:t>
            </a:r>
            <a:endParaRPr sz="1250">
              <a:latin typeface="Trebuchet MS"/>
              <a:cs typeface="Trebuchet MS"/>
            </a:endParaRPr>
          </a:p>
          <a:p>
            <a:pPr algn="ctr" marL="45720">
              <a:lnSpc>
                <a:spcPct val="100000"/>
              </a:lnSpc>
              <a:spcBef>
                <a:spcPts val="715"/>
              </a:spcBef>
              <a:tabLst>
                <a:tab pos="1201420" algn="l"/>
              </a:tabLst>
            </a:pPr>
            <a:r>
              <a:rPr dirty="0" sz="1250" spc="-150" b="1">
                <a:latin typeface="Verdana"/>
                <a:cs typeface="Verdana"/>
              </a:rPr>
              <a:t>2010-2017	</a:t>
            </a:r>
            <a:r>
              <a:rPr dirty="0" sz="1250" spc="-95" b="1">
                <a:latin typeface="Verdana"/>
                <a:cs typeface="Verdana"/>
              </a:rPr>
              <a:t>2000-2010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74693" y="6101755"/>
            <a:ext cx="3023235" cy="225742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800" spc="70" i="1">
                <a:latin typeface="Trebuchet MS"/>
                <a:cs typeface="Trebuchet MS"/>
              </a:rPr>
              <a:t>Economías </a:t>
            </a:r>
            <a:r>
              <a:rPr dirty="0" sz="1800" spc="25" i="1">
                <a:latin typeface="Trebuchet MS"/>
                <a:cs typeface="Trebuchet MS"/>
              </a:rPr>
              <a:t>en</a:t>
            </a:r>
            <a:r>
              <a:rPr dirty="0" sz="1800" spc="-305" i="1">
                <a:latin typeface="Trebuchet MS"/>
                <a:cs typeface="Trebuchet MS"/>
              </a:rPr>
              <a:t> </a:t>
            </a:r>
            <a:r>
              <a:rPr dirty="0" sz="1800" spc="50" i="1">
                <a:latin typeface="Trebuchet MS"/>
                <a:cs typeface="Trebuchet MS"/>
              </a:rPr>
              <a:t>desarrolladas</a:t>
            </a:r>
            <a:endParaRPr sz="1800">
              <a:latin typeface="Trebuchet MS"/>
              <a:cs typeface="Trebuchet MS"/>
            </a:endParaRPr>
          </a:p>
          <a:p>
            <a:pPr algn="r" marL="2553335" marR="10795" indent="-169545">
              <a:lnSpc>
                <a:spcPct val="178100"/>
              </a:lnSpc>
            </a:pPr>
            <a:r>
              <a:rPr dirty="0" sz="1800" spc="50" i="1">
                <a:latin typeface="Trebuchet MS"/>
                <a:cs typeface="Trebuchet MS"/>
              </a:rPr>
              <a:t>Á</a:t>
            </a:r>
            <a:r>
              <a:rPr dirty="0" sz="1800" spc="-15" i="1">
                <a:latin typeface="Trebuchet MS"/>
                <a:cs typeface="Trebuchet MS"/>
              </a:rPr>
              <a:t>frica </a:t>
            </a:r>
            <a:r>
              <a:rPr dirty="0" sz="1800" spc="-15" i="1">
                <a:latin typeface="Trebuchet MS"/>
                <a:cs typeface="Trebuchet MS"/>
              </a:rPr>
              <a:t> </a:t>
            </a:r>
            <a:r>
              <a:rPr dirty="0" sz="1800" spc="70" i="1">
                <a:latin typeface="Trebuchet MS"/>
                <a:cs typeface="Trebuchet MS"/>
              </a:rPr>
              <a:t>A</a:t>
            </a:r>
            <a:r>
              <a:rPr dirty="0" sz="1800" spc="45" i="1">
                <a:latin typeface="Trebuchet MS"/>
                <a:cs typeface="Trebuchet MS"/>
              </a:rPr>
              <a:t>sia</a:t>
            </a:r>
            <a:endParaRPr sz="1800">
              <a:latin typeface="Trebuchet MS"/>
              <a:cs typeface="Trebuchet MS"/>
            </a:endParaRPr>
          </a:p>
          <a:p>
            <a:pPr algn="r" marR="5080">
              <a:lnSpc>
                <a:spcPct val="100000"/>
              </a:lnSpc>
              <a:spcBef>
                <a:spcPts val="1689"/>
              </a:spcBef>
            </a:pPr>
            <a:r>
              <a:rPr dirty="0" sz="1800" spc="50" i="1">
                <a:latin typeface="Trebuchet MS"/>
                <a:cs typeface="Trebuchet MS"/>
              </a:rPr>
              <a:t>Asia</a:t>
            </a:r>
            <a:r>
              <a:rPr dirty="0" sz="1800" spc="-105" i="1">
                <a:latin typeface="Trebuchet MS"/>
                <a:cs typeface="Trebuchet MS"/>
              </a:rPr>
              <a:t> </a:t>
            </a:r>
            <a:r>
              <a:rPr dirty="0" sz="1800" spc="-25" i="1">
                <a:latin typeface="Trebuchet MS"/>
                <a:cs typeface="Trebuchet MS"/>
              </a:rPr>
              <a:t>Oriental</a:t>
            </a:r>
            <a:r>
              <a:rPr dirty="0" sz="1800" spc="-200" i="1">
                <a:latin typeface="Trebuchet MS"/>
                <a:cs typeface="Trebuchet MS"/>
              </a:rPr>
              <a:t> </a:t>
            </a:r>
            <a:r>
              <a:rPr dirty="0" sz="1800" spc="20" i="1">
                <a:latin typeface="Trebuchet MS"/>
                <a:cs typeface="Trebuchet MS"/>
              </a:rPr>
              <a:t>y</a:t>
            </a:r>
            <a:r>
              <a:rPr dirty="0" sz="1800" spc="-135" i="1">
                <a:latin typeface="Trebuchet MS"/>
                <a:cs typeface="Trebuchet MS"/>
              </a:rPr>
              <a:t> </a:t>
            </a:r>
            <a:r>
              <a:rPr dirty="0" sz="1800" spc="10" i="1">
                <a:latin typeface="Trebuchet MS"/>
                <a:cs typeface="Trebuchet MS"/>
              </a:rPr>
              <a:t>Sudoriental</a:t>
            </a:r>
            <a:endParaRPr sz="1800">
              <a:latin typeface="Trebuchet MS"/>
              <a:cs typeface="Trebuchet MS"/>
            </a:endParaRPr>
          </a:p>
          <a:p>
            <a:pPr algn="r" marR="5080">
              <a:lnSpc>
                <a:spcPct val="100000"/>
              </a:lnSpc>
              <a:spcBef>
                <a:spcPts val="1685"/>
              </a:spcBef>
            </a:pPr>
            <a:r>
              <a:rPr dirty="0" sz="1800" spc="50" i="1">
                <a:latin typeface="Trebuchet MS"/>
                <a:cs typeface="Trebuchet MS"/>
              </a:rPr>
              <a:t>Asia</a:t>
            </a:r>
            <a:r>
              <a:rPr dirty="0" sz="1800" spc="-155" i="1">
                <a:latin typeface="Trebuchet MS"/>
                <a:cs typeface="Trebuchet MS"/>
              </a:rPr>
              <a:t> </a:t>
            </a:r>
            <a:r>
              <a:rPr dirty="0" sz="1800" spc="5" i="1">
                <a:latin typeface="Trebuchet MS"/>
                <a:cs typeface="Trebuchet MS"/>
              </a:rPr>
              <a:t>Meridional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816997" y="4146854"/>
            <a:ext cx="1195705" cy="180340"/>
          </a:xfrm>
          <a:custGeom>
            <a:avLst/>
            <a:gdLst/>
            <a:ahLst/>
            <a:cxnLst/>
            <a:rect l="l" t="t" r="r" b="b"/>
            <a:pathLst>
              <a:path w="1195704" h="180339">
                <a:moveTo>
                  <a:pt x="1195412" y="180263"/>
                </a:moveTo>
                <a:lnTo>
                  <a:pt x="0" y="180263"/>
                </a:lnTo>
                <a:lnTo>
                  <a:pt x="0" y="0"/>
                </a:lnTo>
                <a:lnTo>
                  <a:pt x="1195412" y="0"/>
                </a:lnTo>
                <a:lnTo>
                  <a:pt x="1195412" y="180263"/>
                </a:lnTo>
                <a:close/>
              </a:path>
            </a:pathLst>
          </a:custGeom>
          <a:solidFill>
            <a:srgbClr val="502B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012410" y="4146854"/>
            <a:ext cx="1047750" cy="180340"/>
          </a:xfrm>
          <a:custGeom>
            <a:avLst/>
            <a:gdLst/>
            <a:ahLst/>
            <a:cxnLst/>
            <a:rect l="l" t="t" r="r" b="b"/>
            <a:pathLst>
              <a:path w="1047750" h="180339">
                <a:moveTo>
                  <a:pt x="1047737" y="180263"/>
                </a:moveTo>
                <a:lnTo>
                  <a:pt x="0" y="180263"/>
                </a:lnTo>
                <a:lnTo>
                  <a:pt x="0" y="0"/>
                </a:lnTo>
                <a:lnTo>
                  <a:pt x="1047737" y="0"/>
                </a:lnTo>
                <a:lnTo>
                  <a:pt x="1047737" y="180263"/>
                </a:lnTo>
                <a:close/>
              </a:path>
            </a:pathLst>
          </a:custGeom>
          <a:solidFill>
            <a:srgbClr val="E985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816997" y="4647323"/>
            <a:ext cx="1445260" cy="180340"/>
          </a:xfrm>
          <a:custGeom>
            <a:avLst/>
            <a:gdLst/>
            <a:ahLst/>
            <a:cxnLst/>
            <a:rect l="l" t="t" r="r" b="b"/>
            <a:pathLst>
              <a:path w="1445260" h="180339">
                <a:moveTo>
                  <a:pt x="1444942" y="180263"/>
                </a:moveTo>
                <a:lnTo>
                  <a:pt x="0" y="180263"/>
                </a:lnTo>
                <a:lnTo>
                  <a:pt x="0" y="0"/>
                </a:lnTo>
                <a:lnTo>
                  <a:pt x="1444942" y="0"/>
                </a:lnTo>
                <a:lnTo>
                  <a:pt x="1444942" y="180263"/>
                </a:lnTo>
                <a:close/>
              </a:path>
            </a:pathLst>
          </a:custGeom>
          <a:solidFill>
            <a:srgbClr val="502B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816984" y="5131180"/>
            <a:ext cx="513715" cy="180340"/>
          </a:xfrm>
          <a:custGeom>
            <a:avLst/>
            <a:gdLst/>
            <a:ahLst/>
            <a:cxnLst/>
            <a:rect l="l" t="t" r="r" b="b"/>
            <a:pathLst>
              <a:path w="513714" h="180339">
                <a:moveTo>
                  <a:pt x="513295" y="180263"/>
                </a:moveTo>
                <a:lnTo>
                  <a:pt x="0" y="180263"/>
                </a:lnTo>
                <a:lnTo>
                  <a:pt x="0" y="0"/>
                </a:lnTo>
                <a:lnTo>
                  <a:pt x="513295" y="0"/>
                </a:lnTo>
                <a:lnTo>
                  <a:pt x="513295" y="180263"/>
                </a:lnTo>
                <a:close/>
              </a:path>
            </a:pathLst>
          </a:custGeom>
          <a:solidFill>
            <a:srgbClr val="502B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816997" y="5605564"/>
            <a:ext cx="776605" cy="180340"/>
          </a:xfrm>
          <a:custGeom>
            <a:avLst/>
            <a:gdLst/>
            <a:ahLst/>
            <a:cxnLst/>
            <a:rect l="l" t="t" r="r" b="b"/>
            <a:pathLst>
              <a:path w="776604" h="180339">
                <a:moveTo>
                  <a:pt x="776211" y="180251"/>
                </a:moveTo>
                <a:lnTo>
                  <a:pt x="0" y="180251"/>
                </a:lnTo>
                <a:lnTo>
                  <a:pt x="0" y="0"/>
                </a:lnTo>
                <a:lnTo>
                  <a:pt x="776211" y="0"/>
                </a:lnTo>
                <a:lnTo>
                  <a:pt x="776211" y="180251"/>
                </a:lnTo>
                <a:close/>
              </a:path>
            </a:pathLst>
          </a:custGeom>
          <a:solidFill>
            <a:srgbClr val="502B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816997" y="6184290"/>
            <a:ext cx="1066165" cy="180340"/>
          </a:xfrm>
          <a:custGeom>
            <a:avLst/>
            <a:gdLst/>
            <a:ahLst/>
            <a:cxnLst/>
            <a:rect l="l" t="t" r="r" b="b"/>
            <a:pathLst>
              <a:path w="1066164" h="180339">
                <a:moveTo>
                  <a:pt x="1065758" y="180263"/>
                </a:moveTo>
                <a:lnTo>
                  <a:pt x="0" y="180263"/>
                </a:lnTo>
                <a:lnTo>
                  <a:pt x="0" y="0"/>
                </a:lnTo>
                <a:lnTo>
                  <a:pt x="1065758" y="0"/>
                </a:lnTo>
                <a:lnTo>
                  <a:pt x="1065758" y="180263"/>
                </a:lnTo>
                <a:close/>
              </a:path>
            </a:pathLst>
          </a:custGeom>
          <a:solidFill>
            <a:srgbClr val="502B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816997" y="6658661"/>
            <a:ext cx="533400" cy="180340"/>
          </a:xfrm>
          <a:custGeom>
            <a:avLst/>
            <a:gdLst/>
            <a:ahLst/>
            <a:cxnLst/>
            <a:rect l="l" t="t" r="r" b="b"/>
            <a:pathLst>
              <a:path w="533400" h="180340">
                <a:moveTo>
                  <a:pt x="532879" y="180263"/>
                </a:moveTo>
                <a:lnTo>
                  <a:pt x="0" y="180263"/>
                </a:lnTo>
                <a:lnTo>
                  <a:pt x="0" y="0"/>
                </a:lnTo>
                <a:lnTo>
                  <a:pt x="532879" y="0"/>
                </a:lnTo>
                <a:lnTo>
                  <a:pt x="532879" y="180263"/>
                </a:lnTo>
                <a:close/>
              </a:path>
            </a:pathLst>
          </a:custGeom>
          <a:solidFill>
            <a:srgbClr val="502B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816997" y="7133031"/>
            <a:ext cx="1158240" cy="180340"/>
          </a:xfrm>
          <a:custGeom>
            <a:avLst/>
            <a:gdLst/>
            <a:ahLst/>
            <a:cxnLst/>
            <a:rect l="l" t="t" r="r" b="b"/>
            <a:pathLst>
              <a:path w="1158239" h="180340">
                <a:moveTo>
                  <a:pt x="1157719" y="180263"/>
                </a:moveTo>
                <a:lnTo>
                  <a:pt x="0" y="180263"/>
                </a:lnTo>
                <a:lnTo>
                  <a:pt x="0" y="0"/>
                </a:lnTo>
                <a:lnTo>
                  <a:pt x="1157719" y="0"/>
                </a:lnTo>
                <a:lnTo>
                  <a:pt x="1157719" y="180263"/>
                </a:lnTo>
                <a:close/>
              </a:path>
            </a:pathLst>
          </a:custGeom>
          <a:solidFill>
            <a:srgbClr val="502B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816997" y="7607413"/>
            <a:ext cx="1306195" cy="180340"/>
          </a:xfrm>
          <a:custGeom>
            <a:avLst/>
            <a:gdLst/>
            <a:ahLst/>
            <a:cxnLst/>
            <a:rect l="l" t="t" r="r" b="b"/>
            <a:pathLst>
              <a:path w="1306195" h="180340">
                <a:moveTo>
                  <a:pt x="1306004" y="180263"/>
                </a:moveTo>
                <a:lnTo>
                  <a:pt x="0" y="180263"/>
                </a:lnTo>
                <a:lnTo>
                  <a:pt x="0" y="0"/>
                </a:lnTo>
                <a:lnTo>
                  <a:pt x="1306004" y="0"/>
                </a:lnTo>
                <a:lnTo>
                  <a:pt x="1306004" y="180263"/>
                </a:lnTo>
                <a:close/>
              </a:path>
            </a:pathLst>
          </a:custGeom>
          <a:solidFill>
            <a:srgbClr val="502B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816997" y="8097596"/>
            <a:ext cx="517525" cy="180340"/>
          </a:xfrm>
          <a:custGeom>
            <a:avLst/>
            <a:gdLst/>
            <a:ahLst/>
            <a:cxnLst/>
            <a:rect l="l" t="t" r="r" b="b"/>
            <a:pathLst>
              <a:path w="517525" h="180340">
                <a:moveTo>
                  <a:pt x="517499" y="180263"/>
                </a:moveTo>
                <a:lnTo>
                  <a:pt x="0" y="180263"/>
                </a:lnTo>
                <a:lnTo>
                  <a:pt x="0" y="0"/>
                </a:lnTo>
                <a:lnTo>
                  <a:pt x="517499" y="0"/>
                </a:lnTo>
                <a:lnTo>
                  <a:pt x="517499" y="180263"/>
                </a:lnTo>
                <a:close/>
              </a:path>
            </a:pathLst>
          </a:custGeom>
          <a:solidFill>
            <a:srgbClr val="502B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334497" y="8097596"/>
            <a:ext cx="1062355" cy="180340"/>
          </a:xfrm>
          <a:custGeom>
            <a:avLst/>
            <a:gdLst/>
            <a:ahLst/>
            <a:cxnLst/>
            <a:rect l="l" t="t" r="r" b="b"/>
            <a:pathLst>
              <a:path w="1062354" h="180340">
                <a:moveTo>
                  <a:pt x="0" y="180263"/>
                </a:moveTo>
                <a:lnTo>
                  <a:pt x="1062164" y="180263"/>
                </a:lnTo>
                <a:lnTo>
                  <a:pt x="1062164" y="0"/>
                </a:lnTo>
                <a:lnTo>
                  <a:pt x="0" y="0"/>
                </a:lnTo>
                <a:lnTo>
                  <a:pt x="0" y="180263"/>
                </a:lnTo>
                <a:close/>
              </a:path>
            </a:pathLst>
          </a:custGeom>
          <a:solidFill>
            <a:srgbClr val="E985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5123002" y="7607413"/>
            <a:ext cx="985519" cy="180340"/>
          </a:xfrm>
          <a:custGeom>
            <a:avLst/>
            <a:gdLst/>
            <a:ahLst/>
            <a:cxnLst/>
            <a:rect l="l" t="t" r="r" b="b"/>
            <a:pathLst>
              <a:path w="985520" h="180340">
                <a:moveTo>
                  <a:pt x="0" y="180263"/>
                </a:moveTo>
                <a:lnTo>
                  <a:pt x="985227" y="180263"/>
                </a:lnTo>
                <a:lnTo>
                  <a:pt x="985227" y="0"/>
                </a:lnTo>
                <a:lnTo>
                  <a:pt x="0" y="0"/>
                </a:lnTo>
                <a:lnTo>
                  <a:pt x="0" y="180263"/>
                </a:lnTo>
                <a:close/>
              </a:path>
            </a:pathLst>
          </a:custGeom>
          <a:solidFill>
            <a:srgbClr val="E985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974716" y="7133031"/>
            <a:ext cx="1046480" cy="180340"/>
          </a:xfrm>
          <a:custGeom>
            <a:avLst/>
            <a:gdLst/>
            <a:ahLst/>
            <a:cxnLst/>
            <a:rect l="l" t="t" r="r" b="b"/>
            <a:pathLst>
              <a:path w="1046479" h="180340">
                <a:moveTo>
                  <a:pt x="0" y="180263"/>
                </a:moveTo>
                <a:lnTo>
                  <a:pt x="1046480" y="180263"/>
                </a:lnTo>
                <a:lnTo>
                  <a:pt x="1046480" y="0"/>
                </a:lnTo>
                <a:lnTo>
                  <a:pt x="0" y="0"/>
                </a:lnTo>
                <a:lnTo>
                  <a:pt x="0" y="180263"/>
                </a:lnTo>
                <a:close/>
              </a:path>
            </a:pathLst>
          </a:custGeom>
          <a:solidFill>
            <a:srgbClr val="E985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349877" y="6658661"/>
            <a:ext cx="1546860" cy="180340"/>
          </a:xfrm>
          <a:custGeom>
            <a:avLst/>
            <a:gdLst/>
            <a:ahLst/>
            <a:cxnLst/>
            <a:rect l="l" t="t" r="r" b="b"/>
            <a:pathLst>
              <a:path w="1546860" h="180340">
                <a:moveTo>
                  <a:pt x="0" y="180263"/>
                </a:moveTo>
                <a:lnTo>
                  <a:pt x="1546250" y="180263"/>
                </a:lnTo>
                <a:lnTo>
                  <a:pt x="1546250" y="0"/>
                </a:lnTo>
                <a:lnTo>
                  <a:pt x="0" y="0"/>
                </a:lnTo>
                <a:lnTo>
                  <a:pt x="0" y="180263"/>
                </a:lnTo>
                <a:close/>
              </a:path>
            </a:pathLst>
          </a:custGeom>
          <a:solidFill>
            <a:srgbClr val="E985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882756" y="6184290"/>
            <a:ext cx="1028065" cy="180340"/>
          </a:xfrm>
          <a:custGeom>
            <a:avLst/>
            <a:gdLst/>
            <a:ahLst/>
            <a:cxnLst/>
            <a:rect l="l" t="t" r="r" b="b"/>
            <a:pathLst>
              <a:path w="1028064" h="180339">
                <a:moveTo>
                  <a:pt x="0" y="180263"/>
                </a:moveTo>
                <a:lnTo>
                  <a:pt x="1027811" y="180263"/>
                </a:lnTo>
                <a:lnTo>
                  <a:pt x="1027811" y="0"/>
                </a:lnTo>
                <a:lnTo>
                  <a:pt x="0" y="0"/>
                </a:lnTo>
                <a:lnTo>
                  <a:pt x="0" y="180263"/>
                </a:lnTo>
                <a:close/>
              </a:path>
            </a:pathLst>
          </a:custGeom>
          <a:solidFill>
            <a:srgbClr val="E985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593209" y="5605564"/>
            <a:ext cx="1013460" cy="180340"/>
          </a:xfrm>
          <a:custGeom>
            <a:avLst/>
            <a:gdLst/>
            <a:ahLst/>
            <a:cxnLst/>
            <a:rect l="l" t="t" r="r" b="b"/>
            <a:pathLst>
              <a:path w="1013460" h="180339">
                <a:moveTo>
                  <a:pt x="0" y="180251"/>
                </a:moveTo>
                <a:lnTo>
                  <a:pt x="1013434" y="180251"/>
                </a:lnTo>
                <a:lnTo>
                  <a:pt x="1013434" y="0"/>
                </a:lnTo>
                <a:lnTo>
                  <a:pt x="0" y="0"/>
                </a:lnTo>
                <a:lnTo>
                  <a:pt x="0" y="180251"/>
                </a:lnTo>
                <a:close/>
              </a:path>
            </a:pathLst>
          </a:custGeom>
          <a:solidFill>
            <a:srgbClr val="E985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4330281" y="5131180"/>
            <a:ext cx="1239520" cy="180340"/>
          </a:xfrm>
          <a:custGeom>
            <a:avLst/>
            <a:gdLst/>
            <a:ahLst/>
            <a:cxnLst/>
            <a:rect l="l" t="t" r="r" b="b"/>
            <a:pathLst>
              <a:path w="1239520" h="180339">
                <a:moveTo>
                  <a:pt x="0" y="180263"/>
                </a:moveTo>
                <a:lnTo>
                  <a:pt x="1239520" y="180263"/>
                </a:lnTo>
                <a:lnTo>
                  <a:pt x="1239520" y="0"/>
                </a:lnTo>
                <a:lnTo>
                  <a:pt x="0" y="0"/>
                </a:lnTo>
                <a:lnTo>
                  <a:pt x="0" y="180263"/>
                </a:lnTo>
                <a:close/>
              </a:path>
            </a:pathLst>
          </a:custGeom>
          <a:solidFill>
            <a:srgbClr val="E985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5261927" y="4647323"/>
            <a:ext cx="1009650" cy="180340"/>
          </a:xfrm>
          <a:custGeom>
            <a:avLst/>
            <a:gdLst/>
            <a:ahLst/>
            <a:cxnLst/>
            <a:rect l="l" t="t" r="r" b="b"/>
            <a:pathLst>
              <a:path w="1009650" h="180339">
                <a:moveTo>
                  <a:pt x="1009319" y="180263"/>
                </a:moveTo>
                <a:lnTo>
                  <a:pt x="0" y="180263"/>
                </a:lnTo>
                <a:lnTo>
                  <a:pt x="0" y="0"/>
                </a:lnTo>
                <a:lnTo>
                  <a:pt x="1009319" y="0"/>
                </a:lnTo>
                <a:lnTo>
                  <a:pt x="1009319" y="180263"/>
                </a:lnTo>
                <a:close/>
              </a:path>
            </a:pathLst>
          </a:custGeom>
          <a:solidFill>
            <a:srgbClr val="E985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6174663" y="4075727"/>
            <a:ext cx="1279525" cy="3028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040765" algn="l"/>
                <a:tab pos="1180465" algn="l"/>
              </a:tabLst>
            </a:pPr>
            <a:r>
              <a:rPr dirty="0" sz="1800" spc="165">
                <a:latin typeface="Arial"/>
                <a:cs typeface="Arial"/>
              </a:rPr>
              <a:t>60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u="sng" sz="18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 spc="-33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382552" y="4570876"/>
            <a:ext cx="1071880" cy="3028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833119" algn="l"/>
                <a:tab pos="972819" algn="l"/>
              </a:tabLst>
            </a:pPr>
            <a:r>
              <a:rPr dirty="0" sz="1800" spc="80">
                <a:latin typeface="Arial"/>
                <a:cs typeface="Arial"/>
              </a:rPr>
              <a:t>65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u="sng" sz="18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 spc="-33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624139" y="5069024"/>
            <a:ext cx="1871345" cy="762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591310" algn="l"/>
                <a:tab pos="1731010" algn="l"/>
              </a:tabLst>
            </a:pPr>
            <a:r>
              <a:rPr dirty="0" sz="1800" spc="165">
                <a:latin typeface="Arial"/>
                <a:cs typeface="Arial"/>
              </a:rPr>
              <a:t>46</a:t>
            </a:r>
            <a:r>
              <a:rPr dirty="0" u="sng" sz="1800" spc="16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r>
              <a:rPr dirty="0" sz="1800" spc="165">
                <a:latin typeface="Arial"/>
                <a:cs typeface="Arial"/>
              </a:rPr>
              <a:t>	</a:t>
            </a:r>
            <a:r>
              <a:rPr dirty="0" sz="1800" spc="-33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 marL="70485">
              <a:lnSpc>
                <a:spcPct val="100000"/>
              </a:lnSpc>
              <a:spcBef>
                <a:spcPts val="1465"/>
              </a:spcBef>
              <a:tabLst>
                <a:tab pos="1704339" algn="l"/>
              </a:tabLst>
            </a:pPr>
            <a:r>
              <a:rPr dirty="0" sz="1800" spc="204">
                <a:latin typeface="Arial"/>
                <a:cs typeface="Arial"/>
              </a:rPr>
              <a:t>4</a:t>
            </a:r>
            <a:r>
              <a:rPr dirty="0" sz="1800" spc="190">
                <a:latin typeface="Arial"/>
                <a:cs typeface="Arial"/>
              </a:rPr>
              <a:t>8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 spc="21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989386" y="6117235"/>
            <a:ext cx="1492250" cy="17379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ctr" marL="29209">
              <a:lnSpc>
                <a:spcPct val="100000"/>
              </a:lnSpc>
              <a:spcBef>
                <a:spcPts val="114"/>
              </a:spcBef>
              <a:tabLst>
                <a:tab pos="1213485" algn="l"/>
              </a:tabLst>
            </a:pPr>
            <a:r>
              <a:rPr dirty="0" sz="1800" spc="80">
                <a:latin typeface="Arial"/>
                <a:cs typeface="Arial"/>
              </a:rPr>
              <a:t>56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u="sng" sz="18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35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  <a:tabLst>
                <a:tab pos="1365885" algn="l"/>
              </a:tabLst>
            </a:pPr>
            <a:r>
              <a:rPr dirty="0" sz="1800" spc="35">
                <a:latin typeface="Arial"/>
                <a:cs typeface="Arial"/>
              </a:rPr>
              <a:t>55	</a:t>
            </a:r>
            <a:r>
              <a:rPr dirty="0" sz="1800" spc="-33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 algn="ctr" marL="114300">
              <a:lnSpc>
                <a:spcPct val="100000"/>
              </a:lnSpc>
              <a:spcBef>
                <a:spcPts val="1575"/>
              </a:spcBef>
              <a:tabLst>
                <a:tab pos="1212850" algn="l"/>
              </a:tabLst>
            </a:pPr>
            <a:r>
              <a:rPr dirty="0" sz="1800" spc="80">
                <a:latin typeface="Arial"/>
                <a:cs typeface="Arial"/>
              </a:rPr>
              <a:t>59</a:t>
            </a:r>
            <a:r>
              <a:rPr dirty="0" sz="1800" spc="-185">
                <a:latin typeface="Arial"/>
                <a:cs typeface="Arial"/>
              </a:rPr>
              <a:t> </a:t>
            </a:r>
            <a:r>
              <a:rPr dirty="0" u="sng" sz="18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235">
                <a:latin typeface="Arial"/>
                <a:cs typeface="Arial"/>
              </a:rPr>
              <a:t> </a:t>
            </a:r>
            <a:r>
              <a:rPr dirty="0" sz="1800" spc="210"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  <a:p>
            <a:pPr marL="269875">
              <a:lnSpc>
                <a:spcPct val="100000"/>
              </a:lnSpc>
              <a:spcBef>
                <a:spcPts val="1745"/>
              </a:spcBef>
              <a:tabLst>
                <a:tab pos="1226185" algn="l"/>
              </a:tabLst>
            </a:pPr>
            <a:r>
              <a:rPr dirty="0" sz="1800" spc="-105">
                <a:latin typeface="Arial"/>
                <a:cs typeface="Arial"/>
              </a:rPr>
              <a:t>61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u="sng" sz="18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235">
                <a:latin typeface="Arial"/>
                <a:cs typeface="Arial"/>
              </a:rPr>
              <a:t> </a:t>
            </a:r>
            <a:r>
              <a:rPr dirty="0" sz="1800" spc="210"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465857" y="8031610"/>
            <a:ext cx="2014855" cy="3028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749425" algn="l"/>
              </a:tabLst>
            </a:pPr>
            <a:r>
              <a:rPr dirty="0" sz="1800" spc="114">
                <a:latin typeface="Arial"/>
                <a:cs typeface="Arial"/>
              </a:rPr>
              <a:t>4</a:t>
            </a:r>
            <a:r>
              <a:rPr dirty="0" sz="1800" spc="125">
                <a:latin typeface="Arial"/>
                <a:cs typeface="Arial"/>
              </a:rPr>
              <a:t>2</a:t>
            </a:r>
            <a:r>
              <a:rPr dirty="0" sz="1800" spc="-130">
                <a:latin typeface="Arial"/>
                <a:cs typeface="Arial"/>
              </a:rPr>
              <a:t> </a:t>
            </a:r>
            <a:r>
              <a:rPr dirty="0" u="sng" sz="18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235">
                <a:latin typeface="Arial"/>
                <a:cs typeface="Arial"/>
              </a:rPr>
              <a:t> </a:t>
            </a:r>
            <a:r>
              <a:rPr dirty="0" sz="1800" spc="210"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323692" y="4075957"/>
            <a:ext cx="243204" cy="17557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6195">
              <a:lnSpc>
                <a:spcPct val="100000"/>
              </a:lnSpc>
              <a:spcBef>
                <a:spcPts val="114"/>
              </a:spcBef>
            </a:pPr>
            <a:r>
              <a:rPr dirty="0" sz="1800" spc="-330">
                <a:latin typeface="Arial"/>
                <a:cs typeface="Arial"/>
              </a:rPr>
              <a:t>11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39"/>
              </a:spcBef>
            </a:pPr>
            <a:r>
              <a:rPr dirty="0" sz="1800" spc="-145"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  <a:p>
            <a:pPr marL="42545">
              <a:lnSpc>
                <a:spcPct val="100000"/>
              </a:lnSpc>
              <a:spcBef>
                <a:spcPts val="1760"/>
              </a:spcBef>
            </a:pPr>
            <a:r>
              <a:rPr dirty="0" sz="1800" spc="85"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  <a:p>
            <a:pPr marL="44450">
              <a:lnSpc>
                <a:spcPct val="100000"/>
              </a:lnSpc>
              <a:spcBef>
                <a:spcPts val="1465"/>
              </a:spcBef>
            </a:pPr>
            <a:r>
              <a:rPr dirty="0" sz="1800" spc="114">
                <a:latin typeface="Arial"/>
                <a:cs typeface="Arial"/>
              </a:rPr>
              <a:t>9</a:t>
            </a:r>
            <a:endParaRPr sz="18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299927" y="6117466"/>
            <a:ext cx="271780" cy="221678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4925">
              <a:lnSpc>
                <a:spcPct val="100000"/>
              </a:lnSpc>
              <a:spcBef>
                <a:spcPts val="114"/>
              </a:spcBef>
            </a:pPr>
            <a:r>
              <a:rPr dirty="0" sz="1800" spc="-150">
                <a:latin typeface="Arial"/>
                <a:cs typeface="Arial"/>
              </a:rPr>
              <a:t>13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dirty="0" sz="1800" spc="-60">
                <a:latin typeface="Arial"/>
                <a:cs typeface="Arial"/>
              </a:rPr>
              <a:t>14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75"/>
              </a:spcBef>
            </a:pPr>
            <a:r>
              <a:rPr dirty="0" sz="1800" spc="-60">
                <a:latin typeface="Arial"/>
                <a:cs typeface="Arial"/>
              </a:rPr>
              <a:t>14</a:t>
            </a:r>
            <a:endParaRPr sz="1800">
              <a:latin typeface="Arial"/>
              <a:cs typeface="Arial"/>
            </a:endParaRPr>
          </a:p>
          <a:p>
            <a:pPr marL="34925">
              <a:lnSpc>
                <a:spcPct val="100000"/>
              </a:lnSpc>
              <a:spcBef>
                <a:spcPts val="1745"/>
              </a:spcBef>
            </a:pPr>
            <a:r>
              <a:rPr dirty="0" sz="1800" spc="-150">
                <a:latin typeface="Arial"/>
                <a:cs typeface="Arial"/>
              </a:rPr>
              <a:t>13</a:t>
            </a:r>
            <a:endParaRPr sz="1800">
              <a:latin typeface="Arial"/>
              <a:cs typeface="Arial"/>
            </a:endParaRPr>
          </a:p>
          <a:p>
            <a:pPr marL="24130">
              <a:lnSpc>
                <a:spcPct val="100000"/>
              </a:lnSpc>
              <a:spcBef>
                <a:spcPts val="1614"/>
              </a:spcBef>
            </a:pPr>
            <a:r>
              <a:rPr dirty="0" sz="1800" spc="-80">
                <a:latin typeface="Arial"/>
                <a:cs typeface="Arial"/>
              </a:rPr>
              <a:t>18</a:t>
            </a:r>
            <a:endParaRPr sz="18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6037427" y="5762104"/>
            <a:ext cx="1178560" cy="0"/>
          </a:xfrm>
          <a:custGeom>
            <a:avLst/>
            <a:gdLst/>
            <a:ahLst/>
            <a:cxnLst/>
            <a:rect l="l" t="t" r="r" b="b"/>
            <a:pathLst>
              <a:path w="1178559" h="0">
                <a:moveTo>
                  <a:pt x="117845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6333553" y="6791490"/>
            <a:ext cx="882650" cy="0"/>
          </a:xfrm>
          <a:custGeom>
            <a:avLst/>
            <a:gdLst/>
            <a:ahLst/>
            <a:cxnLst/>
            <a:rect l="l" t="t" r="r" b="b"/>
            <a:pathLst>
              <a:path w="882650" h="0">
                <a:moveTo>
                  <a:pt x="882332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3816997" y="4058310"/>
            <a:ext cx="0" cy="1815464"/>
          </a:xfrm>
          <a:custGeom>
            <a:avLst/>
            <a:gdLst/>
            <a:ahLst/>
            <a:cxnLst/>
            <a:rect l="l" t="t" r="r" b="b"/>
            <a:pathLst>
              <a:path w="0" h="1815464">
                <a:moveTo>
                  <a:pt x="0" y="0"/>
                </a:moveTo>
                <a:lnTo>
                  <a:pt x="0" y="181527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3816997" y="6113919"/>
            <a:ext cx="0" cy="2266950"/>
          </a:xfrm>
          <a:custGeom>
            <a:avLst/>
            <a:gdLst/>
            <a:ahLst/>
            <a:cxnLst/>
            <a:rect l="l" t="t" r="r" b="b"/>
            <a:pathLst>
              <a:path w="0" h="2266950">
                <a:moveTo>
                  <a:pt x="0" y="0"/>
                </a:moveTo>
                <a:lnTo>
                  <a:pt x="0" y="226668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 txBox="1"/>
          <p:nvPr/>
        </p:nvSpPr>
        <p:spPr>
          <a:xfrm>
            <a:off x="6175590" y="10553393"/>
            <a:ext cx="5937250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-35" i="1">
                <a:latin typeface="Arial"/>
                <a:cs typeface="Arial"/>
              </a:rPr>
              <a:t>Fuente: </a:t>
            </a:r>
            <a:r>
              <a:rPr dirty="0" sz="1350" spc="-55" i="1">
                <a:latin typeface="Arial"/>
                <a:cs typeface="Arial"/>
              </a:rPr>
              <a:t>UNCTAD;</a:t>
            </a:r>
            <a:r>
              <a:rPr dirty="0" sz="1350" spc="-35" i="1">
                <a:latin typeface="Arial"/>
                <a:cs typeface="Arial"/>
              </a:rPr>
              <a:t> </a:t>
            </a:r>
            <a:r>
              <a:rPr dirty="0" sz="1350" spc="60" i="1">
                <a:latin typeface="Arial"/>
                <a:cs typeface="Arial"/>
              </a:rPr>
              <a:t>a</a:t>
            </a:r>
            <a:r>
              <a:rPr dirty="0" sz="1350" spc="-30" i="1">
                <a:latin typeface="Arial"/>
                <a:cs typeface="Arial"/>
              </a:rPr>
              <a:t> </a:t>
            </a:r>
            <a:r>
              <a:rPr dirty="0" sz="1350" spc="30" i="1">
                <a:latin typeface="Arial"/>
                <a:cs typeface="Arial"/>
              </a:rPr>
              <a:t>partir</a:t>
            </a:r>
            <a:r>
              <a:rPr dirty="0" sz="1350" spc="-60" i="1">
                <a:latin typeface="Arial"/>
                <a:cs typeface="Arial"/>
              </a:rPr>
              <a:t> </a:t>
            </a:r>
            <a:r>
              <a:rPr dirty="0" sz="1350" spc="15" i="1">
                <a:latin typeface="Arial"/>
                <a:cs typeface="Arial"/>
              </a:rPr>
              <a:t>de</a:t>
            </a:r>
            <a:r>
              <a:rPr dirty="0" sz="1350" spc="-30" i="1">
                <a:latin typeface="Arial"/>
                <a:cs typeface="Arial"/>
              </a:rPr>
              <a:t> </a:t>
            </a:r>
            <a:r>
              <a:rPr dirty="0" sz="1350" spc="30" i="1">
                <a:latin typeface="Arial"/>
                <a:cs typeface="Arial"/>
              </a:rPr>
              <a:t>datos</a:t>
            </a:r>
            <a:r>
              <a:rPr dirty="0" sz="1350" spc="-35" i="1">
                <a:latin typeface="Arial"/>
                <a:cs typeface="Arial"/>
              </a:rPr>
              <a:t> </a:t>
            </a:r>
            <a:r>
              <a:rPr dirty="0" sz="1350" spc="15" i="1">
                <a:latin typeface="Arial"/>
                <a:cs typeface="Arial"/>
              </a:rPr>
              <a:t>de</a:t>
            </a:r>
            <a:r>
              <a:rPr dirty="0" sz="1350" spc="-30" i="1">
                <a:latin typeface="Arial"/>
                <a:cs typeface="Arial"/>
              </a:rPr>
              <a:t> </a:t>
            </a:r>
            <a:r>
              <a:rPr dirty="0" sz="1350" spc="55" i="1">
                <a:latin typeface="Arial"/>
                <a:cs typeface="Arial"/>
              </a:rPr>
              <a:t>la</a:t>
            </a:r>
            <a:r>
              <a:rPr dirty="0" sz="1350" spc="-35" i="1">
                <a:latin typeface="Arial"/>
                <a:cs typeface="Arial"/>
              </a:rPr>
              <a:t> </a:t>
            </a:r>
            <a:r>
              <a:rPr dirty="0" sz="1350" spc="10" i="1">
                <a:latin typeface="Arial"/>
                <a:cs typeface="Arial"/>
              </a:rPr>
              <a:t>base</a:t>
            </a:r>
            <a:r>
              <a:rPr dirty="0" sz="1350" spc="-35" i="1">
                <a:latin typeface="Arial"/>
                <a:cs typeface="Arial"/>
              </a:rPr>
              <a:t> </a:t>
            </a:r>
            <a:r>
              <a:rPr dirty="0" sz="1350" spc="-50" i="1">
                <a:latin typeface="Arial"/>
                <a:cs typeface="Arial"/>
              </a:rPr>
              <a:t>UNCTAD-EORA</a:t>
            </a:r>
            <a:r>
              <a:rPr dirty="0" sz="1350" spc="-75" i="1">
                <a:latin typeface="Arial"/>
                <a:cs typeface="Arial"/>
              </a:rPr>
              <a:t> </a:t>
            </a:r>
            <a:r>
              <a:rPr dirty="0" sz="1350" i="1">
                <a:latin typeface="Arial"/>
                <a:cs typeface="Arial"/>
              </a:rPr>
              <a:t>sobre</a:t>
            </a:r>
            <a:r>
              <a:rPr dirty="0" sz="1350" spc="-35" i="1">
                <a:latin typeface="Arial"/>
                <a:cs typeface="Arial"/>
              </a:rPr>
              <a:t> </a:t>
            </a:r>
            <a:r>
              <a:rPr dirty="0" sz="1350" spc="20" i="1">
                <a:latin typeface="Arial"/>
                <a:cs typeface="Arial"/>
              </a:rPr>
              <a:t>las</a:t>
            </a:r>
            <a:r>
              <a:rPr dirty="0" sz="1350" spc="-30" i="1">
                <a:latin typeface="Arial"/>
                <a:cs typeface="Arial"/>
              </a:rPr>
              <a:t> </a:t>
            </a:r>
            <a:r>
              <a:rPr dirty="0" sz="1350" spc="-55" i="1">
                <a:latin typeface="Arial"/>
                <a:cs typeface="Arial"/>
              </a:rPr>
              <a:t>CVM.</a:t>
            </a:r>
            <a:endParaRPr sz="135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819666" y="9093822"/>
            <a:ext cx="12649200" cy="106934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800">
              <a:latin typeface="Times New Roman"/>
              <a:cs typeface="Times New Roman"/>
            </a:endParaRPr>
          </a:p>
          <a:p>
            <a:pPr marL="887730">
              <a:lnSpc>
                <a:spcPct val="100000"/>
              </a:lnSpc>
              <a:tabLst>
                <a:tab pos="7161530" algn="l"/>
              </a:tabLst>
            </a:pPr>
            <a:r>
              <a:rPr dirty="0" sz="1700" spc="-10" b="1">
                <a:latin typeface="Arial"/>
                <a:cs typeface="Arial"/>
              </a:rPr>
              <a:t>COMPONENTE </a:t>
            </a:r>
            <a:r>
              <a:rPr dirty="0" sz="1700" spc="-50" b="1">
                <a:latin typeface="Arial"/>
                <a:cs typeface="Arial"/>
              </a:rPr>
              <a:t>DE </a:t>
            </a:r>
            <a:r>
              <a:rPr dirty="0" sz="1700" spc="-55" b="1">
                <a:latin typeface="Arial"/>
                <a:cs typeface="Arial"/>
              </a:rPr>
              <a:t>LA </a:t>
            </a:r>
            <a:r>
              <a:rPr dirty="0" sz="1700" spc="-114" b="1">
                <a:latin typeface="Arial"/>
                <a:cs typeface="Arial"/>
              </a:rPr>
              <a:t>FASE </a:t>
            </a:r>
            <a:r>
              <a:rPr dirty="0" sz="1700" spc="-15" b="1">
                <a:latin typeface="Arial"/>
                <a:cs typeface="Arial"/>
              </a:rPr>
              <a:t>INICIAL </a:t>
            </a:r>
            <a:r>
              <a:rPr dirty="0" sz="1700" spc="-50" b="1">
                <a:latin typeface="Arial"/>
                <a:cs typeface="Arial"/>
              </a:rPr>
              <a:t>DE</a:t>
            </a:r>
            <a:r>
              <a:rPr dirty="0" sz="1700" spc="-105" b="1">
                <a:latin typeface="Arial"/>
                <a:cs typeface="Arial"/>
              </a:rPr>
              <a:t> </a:t>
            </a:r>
            <a:r>
              <a:rPr dirty="0" sz="1700" spc="-55" b="1">
                <a:latin typeface="Arial"/>
                <a:cs typeface="Arial"/>
              </a:rPr>
              <a:t>LA</a:t>
            </a:r>
            <a:r>
              <a:rPr dirty="0" sz="1700" spc="-100" b="1">
                <a:latin typeface="Arial"/>
                <a:cs typeface="Arial"/>
              </a:rPr>
              <a:t> </a:t>
            </a:r>
            <a:r>
              <a:rPr dirty="0" sz="1700" spc="-35" b="1">
                <a:latin typeface="Arial"/>
                <a:cs typeface="Arial"/>
              </a:rPr>
              <a:t>CADENA	</a:t>
            </a:r>
            <a:r>
              <a:rPr dirty="0" sz="1700" spc="-10" b="1">
                <a:latin typeface="Arial"/>
                <a:cs typeface="Arial"/>
              </a:rPr>
              <a:t>COMPONENTE </a:t>
            </a:r>
            <a:r>
              <a:rPr dirty="0" sz="1700" spc="-50" b="1">
                <a:latin typeface="Arial"/>
                <a:cs typeface="Arial"/>
              </a:rPr>
              <a:t>DE </a:t>
            </a:r>
            <a:r>
              <a:rPr dirty="0" sz="1700" spc="-55" b="1">
                <a:latin typeface="Arial"/>
                <a:cs typeface="Arial"/>
              </a:rPr>
              <a:t>LA </a:t>
            </a:r>
            <a:r>
              <a:rPr dirty="0" sz="1700" spc="-114" b="1">
                <a:latin typeface="Arial"/>
                <a:cs typeface="Arial"/>
              </a:rPr>
              <a:t>FASE </a:t>
            </a:r>
            <a:r>
              <a:rPr dirty="0" sz="1700" spc="-15" b="1">
                <a:latin typeface="Arial"/>
                <a:cs typeface="Arial"/>
              </a:rPr>
              <a:t>FINAL </a:t>
            </a:r>
            <a:r>
              <a:rPr dirty="0" sz="1700" spc="-50" b="1">
                <a:latin typeface="Arial"/>
                <a:cs typeface="Arial"/>
              </a:rPr>
              <a:t>DE </a:t>
            </a:r>
            <a:r>
              <a:rPr dirty="0" sz="1700" spc="-55" b="1">
                <a:latin typeface="Arial"/>
                <a:cs typeface="Arial"/>
              </a:rPr>
              <a:t>LA</a:t>
            </a:r>
            <a:r>
              <a:rPr dirty="0" sz="1700" spc="-225" b="1">
                <a:latin typeface="Arial"/>
                <a:cs typeface="Arial"/>
              </a:rPr>
              <a:t> </a:t>
            </a:r>
            <a:r>
              <a:rPr dirty="0" sz="1700" spc="-35" b="1">
                <a:latin typeface="Arial"/>
                <a:cs typeface="Arial"/>
              </a:rPr>
              <a:t>CADENA</a:t>
            </a:r>
            <a:endParaRPr sz="170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3172637" y="9477311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5">
                <a:moveTo>
                  <a:pt x="346925" y="346925"/>
                </a:moveTo>
                <a:lnTo>
                  <a:pt x="0" y="346925"/>
                </a:lnTo>
                <a:lnTo>
                  <a:pt x="0" y="0"/>
                </a:lnTo>
                <a:lnTo>
                  <a:pt x="346925" y="0"/>
                </a:lnTo>
                <a:lnTo>
                  <a:pt x="346925" y="346925"/>
                </a:lnTo>
                <a:close/>
              </a:path>
            </a:pathLst>
          </a:custGeom>
          <a:solidFill>
            <a:srgbClr val="502B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9474200" y="9477311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5">
                <a:moveTo>
                  <a:pt x="346938" y="346925"/>
                </a:moveTo>
                <a:lnTo>
                  <a:pt x="0" y="346925"/>
                </a:lnTo>
                <a:lnTo>
                  <a:pt x="0" y="0"/>
                </a:lnTo>
                <a:lnTo>
                  <a:pt x="346938" y="0"/>
                </a:lnTo>
                <a:lnTo>
                  <a:pt x="346938" y="346925"/>
                </a:lnTo>
                <a:close/>
              </a:path>
            </a:pathLst>
          </a:custGeom>
          <a:solidFill>
            <a:srgbClr val="E985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 txBox="1">
            <a:spLocks noGrp="1"/>
          </p:cNvSpPr>
          <p:nvPr>
            <p:ph type="title"/>
          </p:nvPr>
        </p:nvSpPr>
        <p:spPr>
          <a:xfrm>
            <a:off x="2192604" y="810697"/>
            <a:ext cx="13903325" cy="1290955"/>
          </a:xfrm>
          <a:prstGeom prst="rect"/>
        </p:spPr>
        <p:txBody>
          <a:bodyPr wrap="square" lIns="0" tIns="787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20"/>
              </a:spcBef>
            </a:pPr>
            <a:r>
              <a:rPr dirty="0" spc="-395">
                <a:solidFill>
                  <a:srgbClr val="1D1D1B"/>
                </a:solidFill>
              </a:rPr>
              <a:t>Tasa </a:t>
            </a:r>
            <a:r>
              <a:rPr dirty="0" spc="-160">
                <a:solidFill>
                  <a:srgbClr val="1D1D1B"/>
                </a:solidFill>
              </a:rPr>
              <a:t>de </a:t>
            </a:r>
            <a:r>
              <a:rPr dirty="0" spc="-190">
                <a:solidFill>
                  <a:srgbClr val="1D1D1B"/>
                </a:solidFill>
              </a:rPr>
              <a:t>participación </a:t>
            </a:r>
            <a:r>
              <a:rPr dirty="0" spc="-254">
                <a:solidFill>
                  <a:srgbClr val="1D1D1B"/>
                </a:solidFill>
              </a:rPr>
              <a:t>en </a:t>
            </a:r>
            <a:r>
              <a:rPr dirty="0" spc="-285">
                <a:solidFill>
                  <a:srgbClr val="1D1D1B"/>
                </a:solidFill>
              </a:rPr>
              <a:t>las </a:t>
            </a:r>
            <a:r>
              <a:rPr dirty="0" spc="-120">
                <a:solidFill>
                  <a:srgbClr val="E9852C"/>
                </a:solidFill>
              </a:rPr>
              <a:t>CVM</a:t>
            </a:r>
            <a:r>
              <a:rPr dirty="0" spc="-120">
                <a:solidFill>
                  <a:srgbClr val="1D1D1B"/>
                </a:solidFill>
              </a:rPr>
              <a:t>, </a:t>
            </a:r>
            <a:r>
              <a:rPr dirty="0" spc="-220">
                <a:solidFill>
                  <a:srgbClr val="1D1D1B"/>
                </a:solidFill>
              </a:rPr>
              <a:t>por</a:t>
            </a:r>
            <a:r>
              <a:rPr dirty="0" spc="-1080">
                <a:solidFill>
                  <a:srgbClr val="1D1D1B"/>
                </a:solidFill>
              </a:rPr>
              <a:t> </a:t>
            </a:r>
            <a:r>
              <a:rPr dirty="0" spc="-235">
                <a:solidFill>
                  <a:srgbClr val="1D1D1B"/>
                </a:solidFill>
              </a:rPr>
              <a:t>regiones</a:t>
            </a:r>
          </a:p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dirty="0" sz="3000" spc="-15" b="0">
                <a:solidFill>
                  <a:srgbClr val="1D1D1B"/>
                </a:solidFill>
                <a:latin typeface="Arial"/>
                <a:cs typeface="Arial"/>
              </a:rPr>
              <a:t>(2017</a:t>
            </a:r>
            <a:r>
              <a:rPr dirty="0" sz="3000" spc="-30" b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000" spc="175" b="0">
                <a:solidFill>
                  <a:srgbClr val="1D1D1B"/>
                </a:solidFill>
                <a:latin typeface="Arial"/>
                <a:cs typeface="Arial"/>
              </a:rPr>
              <a:t>y</a:t>
            </a:r>
            <a:r>
              <a:rPr dirty="0" sz="3000" spc="-25" b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000" spc="130" b="0">
                <a:solidFill>
                  <a:srgbClr val="1D1D1B"/>
                </a:solidFill>
                <a:latin typeface="Arial"/>
                <a:cs typeface="Arial"/>
              </a:rPr>
              <a:t>tasas</a:t>
            </a:r>
            <a:r>
              <a:rPr dirty="0" sz="3000" spc="-25" b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000" spc="270" b="0">
                <a:solidFill>
                  <a:srgbClr val="1D1D1B"/>
                </a:solidFill>
                <a:latin typeface="Arial"/>
                <a:cs typeface="Arial"/>
              </a:rPr>
              <a:t>de</a:t>
            </a:r>
            <a:r>
              <a:rPr dirty="0" sz="3000" spc="-25" b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000" spc="225" b="0">
                <a:solidFill>
                  <a:srgbClr val="1D1D1B"/>
                </a:solidFill>
                <a:latin typeface="Arial"/>
                <a:cs typeface="Arial"/>
              </a:rPr>
              <a:t>crecimiento,</a:t>
            </a:r>
            <a:r>
              <a:rPr dirty="0" sz="3000" spc="-25" b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000" spc="20" b="0">
                <a:solidFill>
                  <a:srgbClr val="1D1D1B"/>
                </a:solidFill>
                <a:latin typeface="Arial"/>
                <a:cs typeface="Arial"/>
              </a:rPr>
              <a:t>2010-2017</a:t>
            </a:r>
            <a:r>
              <a:rPr dirty="0" sz="3000" spc="-30" b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000" spc="175" b="0">
                <a:solidFill>
                  <a:srgbClr val="1D1D1B"/>
                </a:solidFill>
                <a:latin typeface="Arial"/>
                <a:cs typeface="Arial"/>
              </a:rPr>
              <a:t>y</a:t>
            </a:r>
            <a:r>
              <a:rPr dirty="0" sz="3000" spc="-25" b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000" spc="130" b="0">
                <a:solidFill>
                  <a:srgbClr val="1D1D1B"/>
                </a:solidFill>
                <a:latin typeface="Arial"/>
                <a:cs typeface="Arial"/>
              </a:rPr>
              <a:t>2000-2010)</a:t>
            </a:r>
            <a:r>
              <a:rPr dirty="0" sz="3000" spc="-25" b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000" spc="130" b="0">
                <a:solidFill>
                  <a:srgbClr val="1D1D1B"/>
                </a:solidFill>
                <a:latin typeface="Arial"/>
                <a:cs typeface="Arial"/>
              </a:rPr>
              <a:t>(En</a:t>
            </a:r>
            <a:r>
              <a:rPr dirty="0" sz="3000" spc="-25" b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000" spc="220" b="0">
                <a:solidFill>
                  <a:srgbClr val="1D1D1B"/>
                </a:solidFill>
                <a:latin typeface="Arial"/>
                <a:cs typeface="Arial"/>
              </a:rPr>
              <a:t>porcentaje)</a:t>
            </a:r>
            <a:endParaRPr sz="300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9240278" y="307207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-6350" y="9525"/>
                </a:moveTo>
                <a:lnTo>
                  <a:pt x="6350" y="952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9240278" y="3129267"/>
            <a:ext cx="0" cy="5396230"/>
          </a:xfrm>
          <a:custGeom>
            <a:avLst/>
            <a:gdLst/>
            <a:ahLst/>
            <a:cxnLst/>
            <a:rect l="l" t="t" r="r" b="b"/>
            <a:pathLst>
              <a:path w="0" h="5396230">
                <a:moveTo>
                  <a:pt x="0" y="0"/>
                </a:moveTo>
                <a:lnTo>
                  <a:pt x="0" y="5395899"/>
                </a:lnTo>
              </a:path>
            </a:pathLst>
          </a:custGeom>
          <a:ln w="127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9240278" y="854424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-6350" y="9525"/>
                </a:moveTo>
                <a:lnTo>
                  <a:pt x="6350" y="952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5600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5600700"/>
          </a:xfrm>
          <a:custGeom>
            <a:avLst/>
            <a:gdLst/>
            <a:ahLst/>
            <a:cxnLst/>
            <a:rect l="l" t="t" r="r" b="b"/>
            <a:pathLst>
              <a:path w="18288000" h="5600700">
                <a:moveTo>
                  <a:pt x="0" y="5600420"/>
                </a:moveTo>
                <a:lnTo>
                  <a:pt x="18288000" y="5600420"/>
                </a:lnTo>
                <a:lnTo>
                  <a:pt x="18288000" y="0"/>
                </a:lnTo>
                <a:lnTo>
                  <a:pt x="0" y="0"/>
                </a:lnTo>
                <a:lnTo>
                  <a:pt x="0" y="5600420"/>
                </a:lnTo>
                <a:close/>
              </a:path>
            </a:pathLst>
          </a:custGeom>
          <a:solidFill>
            <a:srgbClr val="000000">
              <a:alpha val="2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76179" y="5600433"/>
            <a:ext cx="9885045" cy="835025"/>
          </a:xfrm>
          <a:custGeom>
            <a:avLst/>
            <a:gdLst/>
            <a:ahLst/>
            <a:cxnLst/>
            <a:rect l="l" t="t" r="r" b="b"/>
            <a:pathLst>
              <a:path w="9885044" h="835025">
                <a:moveTo>
                  <a:pt x="9884752" y="834491"/>
                </a:moveTo>
                <a:lnTo>
                  <a:pt x="0" y="834491"/>
                </a:lnTo>
                <a:lnTo>
                  <a:pt x="0" y="0"/>
                </a:lnTo>
                <a:lnTo>
                  <a:pt x="9884752" y="0"/>
                </a:lnTo>
                <a:lnTo>
                  <a:pt x="9884752" y="834491"/>
                </a:lnTo>
                <a:close/>
              </a:path>
            </a:pathLst>
          </a:custGeom>
          <a:solidFill>
            <a:srgbClr val="502B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583455" y="5700280"/>
            <a:ext cx="9121775" cy="543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 spc="70">
                <a:solidFill>
                  <a:srgbClr val="FFFFFF"/>
                </a:solidFill>
                <a:latin typeface="Trebuchet MS"/>
                <a:cs typeface="Trebuchet MS"/>
              </a:rPr>
              <a:t>mientras</a:t>
            </a:r>
            <a:r>
              <a:rPr dirty="0" sz="3400" spc="-1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9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400" spc="-1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160">
                <a:solidFill>
                  <a:srgbClr val="FFFFFF"/>
                </a:solidFill>
                <a:latin typeface="Trebuchet MS"/>
                <a:cs typeface="Trebuchet MS"/>
              </a:rPr>
              <a:t>los</a:t>
            </a:r>
            <a:r>
              <a:rPr dirty="0" sz="3400" spc="-1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145">
                <a:solidFill>
                  <a:srgbClr val="FFFFFF"/>
                </a:solidFill>
                <a:latin typeface="Trebuchet MS"/>
                <a:cs typeface="Trebuchet MS"/>
              </a:rPr>
              <a:t>países</a:t>
            </a:r>
            <a:r>
              <a:rPr dirty="0" sz="3400" spc="-1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150">
                <a:solidFill>
                  <a:srgbClr val="FFFFFF"/>
                </a:solidFill>
                <a:latin typeface="Trebuchet MS"/>
                <a:cs typeface="Trebuchet MS"/>
              </a:rPr>
              <a:t>en</a:t>
            </a:r>
            <a:r>
              <a:rPr dirty="0" sz="3400" spc="-1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90">
                <a:solidFill>
                  <a:srgbClr val="FFFFFF"/>
                </a:solidFill>
                <a:latin typeface="Trebuchet MS"/>
                <a:cs typeface="Trebuchet MS"/>
              </a:rPr>
              <a:t>desarrollo</a:t>
            </a:r>
            <a:r>
              <a:rPr dirty="0" sz="3400" spc="-1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70">
                <a:solidFill>
                  <a:srgbClr val="FFFFFF"/>
                </a:solidFill>
                <a:latin typeface="Trebuchet MS"/>
                <a:cs typeface="Trebuchet MS"/>
              </a:rPr>
              <a:t>creció</a:t>
            </a:r>
            <a:r>
              <a:rPr dirty="0" sz="3400" spc="-1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-25">
                <a:solidFill>
                  <a:srgbClr val="FFFFFF"/>
                </a:solidFill>
                <a:latin typeface="Trebuchet MS"/>
                <a:cs typeface="Trebuchet MS"/>
              </a:rPr>
              <a:t>2%.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89824" y="7222628"/>
            <a:ext cx="7352665" cy="11137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90"/>
              </a:spcBef>
            </a:pPr>
            <a:r>
              <a:rPr dirty="0" sz="2350" spc="130">
                <a:solidFill>
                  <a:srgbClr val="1D1D1B"/>
                </a:solidFill>
                <a:latin typeface="Trebuchet MS"/>
                <a:cs typeface="Trebuchet MS"/>
              </a:rPr>
              <a:t>La </a:t>
            </a:r>
            <a:r>
              <a:rPr dirty="0" sz="2350" spc="25">
                <a:solidFill>
                  <a:srgbClr val="1D1D1B"/>
                </a:solidFill>
                <a:latin typeface="Trebuchet MS"/>
                <a:cs typeface="Trebuchet MS"/>
              </a:rPr>
              <a:t>reforma </a:t>
            </a:r>
            <a:r>
              <a:rPr dirty="0" sz="2350" spc="40">
                <a:solidFill>
                  <a:srgbClr val="1D1D1B"/>
                </a:solidFill>
                <a:latin typeface="Trebuchet MS"/>
                <a:cs typeface="Trebuchet MS"/>
              </a:rPr>
              <a:t>ﬁscal </a:t>
            </a:r>
            <a:r>
              <a:rPr dirty="0" sz="2350" spc="85">
                <a:solidFill>
                  <a:srgbClr val="1D1D1B"/>
                </a:solidFill>
                <a:latin typeface="Trebuchet MS"/>
                <a:cs typeface="Trebuchet MS"/>
              </a:rPr>
              <a:t>aprobada </a:t>
            </a:r>
            <a:r>
              <a:rPr dirty="0" sz="2350" spc="75">
                <a:solidFill>
                  <a:srgbClr val="1D1D1B"/>
                </a:solidFill>
                <a:latin typeface="Trebuchet MS"/>
                <a:cs typeface="Trebuchet MS"/>
              </a:rPr>
              <a:t>por </a:t>
            </a:r>
            <a:r>
              <a:rPr dirty="0" sz="2350">
                <a:solidFill>
                  <a:srgbClr val="1D1D1B"/>
                </a:solidFill>
                <a:latin typeface="Trebuchet MS"/>
                <a:cs typeface="Trebuchet MS"/>
              </a:rPr>
              <a:t>EE.UU. </a:t>
            </a:r>
            <a:r>
              <a:rPr dirty="0" sz="2350" spc="60">
                <a:solidFill>
                  <a:srgbClr val="1D1D1B"/>
                </a:solidFill>
                <a:latin typeface="Trebuchet MS"/>
                <a:cs typeface="Trebuchet MS"/>
              </a:rPr>
              <a:t>a </a:t>
            </a:r>
            <a:r>
              <a:rPr dirty="0" sz="2350" spc="45">
                <a:solidFill>
                  <a:srgbClr val="1D1D1B"/>
                </a:solidFill>
                <a:latin typeface="Trebuchet MS"/>
                <a:cs typeface="Trebuchet MS"/>
              </a:rPr>
              <a:t>ﬁnales </a:t>
            </a:r>
            <a:r>
              <a:rPr dirty="0" sz="2350" spc="140">
                <a:solidFill>
                  <a:srgbClr val="1D1D1B"/>
                </a:solidFill>
                <a:latin typeface="Trebuchet MS"/>
                <a:cs typeface="Trebuchet MS"/>
              </a:rPr>
              <a:t>de  </a:t>
            </a:r>
            <a:r>
              <a:rPr dirty="0" sz="2350">
                <a:solidFill>
                  <a:srgbClr val="1D1D1B"/>
                </a:solidFill>
                <a:latin typeface="Trebuchet MS"/>
                <a:cs typeface="Trebuchet MS"/>
              </a:rPr>
              <a:t>2017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90">
                <a:solidFill>
                  <a:srgbClr val="1D1D1B"/>
                </a:solidFill>
                <a:latin typeface="Trebuchet MS"/>
                <a:cs typeface="Trebuchet MS"/>
              </a:rPr>
              <a:t>provocó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95">
                <a:solidFill>
                  <a:srgbClr val="1D1D1B"/>
                </a:solidFill>
                <a:latin typeface="Trebuchet MS"/>
                <a:cs typeface="Trebuchet MS"/>
              </a:rPr>
              <a:t>una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80">
                <a:solidFill>
                  <a:srgbClr val="1D1D1B"/>
                </a:solidFill>
                <a:latin typeface="Trebuchet MS"/>
                <a:cs typeface="Trebuchet MS"/>
              </a:rPr>
              <a:t>masiva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0">
                <a:solidFill>
                  <a:srgbClr val="1D1D1B"/>
                </a:solidFill>
                <a:latin typeface="Trebuchet MS"/>
                <a:cs typeface="Trebuchet MS"/>
              </a:rPr>
              <a:t>repatriación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40">
                <a:solidFill>
                  <a:srgbClr val="1D1D1B"/>
                </a:solidFill>
                <a:latin typeface="Trebuchet MS"/>
                <a:cs typeface="Trebuchet MS"/>
              </a:rPr>
              <a:t>de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65">
                <a:solidFill>
                  <a:srgbClr val="1D1D1B"/>
                </a:solidFill>
                <a:latin typeface="Trebuchet MS"/>
                <a:cs typeface="Trebuchet MS"/>
              </a:rPr>
              <a:t>dineros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75">
                <a:solidFill>
                  <a:srgbClr val="1D1D1B"/>
                </a:solidFill>
                <a:latin typeface="Trebuchet MS"/>
                <a:cs typeface="Trebuchet MS"/>
              </a:rPr>
              <a:t>por  </a:t>
            </a:r>
            <a:r>
              <a:rPr dirty="0" sz="2350" spc="15">
                <a:solidFill>
                  <a:srgbClr val="1D1D1B"/>
                </a:solidFill>
                <a:latin typeface="Trebuchet MS"/>
                <a:cs typeface="Trebuchet MS"/>
              </a:rPr>
              <a:t>parte </a:t>
            </a:r>
            <a:r>
              <a:rPr dirty="0" sz="2350" spc="140">
                <a:solidFill>
                  <a:srgbClr val="1D1D1B"/>
                </a:solidFill>
                <a:latin typeface="Trebuchet MS"/>
                <a:cs typeface="Trebuchet MS"/>
              </a:rPr>
              <a:t>de </a:t>
            </a:r>
            <a:r>
              <a:rPr dirty="0" sz="2350" spc="50">
                <a:solidFill>
                  <a:srgbClr val="1D1D1B"/>
                </a:solidFill>
                <a:latin typeface="Trebuchet MS"/>
                <a:cs typeface="Trebuchet MS"/>
              </a:rPr>
              <a:t>multinacionales</a:t>
            </a:r>
            <a:r>
              <a:rPr dirty="0" sz="2350" spc="-47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70">
                <a:solidFill>
                  <a:srgbClr val="1D1D1B"/>
                </a:solidFill>
                <a:latin typeface="Trebuchet MS"/>
                <a:cs typeface="Trebuchet MS"/>
              </a:rPr>
              <a:t>estadounidenses.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89824" y="8673543"/>
            <a:ext cx="7172959" cy="7512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90"/>
              </a:spcBef>
            </a:pPr>
            <a:r>
              <a:rPr dirty="0" sz="2350" spc="25">
                <a:solidFill>
                  <a:srgbClr val="1D1D1B"/>
                </a:solidFill>
                <a:latin typeface="Trebuchet MS"/>
                <a:cs typeface="Trebuchet MS"/>
              </a:rPr>
              <a:t>Europa, </a:t>
            </a:r>
            <a:r>
              <a:rPr dirty="0" sz="2350" spc="10">
                <a:solidFill>
                  <a:srgbClr val="1D1D1B"/>
                </a:solidFill>
                <a:latin typeface="Trebuchet MS"/>
                <a:cs typeface="Trebuchet MS"/>
              </a:rPr>
              <a:t>tradicional </a:t>
            </a:r>
            <a:r>
              <a:rPr dirty="0" sz="2350" spc="65">
                <a:solidFill>
                  <a:srgbClr val="1D1D1B"/>
                </a:solidFill>
                <a:latin typeface="Trebuchet MS"/>
                <a:cs typeface="Trebuchet MS"/>
              </a:rPr>
              <a:t>destino </a:t>
            </a:r>
            <a:r>
              <a:rPr dirty="0" sz="2350" spc="140">
                <a:solidFill>
                  <a:srgbClr val="1D1D1B"/>
                </a:solidFill>
                <a:latin typeface="Trebuchet MS"/>
                <a:cs typeface="Trebuchet MS"/>
              </a:rPr>
              <a:t>de </a:t>
            </a:r>
            <a:r>
              <a:rPr dirty="0" sz="2350" spc="5">
                <a:solidFill>
                  <a:srgbClr val="1D1D1B"/>
                </a:solidFill>
                <a:latin typeface="Trebuchet MS"/>
                <a:cs typeface="Trebuchet MS"/>
              </a:rPr>
              <a:t>la </a:t>
            </a:r>
            <a:r>
              <a:rPr dirty="0" sz="2350" spc="125">
                <a:solidFill>
                  <a:srgbClr val="1D1D1B"/>
                </a:solidFill>
                <a:latin typeface="Trebuchet MS"/>
                <a:cs typeface="Trebuchet MS"/>
              </a:rPr>
              <a:t>IED </a:t>
            </a:r>
            <a:r>
              <a:rPr dirty="0" sz="2350" spc="140">
                <a:solidFill>
                  <a:srgbClr val="1D1D1B"/>
                </a:solidFill>
                <a:latin typeface="Trebuchet MS"/>
                <a:cs typeface="Trebuchet MS"/>
              </a:rPr>
              <a:t>de </a:t>
            </a:r>
            <a:r>
              <a:rPr dirty="0" sz="2350" spc="90">
                <a:solidFill>
                  <a:srgbClr val="1D1D1B"/>
                </a:solidFill>
                <a:latin typeface="Trebuchet MS"/>
                <a:cs typeface="Trebuchet MS"/>
              </a:rPr>
              <a:t>estas  </a:t>
            </a:r>
            <a:r>
              <a:rPr dirty="0" sz="2350" spc="25">
                <a:solidFill>
                  <a:srgbClr val="1D1D1B"/>
                </a:solidFill>
                <a:latin typeface="Trebuchet MS"/>
                <a:cs typeface="Trebuchet MS"/>
              </a:rPr>
              <a:t>multinacionales,</a:t>
            </a:r>
            <a:r>
              <a:rPr dirty="0" sz="2350" spc="-16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40">
                <a:solidFill>
                  <a:srgbClr val="1D1D1B"/>
                </a:solidFill>
                <a:latin typeface="Trebuchet MS"/>
                <a:cs typeface="Trebuchet MS"/>
              </a:rPr>
              <a:t>vio</a:t>
            </a:r>
            <a:r>
              <a:rPr dirty="0" sz="23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60">
                <a:solidFill>
                  <a:srgbClr val="1D1D1B"/>
                </a:solidFill>
                <a:latin typeface="Trebuchet MS"/>
                <a:cs typeface="Trebuchet MS"/>
              </a:rPr>
              <a:t>caer</a:t>
            </a:r>
            <a:r>
              <a:rPr dirty="0" sz="2350" spc="-15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5">
                <a:solidFill>
                  <a:srgbClr val="1D1D1B"/>
                </a:solidFill>
                <a:latin typeface="Trebuchet MS"/>
                <a:cs typeface="Trebuchet MS"/>
              </a:rPr>
              <a:t>la</a:t>
            </a:r>
            <a:r>
              <a:rPr dirty="0" sz="23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35">
                <a:solidFill>
                  <a:srgbClr val="1D1D1B"/>
                </a:solidFill>
                <a:latin typeface="Trebuchet MS"/>
                <a:cs typeface="Trebuchet MS"/>
              </a:rPr>
              <a:t>inversión</a:t>
            </a:r>
            <a:r>
              <a:rPr dirty="0" sz="2350" spc="-9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5">
                <a:solidFill>
                  <a:srgbClr val="1D1D1B"/>
                </a:solidFill>
                <a:latin typeface="Trebuchet MS"/>
                <a:cs typeface="Trebuchet MS"/>
              </a:rPr>
              <a:t>55,2%</a:t>
            </a:r>
            <a:r>
              <a:rPr dirty="0" sz="23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05">
                <a:solidFill>
                  <a:srgbClr val="1D1D1B"/>
                </a:solidFill>
                <a:latin typeface="Trebuchet MS"/>
                <a:cs typeface="Trebuchet MS"/>
              </a:rPr>
              <a:t>en</a:t>
            </a:r>
            <a:r>
              <a:rPr dirty="0" sz="2350" spc="-9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-45">
                <a:solidFill>
                  <a:srgbClr val="1D1D1B"/>
                </a:solidFill>
                <a:latin typeface="Trebuchet MS"/>
                <a:cs typeface="Trebuchet MS"/>
              </a:rPr>
              <a:t>2018.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89824" y="9761729"/>
            <a:ext cx="6198235" cy="7512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90"/>
              </a:spcBef>
            </a:pPr>
            <a:r>
              <a:rPr dirty="0" sz="2350" spc="130">
                <a:solidFill>
                  <a:srgbClr val="1D1D1B"/>
                </a:solidFill>
                <a:latin typeface="Trebuchet MS"/>
                <a:cs typeface="Trebuchet MS"/>
              </a:rPr>
              <a:t>La </a:t>
            </a:r>
            <a:r>
              <a:rPr dirty="0" sz="2350" spc="75">
                <a:solidFill>
                  <a:srgbClr val="1D1D1B"/>
                </a:solidFill>
                <a:latin typeface="Trebuchet MS"/>
                <a:cs typeface="Trebuchet MS"/>
              </a:rPr>
              <a:t>desaceleración </a:t>
            </a:r>
            <a:r>
              <a:rPr dirty="0" sz="2350" spc="140">
                <a:solidFill>
                  <a:srgbClr val="1D1D1B"/>
                </a:solidFill>
                <a:latin typeface="Trebuchet MS"/>
                <a:cs typeface="Trebuchet MS"/>
              </a:rPr>
              <a:t>de </a:t>
            </a:r>
            <a:r>
              <a:rPr dirty="0" sz="2350" spc="70">
                <a:solidFill>
                  <a:srgbClr val="1D1D1B"/>
                </a:solidFill>
                <a:latin typeface="Trebuchet MS"/>
                <a:cs typeface="Trebuchet MS"/>
              </a:rPr>
              <a:t>las </a:t>
            </a:r>
            <a:r>
              <a:rPr dirty="0" sz="2350" spc="120">
                <a:solidFill>
                  <a:srgbClr val="1D1D1B"/>
                </a:solidFill>
                <a:latin typeface="Trebuchet MS"/>
                <a:cs typeface="Trebuchet MS"/>
              </a:rPr>
              <a:t>cadenas </a:t>
            </a:r>
            <a:r>
              <a:rPr dirty="0" sz="2350" spc="140">
                <a:solidFill>
                  <a:srgbClr val="1D1D1B"/>
                </a:solidFill>
                <a:latin typeface="Trebuchet MS"/>
                <a:cs typeface="Trebuchet MS"/>
              </a:rPr>
              <a:t>de </a:t>
            </a:r>
            <a:r>
              <a:rPr dirty="0" sz="2350" spc="35">
                <a:solidFill>
                  <a:srgbClr val="1D1D1B"/>
                </a:solidFill>
                <a:latin typeface="Trebuchet MS"/>
                <a:cs typeface="Trebuchet MS"/>
              </a:rPr>
              <a:t>valor  </a:t>
            </a:r>
            <a:r>
              <a:rPr dirty="0" sz="2350" spc="90">
                <a:solidFill>
                  <a:srgbClr val="1D1D1B"/>
                </a:solidFill>
                <a:latin typeface="Trebuchet MS"/>
                <a:cs typeface="Trebuchet MS"/>
              </a:rPr>
              <a:t>mundiales</a:t>
            </a:r>
            <a:r>
              <a:rPr dirty="0" sz="2350" spc="-114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95">
                <a:solidFill>
                  <a:srgbClr val="1D1D1B"/>
                </a:solidFill>
                <a:latin typeface="Trebuchet MS"/>
                <a:cs typeface="Trebuchet MS"/>
              </a:rPr>
              <a:t>preocupan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60">
                <a:solidFill>
                  <a:srgbClr val="1D1D1B"/>
                </a:solidFill>
                <a:latin typeface="Trebuchet MS"/>
                <a:cs typeface="Trebuchet MS"/>
              </a:rPr>
              <a:t>a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00">
                <a:solidFill>
                  <a:srgbClr val="1D1D1B"/>
                </a:solidFill>
                <a:latin typeface="Trebuchet MS"/>
                <a:cs typeface="Trebuchet MS"/>
              </a:rPr>
              <a:t>países</a:t>
            </a:r>
            <a:r>
              <a:rPr dirty="0" sz="2350" spc="-114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05">
                <a:solidFill>
                  <a:srgbClr val="1D1D1B"/>
                </a:solidFill>
                <a:latin typeface="Trebuchet MS"/>
                <a:cs typeface="Trebuchet MS"/>
              </a:rPr>
              <a:t>en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55">
                <a:solidFill>
                  <a:srgbClr val="1D1D1B"/>
                </a:solidFill>
                <a:latin typeface="Trebuchet MS"/>
                <a:cs typeface="Trebuchet MS"/>
              </a:rPr>
              <a:t>desarrollo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26291" y="7222628"/>
            <a:ext cx="7102475" cy="7512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90"/>
              </a:spcBef>
              <a:tabLst>
                <a:tab pos="5149215" algn="l"/>
              </a:tabLst>
            </a:pPr>
            <a:r>
              <a:rPr dirty="0" sz="2350" spc="50">
                <a:solidFill>
                  <a:srgbClr val="1D1D1B"/>
                </a:solidFill>
                <a:latin typeface="Trebuchet MS"/>
                <a:cs typeface="Trebuchet MS"/>
              </a:rPr>
              <a:t>Tendencia</a:t>
            </a:r>
            <a:r>
              <a:rPr dirty="0" sz="2350" spc="-9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50">
                <a:solidFill>
                  <a:srgbClr val="1D1D1B"/>
                </a:solidFill>
                <a:latin typeface="Trebuchet MS"/>
                <a:cs typeface="Trebuchet MS"/>
              </a:rPr>
              <a:t>negativa</a:t>
            </a:r>
            <a:r>
              <a:rPr dirty="0" sz="2350" spc="-9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40">
                <a:solidFill>
                  <a:srgbClr val="1D1D1B"/>
                </a:solidFill>
                <a:latin typeface="Trebuchet MS"/>
                <a:cs typeface="Trebuchet MS"/>
              </a:rPr>
              <a:t>de</a:t>
            </a:r>
            <a:r>
              <a:rPr dirty="0" sz="2350" spc="-9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25">
                <a:solidFill>
                  <a:srgbClr val="1D1D1B"/>
                </a:solidFill>
                <a:latin typeface="Trebuchet MS"/>
                <a:cs typeface="Trebuchet MS"/>
              </a:rPr>
              <a:t>IED</a:t>
            </a:r>
            <a:r>
              <a:rPr dirty="0" sz="2350" spc="-9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60">
                <a:solidFill>
                  <a:srgbClr val="1D1D1B"/>
                </a:solidFill>
                <a:latin typeface="Trebuchet MS"/>
                <a:cs typeface="Trebuchet MS"/>
              </a:rPr>
              <a:t>se</a:t>
            </a:r>
            <a:r>
              <a:rPr dirty="0" sz="2350" spc="-9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45">
                <a:solidFill>
                  <a:srgbClr val="1D1D1B"/>
                </a:solidFill>
                <a:latin typeface="Trebuchet MS"/>
                <a:cs typeface="Trebuchet MS"/>
              </a:rPr>
              <a:t>debe,	</a:t>
            </a:r>
            <a:r>
              <a:rPr dirty="0" sz="2350" spc="105">
                <a:solidFill>
                  <a:srgbClr val="1D1D1B"/>
                </a:solidFill>
                <a:latin typeface="Trebuchet MS"/>
                <a:cs typeface="Trebuchet MS"/>
              </a:rPr>
              <a:t>en </a:t>
            </a:r>
            <a:r>
              <a:rPr dirty="0" sz="2350" spc="85">
                <a:solidFill>
                  <a:srgbClr val="1D1D1B"/>
                </a:solidFill>
                <a:latin typeface="Trebuchet MS"/>
                <a:cs typeface="Trebuchet MS"/>
              </a:rPr>
              <a:t>gran</a:t>
            </a:r>
            <a:r>
              <a:rPr dirty="0" sz="2350" spc="-38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-40">
                <a:solidFill>
                  <a:srgbClr val="1D1D1B"/>
                </a:solidFill>
                <a:latin typeface="Trebuchet MS"/>
                <a:cs typeface="Trebuchet MS"/>
              </a:rPr>
              <a:t>parte,  </a:t>
            </a:r>
            <a:r>
              <a:rPr dirty="0" sz="2350" spc="60">
                <a:solidFill>
                  <a:srgbClr val="1D1D1B"/>
                </a:solidFill>
                <a:latin typeface="Trebuchet MS"/>
                <a:cs typeface="Trebuchet MS"/>
              </a:rPr>
              <a:t>a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-15">
                <a:solidFill>
                  <a:srgbClr val="1D1D1B"/>
                </a:solidFill>
                <a:latin typeface="Trebuchet MS"/>
                <a:cs typeface="Trebuchet MS"/>
              </a:rPr>
              <a:t>baja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05">
                <a:solidFill>
                  <a:srgbClr val="1D1D1B"/>
                </a:solidFill>
                <a:latin typeface="Trebuchet MS"/>
                <a:cs typeface="Trebuchet MS"/>
              </a:rPr>
              <a:t>en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80">
                <a:solidFill>
                  <a:srgbClr val="1D1D1B"/>
                </a:solidFill>
                <a:latin typeface="Trebuchet MS"/>
                <a:cs typeface="Trebuchet MS"/>
              </a:rPr>
              <a:t>tasas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40">
                <a:solidFill>
                  <a:srgbClr val="1D1D1B"/>
                </a:solidFill>
                <a:latin typeface="Trebuchet MS"/>
                <a:cs typeface="Trebuchet MS"/>
              </a:rPr>
              <a:t>de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-20">
                <a:solidFill>
                  <a:srgbClr val="1D1D1B"/>
                </a:solidFill>
                <a:latin typeface="Trebuchet MS"/>
                <a:cs typeface="Trebuchet MS"/>
              </a:rPr>
              <a:t>rentabilidad.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26291" y="8310814"/>
            <a:ext cx="6692900" cy="11137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90"/>
              </a:spcBef>
            </a:pPr>
            <a:r>
              <a:rPr dirty="0" sz="2350" spc="85">
                <a:solidFill>
                  <a:srgbClr val="1D1D1B"/>
                </a:solidFill>
                <a:latin typeface="Trebuchet MS"/>
                <a:cs typeface="Trebuchet MS"/>
              </a:rPr>
              <a:t>Promedio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95">
                <a:solidFill>
                  <a:srgbClr val="1D1D1B"/>
                </a:solidFill>
                <a:latin typeface="Trebuchet MS"/>
                <a:cs typeface="Trebuchet MS"/>
              </a:rPr>
              <a:t>global</a:t>
            </a:r>
            <a:r>
              <a:rPr dirty="0" sz="2350" spc="-17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80">
                <a:solidFill>
                  <a:srgbClr val="1D1D1B"/>
                </a:solidFill>
                <a:latin typeface="Trebuchet MS"/>
                <a:cs typeface="Trebuchet MS"/>
              </a:rPr>
              <a:t>del</a:t>
            </a:r>
            <a:r>
              <a:rPr dirty="0" sz="2350" spc="-17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30">
                <a:solidFill>
                  <a:srgbClr val="1D1D1B"/>
                </a:solidFill>
                <a:latin typeface="Trebuchet MS"/>
                <a:cs typeface="Trebuchet MS"/>
              </a:rPr>
              <a:t>rendimiento</a:t>
            </a:r>
            <a:r>
              <a:rPr dirty="0" sz="23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40">
                <a:solidFill>
                  <a:srgbClr val="1D1D1B"/>
                </a:solidFill>
                <a:latin typeface="Trebuchet MS"/>
                <a:cs typeface="Trebuchet MS"/>
              </a:rPr>
              <a:t>de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5">
                <a:solidFill>
                  <a:srgbClr val="1D1D1B"/>
                </a:solidFill>
                <a:latin typeface="Trebuchet MS"/>
                <a:cs typeface="Trebuchet MS"/>
              </a:rPr>
              <a:t>la</a:t>
            </a:r>
            <a:r>
              <a:rPr dirty="0" sz="23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35">
                <a:solidFill>
                  <a:srgbClr val="1D1D1B"/>
                </a:solidFill>
                <a:latin typeface="Trebuchet MS"/>
                <a:cs typeface="Trebuchet MS"/>
              </a:rPr>
              <a:t>inversión  </a:t>
            </a:r>
            <a:r>
              <a:rPr dirty="0" sz="2350" spc="-25">
                <a:solidFill>
                  <a:srgbClr val="1D1D1B"/>
                </a:solidFill>
                <a:latin typeface="Trebuchet MS"/>
                <a:cs typeface="Trebuchet MS"/>
              </a:rPr>
              <a:t>extranjera </a:t>
            </a:r>
            <a:r>
              <a:rPr dirty="0" sz="2350" spc="160">
                <a:solidFill>
                  <a:srgbClr val="1D1D1B"/>
                </a:solidFill>
                <a:latin typeface="Trebuchet MS"/>
                <a:cs typeface="Trebuchet MS"/>
              </a:rPr>
              <a:t>es </a:t>
            </a:r>
            <a:r>
              <a:rPr dirty="0" sz="2350" spc="55">
                <a:solidFill>
                  <a:srgbClr val="1D1D1B"/>
                </a:solidFill>
                <a:latin typeface="Trebuchet MS"/>
                <a:cs typeface="Trebuchet MS"/>
              </a:rPr>
              <a:t>ahora </a:t>
            </a:r>
            <a:r>
              <a:rPr dirty="0" sz="2350" spc="140">
                <a:solidFill>
                  <a:srgbClr val="1D1D1B"/>
                </a:solidFill>
                <a:latin typeface="Trebuchet MS"/>
                <a:cs typeface="Trebuchet MS"/>
              </a:rPr>
              <a:t>de </a:t>
            </a:r>
            <a:r>
              <a:rPr dirty="0" sz="2350" spc="114">
                <a:solidFill>
                  <a:srgbClr val="1D1D1B"/>
                </a:solidFill>
                <a:latin typeface="Trebuchet MS"/>
                <a:cs typeface="Trebuchet MS"/>
              </a:rPr>
              <a:t>un </a:t>
            </a:r>
            <a:r>
              <a:rPr dirty="0" sz="2350" spc="-40">
                <a:solidFill>
                  <a:srgbClr val="1D1D1B"/>
                </a:solidFill>
                <a:latin typeface="Trebuchet MS"/>
                <a:cs typeface="Trebuchet MS"/>
              </a:rPr>
              <a:t>6,7%, </a:t>
            </a:r>
            <a:r>
              <a:rPr dirty="0" sz="2350" spc="-15">
                <a:solidFill>
                  <a:srgbClr val="1D1D1B"/>
                </a:solidFill>
                <a:latin typeface="Trebuchet MS"/>
                <a:cs typeface="Trebuchet MS"/>
              </a:rPr>
              <a:t>frente </a:t>
            </a:r>
            <a:r>
              <a:rPr dirty="0" sz="2350" spc="5">
                <a:solidFill>
                  <a:srgbClr val="1D1D1B"/>
                </a:solidFill>
                <a:latin typeface="Trebuchet MS"/>
                <a:cs typeface="Trebuchet MS"/>
              </a:rPr>
              <a:t>al </a:t>
            </a:r>
            <a:r>
              <a:rPr dirty="0" sz="2350" spc="-20">
                <a:solidFill>
                  <a:srgbClr val="1D1D1B"/>
                </a:solidFill>
                <a:latin typeface="Trebuchet MS"/>
                <a:cs typeface="Trebuchet MS"/>
              </a:rPr>
              <a:t>8,1%  </a:t>
            </a:r>
            <a:r>
              <a:rPr dirty="0" sz="2350" spc="45">
                <a:solidFill>
                  <a:srgbClr val="1D1D1B"/>
                </a:solidFill>
                <a:latin typeface="Trebuchet MS"/>
                <a:cs typeface="Trebuchet MS"/>
              </a:rPr>
              <a:t>registrado </a:t>
            </a:r>
            <a:r>
              <a:rPr dirty="0" sz="2350" spc="105">
                <a:solidFill>
                  <a:srgbClr val="1D1D1B"/>
                </a:solidFill>
                <a:latin typeface="Trebuchet MS"/>
                <a:cs typeface="Trebuchet MS"/>
              </a:rPr>
              <a:t>en</a:t>
            </a:r>
            <a:r>
              <a:rPr dirty="0" sz="2350" spc="-26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5">
                <a:solidFill>
                  <a:srgbClr val="1D1D1B"/>
                </a:solidFill>
                <a:latin typeface="Trebuchet MS"/>
                <a:cs typeface="Trebuchet MS"/>
              </a:rPr>
              <a:t>2012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26291" y="9761729"/>
            <a:ext cx="7064375" cy="7512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90"/>
              </a:spcBef>
            </a:pPr>
            <a:r>
              <a:rPr dirty="0" sz="2350" spc="155">
                <a:solidFill>
                  <a:srgbClr val="1D1D1B"/>
                </a:solidFill>
                <a:latin typeface="Trebuchet MS"/>
                <a:cs typeface="Trebuchet MS"/>
              </a:rPr>
              <a:t>Las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95">
                <a:solidFill>
                  <a:srgbClr val="1D1D1B"/>
                </a:solidFill>
                <a:latin typeface="Trebuchet MS"/>
                <a:cs typeface="Trebuchet MS"/>
              </a:rPr>
              <a:t>mayores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80">
                <a:solidFill>
                  <a:srgbClr val="1D1D1B"/>
                </a:solidFill>
                <a:latin typeface="Trebuchet MS"/>
                <a:cs typeface="Trebuchet MS"/>
              </a:rPr>
              <a:t>caídas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60">
                <a:solidFill>
                  <a:srgbClr val="1D1D1B"/>
                </a:solidFill>
                <a:latin typeface="Trebuchet MS"/>
                <a:cs typeface="Trebuchet MS"/>
              </a:rPr>
              <a:t>se</a:t>
            </a:r>
            <a:r>
              <a:rPr dirty="0" sz="23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25">
                <a:solidFill>
                  <a:srgbClr val="1D1D1B"/>
                </a:solidFill>
                <a:latin typeface="Trebuchet MS"/>
                <a:cs typeface="Trebuchet MS"/>
              </a:rPr>
              <a:t>registran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05">
                <a:solidFill>
                  <a:srgbClr val="1D1D1B"/>
                </a:solidFill>
                <a:latin typeface="Trebuchet MS"/>
                <a:cs typeface="Trebuchet MS"/>
              </a:rPr>
              <a:t>en</a:t>
            </a:r>
            <a:r>
              <a:rPr dirty="0" sz="2350" spc="-17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-35">
                <a:solidFill>
                  <a:srgbClr val="1D1D1B"/>
                </a:solidFill>
                <a:latin typeface="Trebuchet MS"/>
                <a:cs typeface="Trebuchet MS"/>
              </a:rPr>
              <a:t>África,</a:t>
            </a:r>
            <a:r>
              <a:rPr dirty="0" sz="2350" spc="-17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75">
                <a:solidFill>
                  <a:srgbClr val="1D1D1B"/>
                </a:solidFill>
                <a:latin typeface="Trebuchet MS"/>
                <a:cs typeface="Trebuchet MS"/>
              </a:rPr>
              <a:t>América  </a:t>
            </a:r>
            <a:r>
              <a:rPr dirty="0" sz="2350" spc="20">
                <a:solidFill>
                  <a:srgbClr val="1D1D1B"/>
                </a:solidFill>
                <a:latin typeface="Trebuchet MS"/>
                <a:cs typeface="Trebuchet MS"/>
              </a:rPr>
              <a:t>Latina</a:t>
            </a:r>
            <a:r>
              <a:rPr dirty="0" sz="2350" spc="-17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30">
                <a:solidFill>
                  <a:srgbClr val="1D1D1B"/>
                </a:solidFill>
                <a:latin typeface="Trebuchet MS"/>
                <a:cs typeface="Trebuchet MS"/>
              </a:rPr>
              <a:t>y</a:t>
            </a:r>
            <a:r>
              <a:rPr dirty="0" sz="2350" spc="-17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30">
                <a:solidFill>
                  <a:srgbClr val="1D1D1B"/>
                </a:solidFill>
                <a:latin typeface="Trebuchet MS"/>
                <a:cs typeface="Trebuchet MS"/>
              </a:rPr>
              <a:t>el</a:t>
            </a:r>
            <a:r>
              <a:rPr dirty="0" sz="2350" spc="-18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-15">
                <a:solidFill>
                  <a:srgbClr val="1D1D1B"/>
                </a:solidFill>
                <a:latin typeface="Trebuchet MS"/>
                <a:cs typeface="Trebuchet MS"/>
              </a:rPr>
              <a:t>Caribe.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16061" y="7300823"/>
            <a:ext cx="191770" cy="314960"/>
          </a:xfrm>
          <a:custGeom>
            <a:avLst/>
            <a:gdLst/>
            <a:ahLst/>
            <a:cxnLst/>
            <a:rect l="l" t="t" r="r" b="b"/>
            <a:pathLst>
              <a:path w="191769" h="314959">
                <a:moveTo>
                  <a:pt x="0" y="0"/>
                </a:moveTo>
                <a:lnTo>
                  <a:pt x="0" y="314477"/>
                </a:lnTo>
                <a:lnTo>
                  <a:pt x="191198" y="157238"/>
                </a:lnTo>
                <a:lnTo>
                  <a:pt x="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620961" y="7300823"/>
            <a:ext cx="191770" cy="314960"/>
          </a:xfrm>
          <a:custGeom>
            <a:avLst/>
            <a:gdLst/>
            <a:ahLst/>
            <a:cxnLst/>
            <a:rect l="l" t="t" r="r" b="b"/>
            <a:pathLst>
              <a:path w="191770" h="314959">
                <a:moveTo>
                  <a:pt x="0" y="0"/>
                </a:moveTo>
                <a:lnTo>
                  <a:pt x="0" y="314477"/>
                </a:lnTo>
                <a:lnTo>
                  <a:pt x="191198" y="157238"/>
                </a:lnTo>
                <a:lnTo>
                  <a:pt x="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620961" y="9798405"/>
            <a:ext cx="191770" cy="314960"/>
          </a:xfrm>
          <a:custGeom>
            <a:avLst/>
            <a:gdLst/>
            <a:ahLst/>
            <a:cxnLst/>
            <a:rect l="l" t="t" r="r" b="b"/>
            <a:pathLst>
              <a:path w="191770" h="314959">
                <a:moveTo>
                  <a:pt x="0" y="0"/>
                </a:moveTo>
                <a:lnTo>
                  <a:pt x="0" y="314477"/>
                </a:lnTo>
                <a:lnTo>
                  <a:pt x="191198" y="157238"/>
                </a:lnTo>
                <a:lnTo>
                  <a:pt x="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620961" y="8348383"/>
            <a:ext cx="191770" cy="314960"/>
          </a:xfrm>
          <a:custGeom>
            <a:avLst/>
            <a:gdLst/>
            <a:ahLst/>
            <a:cxnLst/>
            <a:rect l="l" t="t" r="r" b="b"/>
            <a:pathLst>
              <a:path w="191770" h="314959">
                <a:moveTo>
                  <a:pt x="0" y="0"/>
                </a:moveTo>
                <a:lnTo>
                  <a:pt x="0" y="314477"/>
                </a:lnTo>
                <a:lnTo>
                  <a:pt x="191198" y="157238"/>
                </a:lnTo>
                <a:lnTo>
                  <a:pt x="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16061" y="8734094"/>
            <a:ext cx="191770" cy="314960"/>
          </a:xfrm>
          <a:custGeom>
            <a:avLst/>
            <a:gdLst/>
            <a:ahLst/>
            <a:cxnLst/>
            <a:rect l="l" t="t" r="r" b="b"/>
            <a:pathLst>
              <a:path w="191769" h="314959">
                <a:moveTo>
                  <a:pt x="0" y="0"/>
                </a:moveTo>
                <a:lnTo>
                  <a:pt x="0" y="314477"/>
                </a:lnTo>
                <a:lnTo>
                  <a:pt x="191198" y="157238"/>
                </a:lnTo>
                <a:lnTo>
                  <a:pt x="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216061" y="9794964"/>
            <a:ext cx="191770" cy="314960"/>
          </a:xfrm>
          <a:custGeom>
            <a:avLst/>
            <a:gdLst/>
            <a:ahLst/>
            <a:cxnLst/>
            <a:rect l="l" t="t" r="r" b="b"/>
            <a:pathLst>
              <a:path w="191769" h="314959">
                <a:moveTo>
                  <a:pt x="0" y="0"/>
                </a:moveTo>
                <a:lnTo>
                  <a:pt x="0" y="314477"/>
                </a:lnTo>
                <a:lnTo>
                  <a:pt x="191198" y="157238"/>
                </a:lnTo>
                <a:lnTo>
                  <a:pt x="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885998" y="4125183"/>
            <a:ext cx="12516485" cy="1316990"/>
          </a:xfrm>
          <a:prstGeom prst="rect"/>
        </p:spPr>
        <p:txBody>
          <a:bodyPr wrap="square" lIns="0" tIns="133985" rIns="0" bIns="0" rtlCol="0" vert="horz">
            <a:spAutoFit/>
          </a:bodyPr>
          <a:lstStyle/>
          <a:p>
            <a:pPr marL="609600" marR="5080" indent="-597535">
              <a:lnSpc>
                <a:spcPts val="4600"/>
              </a:lnSpc>
              <a:spcBef>
                <a:spcPts val="1055"/>
              </a:spcBef>
            </a:pPr>
            <a:r>
              <a:rPr dirty="0" spc="-225"/>
              <a:t>En </a:t>
            </a:r>
            <a:r>
              <a:rPr dirty="0" spc="-505"/>
              <a:t>2018, </a:t>
            </a:r>
            <a:r>
              <a:rPr dirty="0" spc="-270"/>
              <a:t>la </a:t>
            </a:r>
            <a:r>
              <a:rPr dirty="0" spc="-450"/>
              <a:t>IED </a:t>
            </a:r>
            <a:r>
              <a:rPr dirty="0" spc="-254"/>
              <a:t>en </a:t>
            </a:r>
            <a:r>
              <a:rPr dirty="0" spc="-240"/>
              <a:t>los </a:t>
            </a:r>
            <a:r>
              <a:rPr dirty="0" spc="-250"/>
              <a:t>países</a:t>
            </a:r>
            <a:r>
              <a:rPr dirty="0" spc="-495"/>
              <a:t> </a:t>
            </a:r>
            <a:r>
              <a:rPr dirty="0" spc="-254"/>
              <a:t>desarrollados  </a:t>
            </a:r>
            <a:r>
              <a:rPr dirty="0" spc="-215"/>
              <a:t>alcanzó </a:t>
            </a:r>
            <a:r>
              <a:rPr dirty="0" spc="-315"/>
              <a:t>su </a:t>
            </a:r>
            <a:r>
              <a:rPr dirty="0" spc="-204"/>
              <a:t>cifra </a:t>
            </a:r>
            <a:r>
              <a:rPr dirty="0" spc="-315"/>
              <a:t>más </a:t>
            </a:r>
            <a:r>
              <a:rPr dirty="0" spc="-260"/>
              <a:t>baja </a:t>
            </a:r>
            <a:r>
              <a:rPr dirty="0" spc="-190"/>
              <a:t>desde</a:t>
            </a:r>
            <a:r>
              <a:rPr dirty="0" spc="-819"/>
              <a:t> </a:t>
            </a:r>
            <a:r>
              <a:rPr dirty="0" spc="-290"/>
              <a:t>2004,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293982"/>
            <a:ext cx="18288000" cy="61360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5293982"/>
            <a:ext cx="18288000" cy="6136640"/>
          </a:xfrm>
          <a:custGeom>
            <a:avLst/>
            <a:gdLst/>
            <a:ahLst/>
            <a:cxnLst/>
            <a:rect l="l" t="t" r="r" b="b"/>
            <a:pathLst>
              <a:path w="18288000" h="6136640">
                <a:moveTo>
                  <a:pt x="0" y="6136017"/>
                </a:moveTo>
                <a:lnTo>
                  <a:pt x="18288000" y="6136017"/>
                </a:lnTo>
                <a:lnTo>
                  <a:pt x="18288000" y="0"/>
                </a:lnTo>
                <a:lnTo>
                  <a:pt x="0" y="0"/>
                </a:lnTo>
                <a:lnTo>
                  <a:pt x="0" y="6136017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748922" y="834972"/>
            <a:ext cx="5156200" cy="14763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90"/>
              </a:spcBef>
              <a:tabLst>
                <a:tab pos="755650" algn="l"/>
              </a:tabLst>
            </a:pPr>
            <a:r>
              <a:rPr dirty="0" sz="2350" spc="70">
                <a:solidFill>
                  <a:srgbClr val="1D1D1B"/>
                </a:solidFill>
                <a:latin typeface="Trebuchet MS"/>
                <a:cs typeface="Trebuchet MS"/>
              </a:rPr>
              <a:t>El</a:t>
            </a:r>
            <a:r>
              <a:rPr dirty="0" sz="2350" spc="-17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95">
                <a:solidFill>
                  <a:srgbClr val="1D1D1B"/>
                </a:solidFill>
                <a:latin typeface="Trebuchet MS"/>
                <a:cs typeface="Trebuchet MS"/>
              </a:rPr>
              <a:t>número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40">
                <a:solidFill>
                  <a:srgbClr val="1D1D1B"/>
                </a:solidFill>
                <a:latin typeface="Trebuchet MS"/>
                <a:cs typeface="Trebuchet MS"/>
              </a:rPr>
              <a:t>de</a:t>
            </a:r>
            <a:r>
              <a:rPr dirty="0" sz="23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70">
                <a:solidFill>
                  <a:srgbClr val="1D1D1B"/>
                </a:solidFill>
                <a:latin typeface="Trebuchet MS"/>
                <a:cs typeface="Trebuchet MS"/>
              </a:rPr>
              <a:t>proyectos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40">
                <a:solidFill>
                  <a:srgbClr val="1D1D1B"/>
                </a:solidFill>
                <a:latin typeface="Trebuchet MS"/>
                <a:cs typeface="Trebuchet MS"/>
              </a:rPr>
              <a:t>de</a:t>
            </a:r>
            <a:r>
              <a:rPr dirty="0" sz="23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35">
                <a:solidFill>
                  <a:srgbClr val="1D1D1B"/>
                </a:solidFill>
                <a:latin typeface="Trebuchet MS"/>
                <a:cs typeface="Trebuchet MS"/>
              </a:rPr>
              <a:t>inversión  </a:t>
            </a:r>
            <a:r>
              <a:rPr dirty="0" sz="2350" spc="95">
                <a:solidFill>
                  <a:srgbClr val="1D1D1B"/>
                </a:solidFill>
                <a:latin typeface="Trebuchet MS"/>
                <a:cs typeface="Trebuchet MS"/>
              </a:rPr>
              <a:t>anunciados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05">
                <a:solidFill>
                  <a:srgbClr val="1D1D1B"/>
                </a:solidFill>
                <a:latin typeface="Trebuchet MS"/>
                <a:cs typeface="Trebuchet MS"/>
              </a:rPr>
              <a:t>en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45">
                <a:solidFill>
                  <a:srgbClr val="1D1D1B"/>
                </a:solidFill>
                <a:latin typeface="Trebuchet MS"/>
                <a:cs typeface="Trebuchet MS"/>
              </a:rPr>
              <a:t>2018</a:t>
            </a:r>
            <a:r>
              <a:rPr dirty="0" sz="23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50">
                <a:solidFill>
                  <a:srgbClr val="1D1D1B"/>
                </a:solidFill>
                <a:latin typeface="Trebuchet MS"/>
                <a:cs typeface="Trebuchet MS"/>
              </a:rPr>
              <a:t>fue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40">
                <a:solidFill>
                  <a:srgbClr val="1D1D1B"/>
                </a:solidFill>
                <a:latin typeface="Trebuchet MS"/>
                <a:cs typeface="Trebuchet MS"/>
              </a:rPr>
              <a:t>de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-145">
                <a:solidFill>
                  <a:srgbClr val="1D1D1B"/>
                </a:solidFill>
                <a:latin typeface="Trebuchet MS"/>
                <a:cs typeface="Trebuchet MS"/>
              </a:rPr>
              <a:t>17.567,</a:t>
            </a:r>
            <a:r>
              <a:rPr dirty="0" sz="23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14">
                <a:solidFill>
                  <a:srgbClr val="1D1D1B"/>
                </a:solidFill>
                <a:latin typeface="Trebuchet MS"/>
                <a:cs typeface="Trebuchet MS"/>
              </a:rPr>
              <a:t>un  </a:t>
            </a:r>
            <a:r>
              <a:rPr dirty="0" sz="2350" spc="-25">
                <a:solidFill>
                  <a:srgbClr val="1D1D1B"/>
                </a:solidFill>
                <a:latin typeface="Trebuchet MS"/>
                <a:cs typeface="Trebuchet MS"/>
              </a:rPr>
              <a:t>7,4%	</a:t>
            </a:r>
            <a:r>
              <a:rPr dirty="0" sz="2350" spc="165">
                <a:solidFill>
                  <a:srgbClr val="1D1D1B"/>
                </a:solidFill>
                <a:latin typeface="Trebuchet MS"/>
                <a:cs typeface="Trebuchet MS"/>
              </a:rPr>
              <a:t>más </a:t>
            </a:r>
            <a:r>
              <a:rPr dirty="0" sz="2350" spc="-15">
                <a:solidFill>
                  <a:srgbClr val="1D1D1B"/>
                </a:solidFill>
                <a:latin typeface="Trebuchet MS"/>
                <a:cs typeface="Trebuchet MS"/>
              </a:rPr>
              <a:t>frente </a:t>
            </a:r>
            <a:r>
              <a:rPr dirty="0" sz="2350" spc="60">
                <a:solidFill>
                  <a:srgbClr val="1D1D1B"/>
                </a:solidFill>
                <a:latin typeface="Trebuchet MS"/>
                <a:cs typeface="Trebuchet MS"/>
              </a:rPr>
              <a:t>a </a:t>
            </a:r>
            <a:r>
              <a:rPr dirty="0" sz="2350" spc="-100">
                <a:solidFill>
                  <a:srgbClr val="1D1D1B"/>
                </a:solidFill>
                <a:latin typeface="Trebuchet MS"/>
                <a:cs typeface="Trebuchet MS"/>
              </a:rPr>
              <a:t>2017, </a:t>
            </a:r>
            <a:r>
              <a:rPr dirty="0" sz="2350" spc="125">
                <a:solidFill>
                  <a:srgbClr val="1D1D1B"/>
                </a:solidFill>
                <a:latin typeface="Trebuchet MS"/>
                <a:cs typeface="Trebuchet MS"/>
              </a:rPr>
              <a:t>cuando </a:t>
            </a:r>
            <a:r>
              <a:rPr dirty="0" sz="2350" spc="160">
                <a:solidFill>
                  <a:srgbClr val="1D1D1B"/>
                </a:solidFill>
                <a:latin typeface="Trebuchet MS"/>
                <a:cs typeface="Trebuchet MS"/>
              </a:rPr>
              <a:t>se  </a:t>
            </a:r>
            <a:r>
              <a:rPr dirty="0" sz="2350" spc="55">
                <a:solidFill>
                  <a:srgbClr val="1D1D1B"/>
                </a:solidFill>
                <a:latin typeface="Trebuchet MS"/>
                <a:cs typeface="Trebuchet MS"/>
              </a:rPr>
              <a:t>anunciaron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-75">
                <a:solidFill>
                  <a:srgbClr val="1D1D1B"/>
                </a:solidFill>
                <a:latin typeface="Trebuchet MS"/>
                <a:cs typeface="Trebuchet MS"/>
              </a:rPr>
              <a:t>16.350.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48922" y="2648616"/>
            <a:ext cx="5485130" cy="11137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01299"/>
              </a:lnSpc>
              <a:spcBef>
                <a:spcPts val="90"/>
              </a:spcBef>
            </a:pPr>
            <a:r>
              <a:rPr dirty="0" sz="2350" spc="130">
                <a:solidFill>
                  <a:srgbClr val="1D1D1B"/>
                </a:solidFill>
                <a:latin typeface="Trebuchet MS"/>
                <a:cs typeface="Trebuchet MS"/>
              </a:rPr>
              <a:t>La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35">
                <a:solidFill>
                  <a:srgbClr val="1D1D1B"/>
                </a:solidFill>
                <a:latin typeface="Trebuchet MS"/>
                <a:cs typeface="Trebuchet MS"/>
              </a:rPr>
              <a:t>inversión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70">
                <a:solidFill>
                  <a:srgbClr val="1D1D1B"/>
                </a:solidFill>
                <a:latin typeface="Trebuchet MS"/>
                <a:cs typeface="Trebuchet MS"/>
              </a:rPr>
              <a:t>estimada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45">
                <a:solidFill>
                  <a:srgbClr val="1D1D1B"/>
                </a:solidFill>
                <a:latin typeface="Trebuchet MS"/>
                <a:cs typeface="Trebuchet MS"/>
              </a:rPr>
              <a:t>para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00">
                <a:solidFill>
                  <a:srgbClr val="1D1D1B"/>
                </a:solidFill>
                <a:latin typeface="Trebuchet MS"/>
                <a:cs typeface="Trebuchet MS"/>
              </a:rPr>
              <a:t>estos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-85">
                <a:solidFill>
                  <a:srgbClr val="1D1D1B"/>
                </a:solidFill>
                <a:latin typeface="Trebuchet MS"/>
                <a:cs typeface="Trebuchet MS"/>
              </a:rPr>
              <a:t>17.567  </a:t>
            </a:r>
            <a:r>
              <a:rPr dirty="0" sz="2350" spc="70">
                <a:solidFill>
                  <a:srgbClr val="1D1D1B"/>
                </a:solidFill>
                <a:latin typeface="Trebuchet MS"/>
                <a:cs typeface="Trebuchet MS"/>
              </a:rPr>
              <a:t>proyectos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60">
                <a:solidFill>
                  <a:srgbClr val="1D1D1B"/>
                </a:solidFill>
                <a:latin typeface="Trebuchet MS"/>
                <a:cs typeface="Trebuchet MS"/>
              </a:rPr>
              <a:t>es</a:t>
            </a:r>
            <a:r>
              <a:rPr dirty="0" sz="23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40">
                <a:solidFill>
                  <a:srgbClr val="1D1D1B"/>
                </a:solidFill>
                <a:latin typeface="Trebuchet MS"/>
                <a:cs typeface="Trebuchet MS"/>
              </a:rPr>
              <a:t>de</a:t>
            </a:r>
            <a:r>
              <a:rPr dirty="0" sz="23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50">
                <a:solidFill>
                  <a:srgbClr val="1D1D1B"/>
                </a:solidFill>
                <a:latin typeface="Trebuchet MS"/>
                <a:cs typeface="Trebuchet MS"/>
              </a:rPr>
              <a:t>US$980.669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25">
                <a:solidFill>
                  <a:srgbClr val="1D1D1B"/>
                </a:solidFill>
                <a:latin typeface="Trebuchet MS"/>
                <a:cs typeface="Trebuchet MS"/>
              </a:rPr>
              <a:t>millones,  </a:t>
            </a:r>
            <a:r>
              <a:rPr dirty="0" sz="2350" spc="60">
                <a:solidFill>
                  <a:srgbClr val="1D1D1B"/>
                </a:solidFill>
                <a:latin typeface="Trebuchet MS"/>
                <a:cs typeface="Trebuchet MS"/>
              </a:rPr>
              <a:t>40,5%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65">
                <a:solidFill>
                  <a:srgbClr val="1D1D1B"/>
                </a:solidFill>
                <a:latin typeface="Trebuchet MS"/>
                <a:cs typeface="Trebuchet MS"/>
              </a:rPr>
              <a:t>más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30">
                <a:solidFill>
                  <a:srgbClr val="1D1D1B"/>
                </a:solidFill>
                <a:latin typeface="Trebuchet MS"/>
                <a:cs typeface="Trebuchet MS"/>
              </a:rPr>
              <a:t>que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05">
                <a:solidFill>
                  <a:srgbClr val="1D1D1B"/>
                </a:solidFill>
                <a:latin typeface="Trebuchet MS"/>
                <a:cs typeface="Trebuchet MS"/>
              </a:rPr>
              <a:t>en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-114">
                <a:solidFill>
                  <a:srgbClr val="1D1D1B"/>
                </a:solidFill>
                <a:latin typeface="Trebuchet MS"/>
                <a:cs typeface="Trebuchet MS"/>
              </a:rPr>
              <a:t>2017.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475161" y="875068"/>
            <a:ext cx="191770" cy="314960"/>
          </a:xfrm>
          <a:custGeom>
            <a:avLst/>
            <a:gdLst/>
            <a:ahLst/>
            <a:cxnLst/>
            <a:rect l="l" t="t" r="r" b="b"/>
            <a:pathLst>
              <a:path w="191770" h="314959">
                <a:moveTo>
                  <a:pt x="0" y="0"/>
                </a:moveTo>
                <a:lnTo>
                  <a:pt x="0" y="314477"/>
                </a:lnTo>
                <a:lnTo>
                  <a:pt x="191198" y="157238"/>
                </a:lnTo>
                <a:lnTo>
                  <a:pt x="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475161" y="2671698"/>
            <a:ext cx="191770" cy="314960"/>
          </a:xfrm>
          <a:custGeom>
            <a:avLst/>
            <a:gdLst/>
            <a:ahLst/>
            <a:cxnLst/>
            <a:rect l="l" t="t" r="r" b="b"/>
            <a:pathLst>
              <a:path w="191770" h="314960">
                <a:moveTo>
                  <a:pt x="0" y="0"/>
                </a:moveTo>
                <a:lnTo>
                  <a:pt x="0" y="314477"/>
                </a:lnTo>
                <a:lnTo>
                  <a:pt x="191198" y="157238"/>
                </a:lnTo>
                <a:lnTo>
                  <a:pt x="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65398" y="824605"/>
            <a:ext cx="9467850" cy="2872740"/>
          </a:xfrm>
          <a:prstGeom prst="rect"/>
        </p:spPr>
        <p:txBody>
          <a:bodyPr wrap="square" lIns="0" tIns="133985" rIns="0" bIns="0" rtlCol="0" vert="horz">
            <a:spAutoFit/>
          </a:bodyPr>
          <a:lstStyle/>
          <a:p>
            <a:pPr marL="12700" marR="5080">
              <a:lnSpc>
                <a:spcPts val="4600"/>
              </a:lnSpc>
              <a:spcBef>
                <a:spcPts val="1055"/>
              </a:spcBef>
            </a:pPr>
            <a:r>
              <a:rPr dirty="0" spc="-120">
                <a:solidFill>
                  <a:srgbClr val="FB651B"/>
                </a:solidFill>
              </a:rPr>
              <a:t>A </a:t>
            </a:r>
            <a:r>
              <a:rPr dirty="0" spc="-270">
                <a:solidFill>
                  <a:srgbClr val="FB651B"/>
                </a:solidFill>
              </a:rPr>
              <a:t>pesar </a:t>
            </a:r>
            <a:r>
              <a:rPr dirty="0" spc="-160">
                <a:solidFill>
                  <a:srgbClr val="FB651B"/>
                </a:solidFill>
              </a:rPr>
              <a:t>de </a:t>
            </a:r>
            <a:r>
              <a:rPr dirty="0" spc="-270">
                <a:solidFill>
                  <a:srgbClr val="FB651B"/>
                </a:solidFill>
              </a:rPr>
              <a:t>la </a:t>
            </a:r>
            <a:r>
              <a:rPr dirty="0" spc="-200">
                <a:solidFill>
                  <a:srgbClr val="FB651B"/>
                </a:solidFill>
              </a:rPr>
              <a:t>caída </a:t>
            </a:r>
            <a:r>
              <a:rPr dirty="0" spc="-254">
                <a:solidFill>
                  <a:srgbClr val="FB651B"/>
                </a:solidFill>
              </a:rPr>
              <a:t>en </a:t>
            </a:r>
            <a:r>
              <a:rPr dirty="0" spc="-270">
                <a:solidFill>
                  <a:srgbClr val="FB651B"/>
                </a:solidFill>
              </a:rPr>
              <a:t>la  </a:t>
            </a:r>
            <a:r>
              <a:rPr dirty="0" spc="-275">
                <a:solidFill>
                  <a:srgbClr val="FB651B"/>
                </a:solidFill>
              </a:rPr>
              <a:t>inversión </a:t>
            </a:r>
            <a:r>
              <a:rPr dirty="0" spc="-320">
                <a:solidFill>
                  <a:srgbClr val="FB651B"/>
                </a:solidFill>
              </a:rPr>
              <a:t>a </a:t>
            </a:r>
            <a:r>
              <a:rPr dirty="0" spc="-245">
                <a:solidFill>
                  <a:srgbClr val="FB651B"/>
                </a:solidFill>
              </a:rPr>
              <a:t>nivel </a:t>
            </a:r>
            <a:r>
              <a:rPr dirty="0" spc="-195">
                <a:solidFill>
                  <a:srgbClr val="FB651B"/>
                </a:solidFill>
              </a:rPr>
              <a:t>global </a:t>
            </a:r>
            <a:r>
              <a:rPr dirty="0" spc="-254">
                <a:solidFill>
                  <a:srgbClr val="FB651B"/>
                </a:solidFill>
              </a:rPr>
              <a:t>en</a:t>
            </a:r>
            <a:r>
              <a:rPr dirty="0" spc="-710">
                <a:solidFill>
                  <a:srgbClr val="FB651B"/>
                </a:solidFill>
              </a:rPr>
              <a:t> </a:t>
            </a:r>
            <a:r>
              <a:rPr dirty="0" spc="-505">
                <a:solidFill>
                  <a:srgbClr val="FB651B"/>
                </a:solidFill>
              </a:rPr>
              <a:t>2018,</a:t>
            </a:r>
          </a:p>
          <a:p>
            <a:pPr marL="12700" marR="1518285">
              <a:lnSpc>
                <a:spcPts val="3900"/>
              </a:lnSpc>
              <a:spcBef>
                <a:spcPts val="660"/>
              </a:spcBef>
            </a:pPr>
            <a:r>
              <a:rPr dirty="0" sz="3400" spc="85" b="0">
                <a:solidFill>
                  <a:srgbClr val="1D1D1B"/>
                </a:solidFill>
                <a:latin typeface="Trebuchet MS"/>
                <a:cs typeface="Trebuchet MS"/>
              </a:rPr>
              <a:t>las</a:t>
            </a:r>
            <a:r>
              <a:rPr dirty="0" sz="3400" spc="-170" b="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400" spc="65" b="0">
                <a:solidFill>
                  <a:srgbClr val="1D1D1B"/>
                </a:solidFill>
                <a:latin typeface="Trebuchet MS"/>
                <a:cs typeface="Trebuchet MS"/>
              </a:rPr>
              <a:t>inversiones</a:t>
            </a:r>
            <a:r>
              <a:rPr dirty="0" sz="3400" spc="-165" b="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400" spc="105" b="0">
                <a:solidFill>
                  <a:srgbClr val="1D1D1B"/>
                </a:solidFill>
                <a:latin typeface="Trebuchet MS"/>
                <a:cs typeface="Trebuchet MS"/>
              </a:rPr>
              <a:t>anunciadas</a:t>
            </a:r>
            <a:r>
              <a:rPr dirty="0" sz="3400" spc="-165" b="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400" spc="45" b="0">
                <a:solidFill>
                  <a:srgbClr val="1D1D1B"/>
                </a:solidFill>
                <a:latin typeface="Trebuchet MS"/>
                <a:cs typeface="Trebuchet MS"/>
              </a:rPr>
              <a:t>para</a:t>
            </a:r>
            <a:r>
              <a:rPr dirty="0" sz="3400" spc="-165" b="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400" spc="-10" b="0">
                <a:solidFill>
                  <a:srgbClr val="1D1D1B"/>
                </a:solidFill>
                <a:latin typeface="Trebuchet MS"/>
                <a:cs typeface="Trebuchet MS"/>
              </a:rPr>
              <a:t>adquirir  </a:t>
            </a:r>
            <a:r>
              <a:rPr dirty="0" sz="3400" spc="30" b="0">
                <a:solidFill>
                  <a:srgbClr val="1D1D1B"/>
                </a:solidFill>
                <a:latin typeface="Trebuchet MS"/>
                <a:cs typeface="Trebuchet MS"/>
              </a:rPr>
              <a:t>fábricas </a:t>
            </a:r>
            <a:r>
              <a:rPr dirty="0" sz="3400" spc="165" b="0">
                <a:solidFill>
                  <a:srgbClr val="1D1D1B"/>
                </a:solidFill>
                <a:latin typeface="Trebuchet MS"/>
                <a:cs typeface="Trebuchet MS"/>
              </a:rPr>
              <a:t>y </a:t>
            </a:r>
            <a:r>
              <a:rPr dirty="0" sz="3400" spc="30" b="0">
                <a:solidFill>
                  <a:srgbClr val="1D1D1B"/>
                </a:solidFill>
                <a:latin typeface="Trebuchet MS"/>
                <a:cs typeface="Trebuchet MS"/>
              </a:rPr>
              <a:t>estar </a:t>
            </a:r>
            <a:r>
              <a:rPr dirty="0" sz="3400" spc="130" b="0">
                <a:solidFill>
                  <a:srgbClr val="1D1D1B"/>
                </a:solidFill>
                <a:latin typeface="Trebuchet MS"/>
                <a:cs typeface="Trebuchet MS"/>
              </a:rPr>
              <a:t>en </a:t>
            </a:r>
            <a:r>
              <a:rPr dirty="0" sz="3400" spc="135" b="0">
                <a:solidFill>
                  <a:srgbClr val="1D1D1B"/>
                </a:solidFill>
                <a:latin typeface="Trebuchet MS"/>
                <a:cs typeface="Trebuchet MS"/>
              </a:rPr>
              <a:t>zonas </a:t>
            </a:r>
            <a:r>
              <a:rPr dirty="0" sz="3400" spc="30" b="0">
                <a:solidFill>
                  <a:srgbClr val="1D1D1B"/>
                </a:solidFill>
                <a:latin typeface="Trebuchet MS"/>
                <a:cs typeface="Trebuchet MS"/>
              </a:rPr>
              <a:t>industriales  </a:t>
            </a:r>
            <a:r>
              <a:rPr dirty="0" sz="3400" spc="10" b="0">
                <a:solidFill>
                  <a:srgbClr val="1D1D1B"/>
                </a:solidFill>
                <a:latin typeface="Trebuchet MS"/>
                <a:cs typeface="Trebuchet MS"/>
              </a:rPr>
              <a:t>tuvieron </a:t>
            </a:r>
            <a:r>
              <a:rPr dirty="0" sz="3400" spc="140" b="0">
                <a:solidFill>
                  <a:srgbClr val="1D1D1B"/>
                </a:solidFill>
                <a:latin typeface="Trebuchet MS"/>
                <a:cs typeface="Trebuchet MS"/>
              </a:rPr>
              <a:t>un</a:t>
            </a:r>
            <a:r>
              <a:rPr dirty="0" sz="3400" spc="-335" b="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400" spc="-25" b="0">
                <a:solidFill>
                  <a:srgbClr val="1D1D1B"/>
                </a:solidFill>
                <a:latin typeface="Trebuchet MS"/>
                <a:cs typeface="Trebuchet MS"/>
              </a:rPr>
              <a:t>crecimiento.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67755" y="7479283"/>
            <a:ext cx="252095" cy="2234565"/>
          </a:xfrm>
          <a:custGeom>
            <a:avLst/>
            <a:gdLst/>
            <a:ahLst/>
            <a:cxnLst/>
            <a:rect l="l" t="t" r="r" b="b"/>
            <a:pathLst>
              <a:path w="252095" h="2234565">
                <a:moveTo>
                  <a:pt x="251955" y="2234196"/>
                </a:moveTo>
                <a:lnTo>
                  <a:pt x="0" y="2234196"/>
                </a:lnTo>
                <a:lnTo>
                  <a:pt x="0" y="0"/>
                </a:lnTo>
                <a:lnTo>
                  <a:pt x="251955" y="0"/>
                </a:lnTo>
                <a:lnTo>
                  <a:pt x="251955" y="2234196"/>
                </a:lnTo>
                <a:close/>
              </a:path>
            </a:pathLst>
          </a:custGeom>
          <a:solidFill>
            <a:srgbClr val="FB65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622832" y="8035302"/>
            <a:ext cx="252095" cy="1678305"/>
          </a:xfrm>
          <a:custGeom>
            <a:avLst/>
            <a:gdLst/>
            <a:ahLst/>
            <a:cxnLst/>
            <a:rect l="l" t="t" r="r" b="b"/>
            <a:pathLst>
              <a:path w="252095" h="1678304">
                <a:moveTo>
                  <a:pt x="251955" y="1678177"/>
                </a:moveTo>
                <a:lnTo>
                  <a:pt x="0" y="1678177"/>
                </a:lnTo>
                <a:lnTo>
                  <a:pt x="0" y="0"/>
                </a:lnTo>
                <a:lnTo>
                  <a:pt x="251955" y="0"/>
                </a:lnTo>
                <a:lnTo>
                  <a:pt x="251955" y="1678177"/>
                </a:lnTo>
                <a:close/>
              </a:path>
            </a:pathLst>
          </a:custGeom>
          <a:solidFill>
            <a:srgbClr val="FB65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472866" y="7792681"/>
            <a:ext cx="252095" cy="1920875"/>
          </a:xfrm>
          <a:custGeom>
            <a:avLst/>
            <a:gdLst/>
            <a:ahLst/>
            <a:cxnLst/>
            <a:rect l="l" t="t" r="r" b="b"/>
            <a:pathLst>
              <a:path w="252095" h="1920875">
                <a:moveTo>
                  <a:pt x="251955" y="1920798"/>
                </a:moveTo>
                <a:lnTo>
                  <a:pt x="0" y="1920798"/>
                </a:lnTo>
                <a:lnTo>
                  <a:pt x="0" y="0"/>
                </a:lnTo>
                <a:lnTo>
                  <a:pt x="251955" y="0"/>
                </a:lnTo>
                <a:lnTo>
                  <a:pt x="251955" y="1920798"/>
                </a:lnTo>
                <a:close/>
              </a:path>
            </a:pathLst>
          </a:custGeom>
          <a:solidFill>
            <a:srgbClr val="FB65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388486" y="7671371"/>
            <a:ext cx="252095" cy="2042160"/>
          </a:xfrm>
          <a:custGeom>
            <a:avLst/>
            <a:gdLst/>
            <a:ahLst/>
            <a:cxnLst/>
            <a:rect l="l" t="t" r="r" b="b"/>
            <a:pathLst>
              <a:path w="252095" h="2042159">
                <a:moveTo>
                  <a:pt x="251955" y="2042109"/>
                </a:moveTo>
                <a:lnTo>
                  <a:pt x="0" y="2042109"/>
                </a:lnTo>
                <a:lnTo>
                  <a:pt x="0" y="0"/>
                </a:lnTo>
                <a:lnTo>
                  <a:pt x="251955" y="0"/>
                </a:lnTo>
                <a:lnTo>
                  <a:pt x="251955" y="2042109"/>
                </a:lnTo>
                <a:close/>
              </a:path>
            </a:pathLst>
          </a:custGeom>
          <a:solidFill>
            <a:srgbClr val="FB65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314201" y="7536294"/>
            <a:ext cx="252095" cy="2177415"/>
          </a:xfrm>
          <a:custGeom>
            <a:avLst/>
            <a:gdLst/>
            <a:ahLst/>
            <a:cxnLst/>
            <a:rect l="l" t="t" r="r" b="b"/>
            <a:pathLst>
              <a:path w="252095" h="2177415">
                <a:moveTo>
                  <a:pt x="251955" y="2177186"/>
                </a:moveTo>
                <a:lnTo>
                  <a:pt x="0" y="2177186"/>
                </a:lnTo>
                <a:lnTo>
                  <a:pt x="0" y="0"/>
                </a:lnTo>
                <a:lnTo>
                  <a:pt x="251955" y="0"/>
                </a:lnTo>
                <a:lnTo>
                  <a:pt x="251955" y="2177186"/>
                </a:lnTo>
                <a:close/>
              </a:path>
            </a:pathLst>
          </a:custGeom>
          <a:solidFill>
            <a:srgbClr val="FB65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239040" y="7833118"/>
            <a:ext cx="252095" cy="1880870"/>
          </a:xfrm>
          <a:custGeom>
            <a:avLst/>
            <a:gdLst/>
            <a:ahLst/>
            <a:cxnLst/>
            <a:rect l="l" t="t" r="r" b="b"/>
            <a:pathLst>
              <a:path w="252095" h="1880870">
                <a:moveTo>
                  <a:pt x="251955" y="1880362"/>
                </a:moveTo>
                <a:lnTo>
                  <a:pt x="0" y="1880362"/>
                </a:lnTo>
                <a:lnTo>
                  <a:pt x="0" y="0"/>
                </a:lnTo>
                <a:lnTo>
                  <a:pt x="251955" y="0"/>
                </a:lnTo>
                <a:lnTo>
                  <a:pt x="251955" y="1880362"/>
                </a:lnTo>
                <a:close/>
              </a:path>
            </a:pathLst>
          </a:custGeom>
          <a:solidFill>
            <a:srgbClr val="FB65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164704" y="7079348"/>
            <a:ext cx="252095" cy="2634615"/>
          </a:xfrm>
          <a:custGeom>
            <a:avLst/>
            <a:gdLst/>
            <a:ahLst/>
            <a:cxnLst/>
            <a:rect l="l" t="t" r="r" b="b"/>
            <a:pathLst>
              <a:path w="252094" h="2634615">
                <a:moveTo>
                  <a:pt x="251955" y="2634132"/>
                </a:moveTo>
                <a:lnTo>
                  <a:pt x="0" y="2634132"/>
                </a:lnTo>
                <a:lnTo>
                  <a:pt x="0" y="0"/>
                </a:lnTo>
                <a:lnTo>
                  <a:pt x="251955" y="0"/>
                </a:lnTo>
                <a:lnTo>
                  <a:pt x="251955" y="2634132"/>
                </a:lnTo>
                <a:close/>
              </a:path>
            </a:pathLst>
          </a:custGeom>
          <a:solidFill>
            <a:srgbClr val="FB65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683362" y="7345845"/>
            <a:ext cx="252095" cy="2367915"/>
          </a:xfrm>
          <a:custGeom>
            <a:avLst/>
            <a:gdLst/>
            <a:ahLst/>
            <a:cxnLst/>
            <a:rect l="l" t="t" r="r" b="b"/>
            <a:pathLst>
              <a:path w="252095" h="2367915">
                <a:moveTo>
                  <a:pt x="251955" y="2367635"/>
                </a:moveTo>
                <a:lnTo>
                  <a:pt x="0" y="2367635"/>
                </a:lnTo>
                <a:lnTo>
                  <a:pt x="0" y="0"/>
                </a:lnTo>
                <a:lnTo>
                  <a:pt x="251955" y="0"/>
                </a:lnTo>
                <a:lnTo>
                  <a:pt x="251955" y="2367635"/>
                </a:lnTo>
                <a:close/>
              </a:path>
            </a:pathLst>
          </a:custGeom>
          <a:solidFill>
            <a:srgbClr val="FB65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474870" y="6301952"/>
            <a:ext cx="729615" cy="285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 spc="-8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700" spc="-65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dirty="0" sz="1700" spc="-105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z="1700" spc="190">
                <a:solidFill>
                  <a:srgbClr val="FFFFFF"/>
                </a:solidFill>
                <a:latin typeface="Arial"/>
                <a:cs typeface="Arial"/>
              </a:rPr>
              <a:t>000</a:t>
            </a:r>
            <a:endParaRPr sz="17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70748" y="6562271"/>
            <a:ext cx="737235" cy="3265804"/>
          </a:xfrm>
          <a:prstGeom prst="rect">
            <a:avLst/>
          </a:prstGeom>
        </p:spPr>
        <p:txBody>
          <a:bodyPr wrap="square" lIns="0" tIns="158115" rIns="0" bIns="0" rtlCol="0" vert="horz">
            <a:spAutoFit/>
          </a:bodyPr>
          <a:lstStyle/>
          <a:p>
            <a:pPr marL="36830">
              <a:lnSpc>
                <a:spcPct val="100000"/>
              </a:lnSpc>
              <a:spcBef>
                <a:spcPts val="1245"/>
              </a:spcBef>
            </a:pP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17.500</a:t>
            </a:r>
            <a:endParaRPr sz="1700">
              <a:latin typeface="Arial"/>
              <a:cs typeface="Arial"/>
            </a:endParaRPr>
          </a:p>
          <a:p>
            <a:pPr marL="27940">
              <a:lnSpc>
                <a:spcPct val="100000"/>
              </a:lnSpc>
              <a:spcBef>
                <a:spcPts val="1150"/>
              </a:spcBef>
            </a:pPr>
            <a:r>
              <a:rPr dirty="0" sz="1700" spc="20">
                <a:solidFill>
                  <a:srgbClr val="FFFFFF"/>
                </a:solidFill>
                <a:latin typeface="Arial"/>
                <a:cs typeface="Arial"/>
              </a:rPr>
              <a:t>17.000</a:t>
            </a:r>
            <a:endParaRPr sz="1700">
              <a:latin typeface="Arial"/>
              <a:cs typeface="Arial"/>
            </a:endParaRPr>
          </a:p>
          <a:p>
            <a:pPr marL="27940">
              <a:lnSpc>
                <a:spcPct val="100000"/>
              </a:lnSpc>
              <a:spcBef>
                <a:spcPts val="1150"/>
              </a:spcBef>
            </a:pPr>
            <a:r>
              <a:rPr dirty="0" sz="1700" spc="20">
                <a:solidFill>
                  <a:srgbClr val="FFFFFF"/>
                </a:solidFill>
                <a:latin typeface="Arial"/>
                <a:cs typeface="Arial"/>
              </a:rPr>
              <a:t>16.500</a:t>
            </a:r>
            <a:endParaRPr sz="1700">
              <a:latin typeface="Arial"/>
              <a:cs typeface="Arial"/>
            </a:endParaRPr>
          </a:p>
          <a:p>
            <a:pPr marL="19050">
              <a:lnSpc>
                <a:spcPct val="100000"/>
              </a:lnSpc>
              <a:spcBef>
                <a:spcPts val="1150"/>
              </a:spcBef>
            </a:pPr>
            <a:r>
              <a:rPr dirty="0" sz="1700" spc="45">
                <a:solidFill>
                  <a:srgbClr val="FFFFFF"/>
                </a:solidFill>
                <a:latin typeface="Arial"/>
                <a:cs typeface="Arial"/>
              </a:rPr>
              <a:t>16.000</a:t>
            </a:r>
            <a:endParaRPr sz="1700">
              <a:latin typeface="Arial"/>
              <a:cs typeface="Arial"/>
            </a:endParaRPr>
          </a:p>
          <a:p>
            <a:pPr marL="33655">
              <a:lnSpc>
                <a:spcPct val="100000"/>
              </a:lnSpc>
              <a:spcBef>
                <a:spcPts val="1145"/>
              </a:spcBef>
            </a:pPr>
            <a:r>
              <a:rPr dirty="0" sz="1700" spc="10">
                <a:solidFill>
                  <a:srgbClr val="FFFFFF"/>
                </a:solidFill>
                <a:latin typeface="Arial"/>
                <a:cs typeface="Arial"/>
              </a:rPr>
              <a:t>15.500</a:t>
            </a:r>
            <a:endParaRPr sz="1700">
              <a:latin typeface="Arial"/>
              <a:cs typeface="Arial"/>
            </a:endParaRPr>
          </a:p>
          <a:p>
            <a:pPr marL="24765">
              <a:lnSpc>
                <a:spcPct val="100000"/>
              </a:lnSpc>
              <a:spcBef>
                <a:spcPts val="1150"/>
              </a:spcBef>
            </a:pPr>
            <a:r>
              <a:rPr dirty="0" sz="1700" spc="30">
                <a:solidFill>
                  <a:srgbClr val="FFFFFF"/>
                </a:solidFill>
                <a:latin typeface="Arial"/>
                <a:cs typeface="Arial"/>
              </a:rPr>
              <a:t>15.000</a:t>
            </a:r>
            <a:endParaRPr sz="170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  <a:spcBef>
                <a:spcPts val="1150"/>
              </a:spcBef>
            </a:pPr>
            <a:r>
              <a:rPr dirty="0" sz="1700" spc="40">
                <a:solidFill>
                  <a:srgbClr val="FFFFFF"/>
                </a:solidFill>
                <a:latin typeface="Arial"/>
                <a:cs typeface="Arial"/>
              </a:rPr>
              <a:t>14.500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dirty="0" sz="1700" spc="-6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700" spc="-25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z="1700" spc="-105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z="1700" spc="190">
                <a:solidFill>
                  <a:srgbClr val="FFFFFF"/>
                </a:solidFill>
                <a:latin typeface="Arial"/>
                <a:cs typeface="Arial"/>
              </a:rPr>
              <a:t>000</a:t>
            </a:r>
            <a:endParaRPr sz="17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872604" y="6302602"/>
            <a:ext cx="1052830" cy="285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 spc="-22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700" spc="-55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dirty="0" sz="1700" spc="3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1700" spc="19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1700" spc="17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1700" spc="-105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z="1700" spc="190">
                <a:solidFill>
                  <a:srgbClr val="FFFFFF"/>
                </a:solidFill>
                <a:latin typeface="Arial"/>
                <a:cs typeface="Arial"/>
              </a:rPr>
              <a:t>000</a:t>
            </a:r>
            <a:endParaRPr sz="17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872604" y="6852092"/>
            <a:ext cx="1069340" cy="285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1’00</a:t>
            </a:r>
            <a:r>
              <a:rPr dirty="0" sz="1700" spc="4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1700" spc="-105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z="1700" spc="190">
                <a:solidFill>
                  <a:srgbClr val="FFFFFF"/>
                </a:solidFill>
                <a:latin typeface="Arial"/>
                <a:cs typeface="Arial"/>
              </a:rPr>
              <a:t>000</a:t>
            </a:r>
            <a:endParaRPr sz="17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872604" y="7401583"/>
            <a:ext cx="934719" cy="285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 spc="180">
                <a:solidFill>
                  <a:srgbClr val="FFFFFF"/>
                </a:solidFill>
                <a:latin typeface="Arial"/>
                <a:cs typeface="Arial"/>
              </a:rPr>
              <a:t>80</a:t>
            </a:r>
            <a:r>
              <a:rPr dirty="0" sz="1700" spc="16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1700" spc="-105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z="1700" spc="190">
                <a:solidFill>
                  <a:srgbClr val="FFFFFF"/>
                </a:solidFill>
                <a:latin typeface="Arial"/>
                <a:cs typeface="Arial"/>
              </a:rPr>
              <a:t>000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872604" y="7951072"/>
            <a:ext cx="928369" cy="285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 spc="165">
                <a:solidFill>
                  <a:srgbClr val="FFFFFF"/>
                </a:solidFill>
                <a:latin typeface="Arial"/>
                <a:cs typeface="Arial"/>
              </a:rPr>
              <a:t>60</a:t>
            </a:r>
            <a:r>
              <a:rPr dirty="0" sz="1700" spc="145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1700" spc="-105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z="1700" spc="190">
                <a:solidFill>
                  <a:srgbClr val="FFFFFF"/>
                </a:solidFill>
                <a:latin typeface="Arial"/>
                <a:cs typeface="Arial"/>
              </a:rPr>
              <a:t>000</a:t>
            </a:r>
            <a:endParaRPr sz="17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872604" y="8500563"/>
            <a:ext cx="939800" cy="285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 spc="145">
                <a:solidFill>
                  <a:srgbClr val="FFFFFF"/>
                </a:solidFill>
                <a:latin typeface="Arial"/>
                <a:cs typeface="Arial"/>
              </a:rPr>
              <a:t>400.000</a:t>
            </a:r>
            <a:endParaRPr sz="17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872604" y="9050053"/>
            <a:ext cx="918844" cy="285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 spc="3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1700" spc="19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1700" spc="17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1700" spc="-105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z="1700" spc="190">
                <a:solidFill>
                  <a:srgbClr val="FFFFFF"/>
                </a:solidFill>
                <a:latin typeface="Arial"/>
                <a:cs typeface="Arial"/>
              </a:rPr>
              <a:t>000</a:t>
            </a:r>
            <a:endParaRPr sz="17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872604" y="9599543"/>
            <a:ext cx="170180" cy="285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 spc="19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7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296170" y="10183571"/>
            <a:ext cx="384175" cy="126364"/>
          </a:xfrm>
          <a:custGeom>
            <a:avLst/>
            <a:gdLst/>
            <a:ahLst/>
            <a:cxnLst/>
            <a:rect l="l" t="t" r="r" b="b"/>
            <a:pathLst>
              <a:path w="384175" h="126365">
                <a:moveTo>
                  <a:pt x="0" y="126365"/>
                </a:moveTo>
                <a:lnTo>
                  <a:pt x="384162" y="126365"/>
                </a:lnTo>
                <a:lnTo>
                  <a:pt x="384162" y="0"/>
                </a:lnTo>
                <a:lnTo>
                  <a:pt x="0" y="0"/>
                </a:lnTo>
                <a:lnTo>
                  <a:pt x="0" y="126365"/>
                </a:lnTo>
                <a:close/>
              </a:path>
            </a:pathLst>
          </a:custGeom>
          <a:solidFill>
            <a:srgbClr val="FB65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420313" y="10498227"/>
            <a:ext cx="152908" cy="1529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304679" y="10574681"/>
            <a:ext cx="384175" cy="0"/>
          </a:xfrm>
          <a:custGeom>
            <a:avLst/>
            <a:gdLst/>
            <a:ahLst/>
            <a:cxnLst/>
            <a:rect l="l" t="t" r="r" b="b"/>
            <a:pathLst>
              <a:path w="384175" h="0">
                <a:moveTo>
                  <a:pt x="384162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5BFFBF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29" name="object 29"/>
          <p:cNvGraphicFramePr>
            <a:graphicFrameLocks noGrp="1"/>
          </p:cNvGraphicFramePr>
          <p:nvPr/>
        </p:nvGraphicFramePr>
        <p:xfrm>
          <a:off x="3138170" y="6451079"/>
          <a:ext cx="10657205" cy="4339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8385"/>
                <a:gridCol w="922019"/>
                <a:gridCol w="944244"/>
                <a:gridCol w="923925"/>
                <a:gridCol w="282575"/>
                <a:gridCol w="252729"/>
                <a:gridCol w="385445"/>
                <a:gridCol w="903604"/>
                <a:gridCol w="944245"/>
                <a:gridCol w="299084"/>
                <a:gridCol w="252729"/>
                <a:gridCol w="374015"/>
                <a:gridCol w="930909"/>
                <a:gridCol w="913765"/>
              </a:tblGrid>
              <a:tr h="552450"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588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2514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651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651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5245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651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2514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651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651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588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651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651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4353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06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7556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10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2011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28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2012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2013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787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2014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71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2015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2016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4541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2017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921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2018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</a:tr>
              <a:tr h="343535">
                <a:tc>
                  <a:txBody>
                    <a:bodyPr/>
                    <a:lstStyle/>
                    <a:p>
                      <a:pPr marL="62674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450" spc="114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Millones </a:t>
                      </a:r>
                      <a:r>
                        <a:rPr dirty="0" sz="1450" spc="1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450" spc="-15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50" spc="6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US$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937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1450" spc="7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829.836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7493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1450" spc="7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875.999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222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145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630.011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1450" spc="4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798.901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7747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1450" spc="-7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711.819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08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1450" spc="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757.881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1450" spc="8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806.779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4478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1450" spc="5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697.734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858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1450" spc="9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980.669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</a:tr>
              <a:tr h="363855">
                <a:tc>
                  <a:txBody>
                    <a:bodyPr/>
                    <a:lstStyle/>
                    <a:p>
                      <a:pPr marL="6261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450" spc="1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Proyectos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937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45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15.477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7493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450" spc="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16.886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222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45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15.637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45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16.747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7747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4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15.924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44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4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15.507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450" spc="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15.780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4478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450" spc="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16.350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858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45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17.567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0" name="object 30"/>
          <p:cNvSpPr/>
          <p:nvPr/>
        </p:nvSpPr>
        <p:spPr>
          <a:xfrm>
            <a:off x="5800140" y="8409013"/>
            <a:ext cx="171894" cy="1719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721805" y="7243762"/>
            <a:ext cx="171894" cy="1719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577554" y="7380554"/>
            <a:ext cx="171894" cy="1719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663433" y="8267153"/>
            <a:ext cx="171894" cy="1719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9517684" y="8044243"/>
            <a:ext cx="171907" cy="1719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1363235" y="8145564"/>
            <a:ext cx="171894" cy="1719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3250099" y="6681406"/>
            <a:ext cx="171894" cy="1719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0458691" y="8353945"/>
            <a:ext cx="170230" cy="17021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2291034" y="7685201"/>
            <a:ext cx="170230" cy="17023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886081" y="6767359"/>
            <a:ext cx="7450455" cy="1727835"/>
          </a:xfrm>
          <a:custGeom>
            <a:avLst/>
            <a:gdLst/>
            <a:ahLst/>
            <a:cxnLst/>
            <a:rect l="l" t="t" r="r" b="b"/>
            <a:pathLst>
              <a:path w="7450455" h="1727834">
                <a:moveTo>
                  <a:pt x="0" y="1727606"/>
                </a:moveTo>
                <a:lnTo>
                  <a:pt x="921677" y="562355"/>
                </a:lnTo>
                <a:lnTo>
                  <a:pt x="1863293" y="1585747"/>
                </a:lnTo>
                <a:lnTo>
                  <a:pt x="2777413" y="699147"/>
                </a:lnTo>
                <a:lnTo>
                  <a:pt x="3717569" y="1362824"/>
                </a:lnTo>
                <a:lnTo>
                  <a:pt x="4635258" y="1641652"/>
                </a:lnTo>
                <a:lnTo>
                  <a:pt x="5563108" y="1464157"/>
                </a:lnTo>
                <a:lnTo>
                  <a:pt x="6490055" y="1002944"/>
                </a:lnTo>
                <a:lnTo>
                  <a:pt x="7449896" y="0"/>
                </a:lnTo>
              </a:path>
            </a:pathLst>
          </a:custGeom>
          <a:ln w="38099">
            <a:solidFill>
              <a:srgbClr val="5BF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5424779" y="10861223"/>
            <a:ext cx="1306195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-35" i="1">
                <a:solidFill>
                  <a:srgbClr val="FFFFFF"/>
                </a:solidFill>
                <a:latin typeface="Arial"/>
                <a:cs typeface="Arial"/>
              </a:rPr>
              <a:t>Fuente:</a:t>
            </a:r>
            <a:r>
              <a:rPr dirty="0" sz="1350" spc="-8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-45" i="1">
                <a:solidFill>
                  <a:srgbClr val="FFFFFF"/>
                </a:solidFill>
                <a:latin typeface="Arial"/>
                <a:cs typeface="Arial"/>
              </a:rPr>
              <a:t>UNCTAD</a:t>
            </a:r>
            <a:endParaRPr sz="13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523446" y="10861223"/>
            <a:ext cx="2550795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5" i="1">
                <a:solidFill>
                  <a:srgbClr val="FFFFFF"/>
                </a:solidFill>
                <a:latin typeface="Arial"/>
                <a:cs typeface="Arial"/>
              </a:rPr>
              <a:t>Elaboración: </a:t>
            </a:r>
            <a:r>
              <a:rPr dirty="0" sz="1350" spc="15" i="1">
                <a:solidFill>
                  <a:srgbClr val="FFFFFF"/>
                </a:solidFill>
                <a:latin typeface="Arial"/>
                <a:cs typeface="Arial"/>
              </a:rPr>
              <a:t>AmCham</a:t>
            </a:r>
            <a:r>
              <a:rPr dirty="0" sz="1350" spc="-1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25" i="1">
                <a:solidFill>
                  <a:srgbClr val="FFFFFF"/>
                </a:solidFill>
                <a:latin typeface="Arial"/>
                <a:cs typeface="Arial"/>
              </a:rPr>
              <a:t>Colombia</a:t>
            </a:r>
            <a:endParaRPr sz="135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178397" y="5136146"/>
            <a:ext cx="5931535" cy="772795"/>
          </a:xfrm>
          <a:custGeom>
            <a:avLst/>
            <a:gdLst/>
            <a:ahLst/>
            <a:cxnLst/>
            <a:rect l="l" t="t" r="r" b="b"/>
            <a:pathLst>
              <a:path w="5931534" h="772795">
                <a:moveTo>
                  <a:pt x="5931217" y="772350"/>
                </a:moveTo>
                <a:lnTo>
                  <a:pt x="0" y="772350"/>
                </a:lnTo>
                <a:lnTo>
                  <a:pt x="0" y="0"/>
                </a:lnTo>
                <a:lnTo>
                  <a:pt x="5931217" y="0"/>
                </a:lnTo>
                <a:lnTo>
                  <a:pt x="5931217" y="77235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699636" y="4647590"/>
            <a:ext cx="10888980" cy="646430"/>
          </a:xfrm>
          <a:custGeom>
            <a:avLst/>
            <a:gdLst/>
            <a:ahLst/>
            <a:cxnLst/>
            <a:rect l="l" t="t" r="r" b="b"/>
            <a:pathLst>
              <a:path w="10888980" h="646429">
                <a:moveTo>
                  <a:pt x="10888599" y="646404"/>
                </a:moveTo>
                <a:lnTo>
                  <a:pt x="0" y="646404"/>
                </a:lnTo>
                <a:lnTo>
                  <a:pt x="0" y="0"/>
                </a:lnTo>
                <a:lnTo>
                  <a:pt x="10888599" y="0"/>
                </a:lnTo>
                <a:lnTo>
                  <a:pt x="10888599" y="646404"/>
                </a:lnTo>
                <a:close/>
              </a:path>
            </a:pathLst>
          </a:custGeom>
          <a:solidFill>
            <a:srgbClr val="FB65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3989311" y="4555186"/>
            <a:ext cx="10309860" cy="12388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77770" marR="5080" indent="-2465705">
              <a:lnSpc>
                <a:spcPct val="142100"/>
              </a:lnSpc>
              <a:spcBef>
                <a:spcPts val="95"/>
              </a:spcBef>
            </a:pPr>
            <a:r>
              <a:rPr dirty="0" sz="2800" spc="-140" b="1">
                <a:solidFill>
                  <a:srgbClr val="FFFFFF"/>
                </a:solidFill>
                <a:latin typeface="Verdana"/>
                <a:cs typeface="Verdana"/>
              </a:rPr>
              <a:t>PROYECTOS ANUNCIADOS </a:t>
            </a:r>
            <a:r>
              <a:rPr dirty="0" sz="2800" spc="-1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2800" spc="-220" b="1">
                <a:solidFill>
                  <a:srgbClr val="FFFFFF"/>
                </a:solidFill>
                <a:latin typeface="Verdana"/>
                <a:cs typeface="Verdana"/>
              </a:rPr>
              <a:t>INVERSIÓN </a:t>
            </a:r>
            <a:r>
              <a:rPr dirty="0" sz="2800" spc="-65" b="1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dirty="0" sz="2800" spc="-46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70" b="1">
                <a:solidFill>
                  <a:srgbClr val="FFFFFF"/>
                </a:solidFill>
                <a:latin typeface="Verdana"/>
                <a:cs typeface="Verdana"/>
              </a:rPr>
              <a:t>FÁBRICAS  </a:t>
            </a:r>
            <a:r>
              <a:rPr dirty="0" sz="2800" spc="-70" b="1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dirty="0" sz="2800" spc="-225" b="1">
                <a:solidFill>
                  <a:srgbClr val="FFFFFF"/>
                </a:solidFill>
                <a:latin typeface="Verdana"/>
                <a:cs typeface="Verdana"/>
              </a:rPr>
              <a:t>NIVEL </a:t>
            </a:r>
            <a:r>
              <a:rPr dirty="0" sz="2800" spc="-150" b="1">
                <a:solidFill>
                  <a:srgbClr val="FFFFFF"/>
                </a:solidFill>
                <a:latin typeface="Verdana"/>
                <a:cs typeface="Verdana"/>
              </a:rPr>
              <a:t>GLOBAL </a:t>
            </a:r>
            <a:r>
              <a:rPr dirty="0" sz="2800" spc="-345" b="1">
                <a:solidFill>
                  <a:srgbClr val="FFFFFF"/>
                </a:solidFill>
                <a:latin typeface="Verdana"/>
                <a:cs typeface="Verdana"/>
              </a:rPr>
              <a:t>(2010 </a:t>
            </a:r>
            <a:r>
              <a:rPr dirty="0" sz="2800" spc="40" b="1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2800" spc="-29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370" b="1">
                <a:solidFill>
                  <a:srgbClr val="FFFFFF"/>
                </a:solidFill>
                <a:latin typeface="Verdana"/>
                <a:cs typeface="Verdana"/>
              </a:rPr>
              <a:t>2018)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293995"/>
            <a:ext cx="18288000" cy="6136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5293995"/>
            <a:ext cx="18288000" cy="6136005"/>
          </a:xfrm>
          <a:custGeom>
            <a:avLst/>
            <a:gdLst/>
            <a:ahLst/>
            <a:cxnLst/>
            <a:rect l="l" t="t" r="r" b="b"/>
            <a:pathLst>
              <a:path w="18288000" h="6136005">
                <a:moveTo>
                  <a:pt x="0" y="6136005"/>
                </a:moveTo>
                <a:lnTo>
                  <a:pt x="18288000" y="6136005"/>
                </a:lnTo>
                <a:lnTo>
                  <a:pt x="18288000" y="0"/>
                </a:lnTo>
                <a:lnTo>
                  <a:pt x="0" y="0"/>
                </a:lnTo>
                <a:lnTo>
                  <a:pt x="0" y="6136005"/>
                </a:lnTo>
                <a:close/>
              </a:path>
            </a:pathLst>
          </a:custGeom>
          <a:solidFill>
            <a:srgbClr val="000000">
              <a:alpha val="44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292478" y="2197112"/>
            <a:ext cx="7002145" cy="1534160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12700" marR="5080">
              <a:lnSpc>
                <a:spcPts val="3900"/>
              </a:lnSpc>
              <a:spcBef>
                <a:spcPts val="380"/>
              </a:spcBef>
            </a:pPr>
            <a:r>
              <a:rPr dirty="0" sz="3400" spc="45">
                <a:solidFill>
                  <a:srgbClr val="1D1D1B"/>
                </a:solidFill>
                <a:latin typeface="Trebuchet MS"/>
                <a:cs typeface="Trebuchet MS"/>
              </a:rPr>
              <a:t>fueron</a:t>
            </a:r>
            <a:r>
              <a:rPr dirty="0" sz="3400" spc="-16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400" spc="85">
                <a:solidFill>
                  <a:srgbClr val="1D1D1B"/>
                </a:solidFill>
                <a:latin typeface="Trebuchet MS"/>
                <a:cs typeface="Trebuchet MS"/>
              </a:rPr>
              <a:t>las</a:t>
            </a:r>
            <a:r>
              <a:rPr dirty="0" sz="3400" spc="-16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400" spc="100">
                <a:solidFill>
                  <a:srgbClr val="1D1D1B"/>
                </a:solidFill>
                <a:latin typeface="Trebuchet MS"/>
                <a:cs typeface="Trebuchet MS"/>
              </a:rPr>
              <a:t>regiones</a:t>
            </a:r>
            <a:r>
              <a:rPr dirty="0" sz="3400" spc="-16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400" spc="165">
                <a:solidFill>
                  <a:srgbClr val="1D1D1B"/>
                </a:solidFill>
                <a:latin typeface="Trebuchet MS"/>
                <a:cs typeface="Trebuchet MS"/>
              </a:rPr>
              <a:t>que</a:t>
            </a:r>
            <a:r>
              <a:rPr dirty="0" sz="3400" spc="-16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400" spc="215">
                <a:solidFill>
                  <a:srgbClr val="1D1D1B"/>
                </a:solidFill>
                <a:latin typeface="Trebuchet MS"/>
                <a:cs typeface="Trebuchet MS"/>
              </a:rPr>
              <a:t>más</a:t>
            </a:r>
            <a:r>
              <a:rPr dirty="0" sz="3400" spc="-25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400" spc="25">
                <a:solidFill>
                  <a:srgbClr val="1D1D1B"/>
                </a:solidFill>
                <a:latin typeface="Trebuchet MS"/>
                <a:cs typeface="Trebuchet MS"/>
              </a:rPr>
              <a:t>vieron  </a:t>
            </a:r>
            <a:r>
              <a:rPr dirty="0" sz="3400" spc="45">
                <a:solidFill>
                  <a:srgbClr val="1D1D1B"/>
                </a:solidFill>
                <a:latin typeface="Trebuchet MS"/>
                <a:cs typeface="Trebuchet MS"/>
              </a:rPr>
              <a:t>crecer </a:t>
            </a:r>
            <a:r>
              <a:rPr dirty="0" sz="3400" spc="30">
                <a:solidFill>
                  <a:srgbClr val="1D1D1B"/>
                </a:solidFill>
                <a:latin typeface="Trebuchet MS"/>
                <a:cs typeface="Trebuchet MS"/>
              </a:rPr>
              <a:t>el </a:t>
            </a:r>
            <a:r>
              <a:rPr dirty="0" sz="3400" spc="114">
                <a:solidFill>
                  <a:srgbClr val="1D1D1B"/>
                </a:solidFill>
                <a:latin typeface="Trebuchet MS"/>
                <a:cs typeface="Trebuchet MS"/>
              </a:rPr>
              <a:t>número </a:t>
            </a:r>
            <a:r>
              <a:rPr dirty="0" sz="3400" spc="180">
                <a:solidFill>
                  <a:srgbClr val="1D1D1B"/>
                </a:solidFill>
                <a:latin typeface="Trebuchet MS"/>
                <a:cs typeface="Trebuchet MS"/>
              </a:rPr>
              <a:t>de </a:t>
            </a:r>
            <a:r>
              <a:rPr dirty="0" sz="3400" spc="85">
                <a:solidFill>
                  <a:srgbClr val="1D1D1B"/>
                </a:solidFill>
                <a:latin typeface="Trebuchet MS"/>
                <a:cs typeface="Trebuchet MS"/>
              </a:rPr>
              <a:t>proyectos </a:t>
            </a:r>
            <a:r>
              <a:rPr dirty="0" sz="3400" spc="180">
                <a:solidFill>
                  <a:srgbClr val="1D1D1B"/>
                </a:solidFill>
                <a:latin typeface="Trebuchet MS"/>
                <a:cs typeface="Trebuchet MS"/>
              </a:rPr>
              <a:t>de  </a:t>
            </a:r>
            <a:r>
              <a:rPr dirty="0" sz="3400" spc="35">
                <a:solidFill>
                  <a:srgbClr val="1D1D1B"/>
                </a:solidFill>
                <a:latin typeface="Trebuchet MS"/>
                <a:cs typeface="Trebuchet MS"/>
              </a:rPr>
              <a:t>inversión </a:t>
            </a:r>
            <a:r>
              <a:rPr dirty="0" sz="3400" spc="65">
                <a:solidFill>
                  <a:srgbClr val="1D1D1B"/>
                </a:solidFill>
                <a:latin typeface="Trebuchet MS"/>
                <a:cs typeface="Trebuchet MS"/>
              </a:rPr>
              <a:t>a </a:t>
            </a:r>
            <a:r>
              <a:rPr dirty="0" sz="3400" spc="5">
                <a:solidFill>
                  <a:srgbClr val="1D1D1B"/>
                </a:solidFill>
                <a:latin typeface="Trebuchet MS"/>
                <a:cs typeface="Trebuchet MS"/>
              </a:rPr>
              <a:t>nivel</a:t>
            </a:r>
            <a:r>
              <a:rPr dirty="0" sz="3400" spc="-69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400" spc="10">
                <a:solidFill>
                  <a:srgbClr val="1D1D1B"/>
                </a:solidFill>
                <a:latin typeface="Trebuchet MS"/>
                <a:cs typeface="Trebuchet MS"/>
              </a:rPr>
              <a:t>global.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11331" y="858150"/>
            <a:ext cx="6323330" cy="18395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5715">
              <a:lnSpc>
                <a:spcPct val="101299"/>
              </a:lnSpc>
              <a:spcBef>
                <a:spcPts val="90"/>
              </a:spcBef>
            </a:pPr>
            <a:r>
              <a:rPr dirty="0" sz="2350" spc="135">
                <a:solidFill>
                  <a:srgbClr val="1D1D1B"/>
                </a:solidFill>
                <a:latin typeface="Trebuchet MS"/>
                <a:cs typeface="Trebuchet MS"/>
              </a:rPr>
              <a:t>En </a:t>
            </a:r>
            <a:r>
              <a:rPr dirty="0" sz="2350" spc="20">
                <a:solidFill>
                  <a:srgbClr val="1D1D1B"/>
                </a:solidFill>
                <a:latin typeface="Trebuchet MS"/>
                <a:cs typeface="Trebuchet MS"/>
              </a:rPr>
              <a:t>Latinoamérica, </a:t>
            </a:r>
            <a:r>
              <a:rPr dirty="0" sz="2350" spc="95">
                <a:solidFill>
                  <a:srgbClr val="1D1D1B"/>
                </a:solidFill>
                <a:latin typeface="Trebuchet MS"/>
                <a:cs typeface="Trebuchet MS"/>
              </a:rPr>
              <a:t>Colombia </a:t>
            </a:r>
            <a:r>
              <a:rPr dirty="0" sz="2350" spc="-60">
                <a:solidFill>
                  <a:srgbClr val="1D1D1B"/>
                </a:solidFill>
                <a:latin typeface="Trebuchet MS"/>
                <a:cs typeface="Trebuchet MS"/>
              </a:rPr>
              <a:t>(98,2%),  </a:t>
            </a:r>
            <a:r>
              <a:rPr dirty="0" sz="2350" spc="50">
                <a:solidFill>
                  <a:srgbClr val="1D1D1B"/>
                </a:solidFill>
                <a:latin typeface="Trebuchet MS"/>
                <a:cs typeface="Trebuchet MS"/>
              </a:rPr>
              <a:t>Argentina </a:t>
            </a:r>
            <a:r>
              <a:rPr dirty="0" sz="2350" spc="-55">
                <a:solidFill>
                  <a:srgbClr val="1D1D1B"/>
                </a:solidFill>
                <a:latin typeface="Trebuchet MS"/>
                <a:cs typeface="Trebuchet MS"/>
              </a:rPr>
              <a:t>(72,4%) </a:t>
            </a:r>
            <a:r>
              <a:rPr dirty="0" sz="2350" spc="130">
                <a:solidFill>
                  <a:srgbClr val="1D1D1B"/>
                </a:solidFill>
                <a:latin typeface="Trebuchet MS"/>
                <a:cs typeface="Trebuchet MS"/>
              </a:rPr>
              <a:t>y </a:t>
            </a:r>
            <a:r>
              <a:rPr dirty="0" sz="2350" spc="35">
                <a:solidFill>
                  <a:srgbClr val="1D1D1B"/>
                </a:solidFill>
                <a:latin typeface="Trebuchet MS"/>
                <a:cs typeface="Trebuchet MS"/>
              </a:rPr>
              <a:t>Brasil </a:t>
            </a:r>
            <a:r>
              <a:rPr dirty="0" sz="2350" spc="-10">
                <a:solidFill>
                  <a:srgbClr val="1D1D1B"/>
                </a:solidFill>
                <a:latin typeface="Trebuchet MS"/>
                <a:cs typeface="Trebuchet MS"/>
              </a:rPr>
              <a:t>(68,5%) </a:t>
            </a:r>
            <a:r>
              <a:rPr dirty="0" sz="2350" spc="45">
                <a:solidFill>
                  <a:srgbClr val="1D1D1B"/>
                </a:solidFill>
                <a:latin typeface="Trebuchet MS"/>
                <a:cs typeface="Trebuchet MS"/>
              </a:rPr>
              <a:t>fueron </a:t>
            </a:r>
            <a:r>
              <a:rPr dirty="0" sz="2350" spc="105">
                <a:solidFill>
                  <a:srgbClr val="1D1D1B"/>
                </a:solidFill>
                <a:latin typeface="Trebuchet MS"/>
                <a:cs typeface="Trebuchet MS"/>
              </a:rPr>
              <a:t>los  </a:t>
            </a:r>
            <a:r>
              <a:rPr dirty="0" sz="2350" spc="100">
                <a:solidFill>
                  <a:srgbClr val="1D1D1B"/>
                </a:solidFill>
                <a:latin typeface="Trebuchet MS"/>
                <a:cs typeface="Trebuchet MS"/>
              </a:rPr>
              <a:t>países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25">
                <a:solidFill>
                  <a:srgbClr val="1D1D1B"/>
                </a:solidFill>
                <a:latin typeface="Trebuchet MS"/>
                <a:cs typeface="Trebuchet MS"/>
              </a:rPr>
              <a:t>con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14">
                <a:solidFill>
                  <a:srgbClr val="1D1D1B"/>
                </a:solidFill>
                <a:latin typeface="Trebuchet MS"/>
                <a:cs typeface="Trebuchet MS"/>
              </a:rPr>
              <a:t>un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30">
                <a:solidFill>
                  <a:srgbClr val="1D1D1B"/>
                </a:solidFill>
                <a:latin typeface="Trebuchet MS"/>
                <a:cs typeface="Trebuchet MS"/>
              </a:rPr>
              <a:t>crecimiento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65">
                <a:solidFill>
                  <a:srgbClr val="1D1D1B"/>
                </a:solidFill>
                <a:latin typeface="Trebuchet MS"/>
                <a:cs typeface="Trebuchet MS"/>
              </a:rPr>
              <a:t>más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05">
                <a:solidFill>
                  <a:srgbClr val="1D1D1B"/>
                </a:solidFill>
                <a:latin typeface="Trebuchet MS"/>
                <a:cs typeface="Trebuchet MS"/>
              </a:rPr>
              <a:t>destacado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05">
                <a:solidFill>
                  <a:srgbClr val="1D1D1B"/>
                </a:solidFill>
                <a:latin typeface="Trebuchet MS"/>
                <a:cs typeface="Trebuchet MS"/>
              </a:rPr>
              <a:t>en  </a:t>
            </a:r>
            <a:r>
              <a:rPr dirty="0" sz="2350" spc="70">
                <a:solidFill>
                  <a:srgbClr val="1D1D1B"/>
                </a:solidFill>
                <a:latin typeface="Trebuchet MS"/>
                <a:cs typeface="Trebuchet MS"/>
              </a:rPr>
              <a:t>proyectos </a:t>
            </a:r>
            <a:r>
              <a:rPr dirty="0" sz="2350" spc="140">
                <a:solidFill>
                  <a:srgbClr val="1D1D1B"/>
                </a:solidFill>
                <a:latin typeface="Trebuchet MS"/>
                <a:cs typeface="Trebuchet MS"/>
              </a:rPr>
              <a:t>de </a:t>
            </a:r>
            <a:r>
              <a:rPr dirty="0" sz="2350" spc="110">
                <a:solidFill>
                  <a:srgbClr val="1D1D1B"/>
                </a:solidFill>
                <a:latin typeface="Trebuchet MS"/>
                <a:cs typeface="Trebuchet MS"/>
              </a:rPr>
              <a:t>nuevas </a:t>
            </a:r>
            <a:r>
              <a:rPr dirty="0" sz="2350" spc="35">
                <a:solidFill>
                  <a:srgbClr val="1D1D1B"/>
                </a:solidFill>
                <a:latin typeface="Trebuchet MS"/>
                <a:cs typeface="Trebuchet MS"/>
              </a:rPr>
              <a:t>fábricas </a:t>
            </a:r>
            <a:r>
              <a:rPr dirty="0" sz="2350" spc="130">
                <a:solidFill>
                  <a:srgbClr val="1D1D1B"/>
                </a:solidFill>
                <a:latin typeface="Trebuchet MS"/>
                <a:cs typeface="Trebuchet MS"/>
              </a:rPr>
              <a:t>y </a:t>
            </a:r>
            <a:r>
              <a:rPr dirty="0" sz="2350" spc="105">
                <a:solidFill>
                  <a:srgbClr val="1D1D1B"/>
                </a:solidFill>
                <a:latin typeface="Trebuchet MS"/>
                <a:cs typeface="Trebuchet MS"/>
              </a:rPr>
              <a:t>zonas  </a:t>
            </a:r>
            <a:r>
              <a:rPr dirty="0" sz="2350">
                <a:solidFill>
                  <a:srgbClr val="1D1D1B"/>
                </a:solidFill>
                <a:latin typeface="Trebuchet MS"/>
                <a:cs typeface="Trebuchet MS"/>
              </a:rPr>
              <a:t>industriales.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07100" y="3034523"/>
            <a:ext cx="6235700" cy="7512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1270">
              <a:lnSpc>
                <a:spcPct val="101299"/>
              </a:lnSpc>
              <a:spcBef>
                <a:spcPts val="90"/>
              </a:spcBef>
            </a:pPr>
            <a:r>
              <a:rPr dirty="0" sz="2350" spc="135">
                <a:solidFill>
                  <a:srgbClr val="1D1D1B"/>
                </a:solidFill>
                <a:latin typeface="Trebuchet MS"/>
                <a:cs typeface="Trebuchet MS"/>
              </a:rPr>
              <a:t>En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30">
                <a:solidFill>
                  <a:srgbClr val="1D1D1B"/>
                </a:solidFill>
                <a:latin typeface="Trebuchet MS"/>
                <a:cs typeface="Trebuchet MS"/>
              </a:rPr>
              <a:t>el</a:t>
            </a:r>
            <a:r>
              <a:rPr dirty="0" sz="2350" spc="-17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40">
                <a:solidFill>
                  <a:srgbClr val="1D1D1B"/>
                </a:solidFill>
                <a:latin typeface="Trebuchet MS"/>
                <a:cs typeface="Trebuchet MS"/>
              </a:rPr>
              <a:t>caso</a:t>
            </a:r>
            <a:r>
              <a:rPr dirty="0" sz="23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40">
                <a:solidFill>
                  <a:srgbClr val="1D1D1B"/>
                </a:solidFill>
                <a:latin typeface="Trebuchet MS"/>
                <a:cs typeface="Trebuchet MS"/>
              </a:rPr>
              <a:t>de</a:t>
            </a:r>
            <a:r>
              <a:rPr dirty="0" sz="2350" spc="-17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-5">
                <a:solidFill>
                  <a:srgbClr val="1D1D1B"/>
                </a:solidFill>
                <a:latin typeface="Trebuchet MS"/>
                <a:cs typeface="Trebuchet MS"/>
              </a:rPr>
              <a:t>Asia,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65">
                <a:solidFill>
                  <a:srgbClr val="1D1D1B"/>
                </a:solidFill>
                <a:latin typeface="Trebuchet MS"/>
                <a:cs typeface="Trebuchet MS"/>
              </a:rPr>
              <a:t>China</a:t>
            </a:r>
            <a:r>
              <a:rPr dirty="0" sz="23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-35">
                <a:solidFill>
                  <a:srgbClr val="1D1D1B"/>
                </a:solidFill>
                <a:latin typeface="Trebuchet MS"/>
                <a:cs typeface="Trebuchet MS"/>
              </a:rPr>
              <a:t>(16%)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14">
                <a:solidFill>
                  <a:srgbClr val="1D1D1B"/>
                </a:solidFill>
                <a:latin typeface="Trebuchet MS"/>
                <a:cs typeface="Trebuchet MS"/>
              </a:rPr>
              <a:t>e</a:t>
            </a:r>
            <a:r>
              <a:rPr dirty="0" sz="235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20">
                <a:solidFill>
                  <a:srgbClr val="1D1D1B"/>
                </a:solidFill>
                <a:latin typeface="Trebuchet MS"/>
                <a:cs typeface="Trebuchet MS"/>
              </a:rPr>
              <a:t>India</a:t>
            </a:r>
            <a:r>
              <a:rPr dirty="0" sz="235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-70">
                <a:solidFill>
                  <a:srgbClr val="1D1D1B"/>
                </a:solidFill>
                <a:latin typeface="Trebuchet MS"/>
                <a:cs typeface="Trebuchet MS"/>
              </a:rPr>
              <a:t>(13,8%)  </a:t>
            </a:r>
            <a:r>
              <a:rPr dirty="0" sz="2350" spc="45">
                <a:solidFill>
                  <a:srgbClr val="1D1D1B"/>
                </a:solidFill>
                <a:latin typeface="Trebuchet MS"/>
                <a:cs typeface="Trebuchet MS"/>
              </a:rPr>
              <a:t>fueron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05">
                <a:solidFill>
                  <a:srgbClr val="1D1D1B"/>
                </a:solidFill>
                <a:latin typeface="Trebuchet MS"/>
                <a:cs typeface="Trebuchet MS"/>
              </a:rPr>
              <a:t>los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00">
                <a:solidFill>
                  <a:srgbClr val="1D1D1B"/>
                </a:solidFill>
                <a:latin typeface="Trebuchet MS"/>
                <a:cs typeface="Trebuchet MS"/>
              </a:rPr>
              <a:t>países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25">
                <a:solidFill>
                  <a:srgbClr val="1D1D1B"/>
                </a:solidFill>
                <a:latin typeface="Trebuchet MS"/>
                <a:cs typeface="Trebuchet MS"/>
              </a:rPr>
              <a:t>con</a:t>
            </a:r>
            <a:r>
              <a:rPr dirty="0" sz="235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85">
                <a:solidFill>
                  <a:srgbClr val="1D1D1B"/>
                </a:solidFill>
                <a:latin typeface="Trebuchet MS"/>
                <a:cs typeface="Trebuchet MS"/>
              </a:rPr>
              <a:t>mayor</a:t>
            </a:r>
            <a:r>
              <a:rPr dirty="0" sz="2350" spc="-16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-5">
                <a:solidFill>
                  <a:srgbClr val="1D1D1B"/>
                </a:solidFill>
                <a:latin typeface="Trebuchet MS"/>
                <a:cs typeface="Trebuchet MS"/>
              </a:rPr>
              <a:t>crecimiento.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536859" y="909332"/>
            <a:ext cx="191770" cy="314960"/>
          </a:xfrm>
          <a:custGeom>
            <a:avLst/>
            <a:gdLst/>
            <a:ahLst/>
            <a:cxnLst/>
            <a:rect l="l" t="t" r="r" b="b"/>
            <a:pathLst>
              <a:path w="191770" h="314959">
                <a:moveTo>
                  <a:pt x="0" y="0"/>
                </a:moveTo>
                <a:lnTo>
                  <a:pt x="0" y="314490"/>
                </a:lnTo>
                <a:lnTo>
                  <a:pt x="191198" y="157251"/>
                </a:lnTo>
                <a:lnTo>
                  <a:pt x="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536859" y="3132937"/>
            <a:ext cx="191770" cy="314960"/>
          </a:xfrm>
          <a:custGeom>
            <a:avLst/>
            <a:gdLst/>
            <a:ahLst/>
            <a:cxnLst/>
            <a:rect l="l" t="t" r="r" b="b"/>
            <a:pathLst>
              <a:path w="191770" h="314960">
                <a:moveTo>
                  <a:pt x="0" y="0"/>
                </a:moveTo>
                <a:lnTo>
                  <a:pt x="0" y="314490"/>
                </a:lnTo>
                <a:lnTo>
                  <a:pt x="191198" y="157238"/>
                </a:lnTo>
                <a:lnTo>
                  <a:pt x="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92478" y="858858"/>
            <a:ext cx="6055995" cy="1316990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ts val="5060"/>
              </a:lnSpc>
              <a:spcBef>
                <a:spcPts val="135"/>
              </a:spcBef>
            </a:pPr>
            <a:r>
              <a:rPr dirty="0" spc="-240">
                <a:solidFill>
                  <a:srgbClr val="555FB3"/>
                </a:solidFill>
              </a:rPr>
              <a:t>Latinoamérica</a:t>
            </a:r>
            <a:r>
              <a:rPr dirty="0" spc="-425">
                <a:solidFill>
                  <a:srgbClr val="555FB3"/>
                </a:solidFill>
              </a:rPr>
              <a:t> </a:t>
            </a:r>
            <a:r>
              <a:rPr dirty="0" spc="-955">
                <a:solidFill>
                  <a:srgbClr val="555FB3"/>
                </a:solidFill>
              </a:rPr>
              <a:t>(34%)</a:t>
            </a:r>
          </a:p>
          <a:p>
            <a:pPr marL="12700">
              <a:lnSpc>
                <a:spcPts val="5060"/>
              </a:lnSpc>
            </a:pPr>
            <a:r>
              <a:rPr dirty="0" spc="-260">
                <a:solidFill>
                  <a:srgbClr val="555FB3"/>
                </a:solidFill>
              </a:rPr>
              <a:t>y </a:t>
            </a:r>
            <a:r>
              <a:rPr dirty="0" spc="-245">
                <a:solidFill>
                  <a:srgbClr val="555FB3"/>
                </a:solidFill>
              </a:rPr>
              <a:t>Asia</a:t>
            </a:r>
            <a:r>
              <a:rPr dirty="0" spc="-450">
                <a:solidFill>
                  <a:srgbClr val="555FB3"/>
                </a:solidFill>
              </a:rPr>
              <a:t> </a:t>
            </a:r>
            <a:r>
              <a:rPr dirty="0" spc="-894">
                <a:solidFill>
                  <a:srgbClr val="555FB3"/>
                </a:solidFill>
              </a:rPr>
              <a:t>(15,6%)</a:t>
            </a:r>
          </a:p>
        </p:txBody>
      </p:sp>
      <p:sp>
        <p:nvSpPr>
          <p:cNvPr id="10" name="object 10"/>
          <p:cNvSpPr/>
          <p:nvPr/>
        </p:nvSpPr>
        <p:spPr>
          <a:xfrm>
            <a:off x="6305359" y="5102555"/>
            <a:ext cx="5677535" cy="838200"/>
          </a:xfrm>
          <a:custGeom>
            <a:avLst/>
            <a:gdLst/>
            <a:ahLst/>
            <a:cxnLst/>
            <a:rect l="l" t="t" r="r" b="b"/>
            <a:pathLst>
              <a:path w="5677534" h="838200">
                <a:moveTo>
                  <a:pt x="5677293" y="837844"/>
                </a:moveTo>
                <a:lnTo>
                  <a:pt x="0" y="837844"/>
                </a:lnTo>
                <a:lnTo>
                  <a:pt x="0" y="0"/>
                </a:lnTo>
                <a:lnTo>
                  <a:pt x="5677293" y="0"/>
                </a:lnTo>
                <a:lnTo>
                  <a:pt x="5677293" y="83784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729104" y="6699580"/>
            <a:ext cx="14830425" cy="3390900"/>
          </a:xfrm>
          <a:custGeom>
            <a:avLst/>
            <a:gdLst/>
            <a:ahLst/>
            <a:cxnLst/>
            <a:rect l="l" t="t" r="r" b="b"/>
            <a:pathLst>
              <a:path w="14830425" h="3390900">
                <a:moveTo>
                  <a:pt x="14829917" y="3390658"/>
                </a:moveTo>
                <a:lnTo>
                  <a:pt x="0" y="3390658"/>
                </a:lnTo>
                <a:lnTo>
                  <a:pt x="0" y="0"/>
                </a:lnTo>
                <a:lnTo>
                  <a:pt x="14829917" y="0"/>
                </a:lnTo>
                <a:lnTo>
                  <a:pt x="14829917" y="3390658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722754" y="6693230"/>
          <a:ext cx="14849475" cy="340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87545"/>
                <a:gridCol w="3827145"/>
                <a:gridCol w="3895725"/>
                <a:gridCol w="2618105"/>
              </a:tblGrid>
              <a:tr h="716280">
                <a:tc>
                  <a:txBody>
                    <a:bodyPr/>
                    <a:lstStyle/>
                    <a:p>
                      <a:pPr algn="ctr" marR="33655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dirty="0" sz="2650" spc="9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Región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B="0" marT="168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0955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dirty="0" sz="2650" spc="204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#de </a:t>
                      </a:r>
                      <a:r>
                        <a:rPr dirty="0" sz="2650" spc="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Proyectos</a:t>
                      </a:r>
                      <a:r>
                        <a:rPr dirty="0" sz="2650" spc="-55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650" spc="-8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2017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B="0" marT="167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dirty="0" sz="2650" spc="36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#</a:t>
                      </a:r>
                      <a:r>
                        <a:rPr dirty="0" sz="2650" spc="-17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650" spc="12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dirty="0" sz="2650" spc="-17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650" spc="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Proyectos</a:t>
                      </a:r>
                      <a:r>
                        <a:rPr dirty="0" sz="2650" spc="-17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650" spc="-4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2018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B="0" marT="1841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74625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dirty="0" sz="2650" spc="2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Variación</a:t>
                      </a:r>
                      <a:r>
                        <a:rPr dirty="0" sz="2650" spc="-18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650" spc="28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B="0" marT="166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50000"/>
                      </a:srgbClr>
                    </a:solidFill>
                  </a:tcPr>
                </a:tc>
              </a:tr>
              <a:tr h="531495">
                <a:tc>
                  <a:txBody>
                    <a:bodyPr/>
                    <a:lstStyle/>
                    <a:p>
                      <a:pPr algn="ctr" marR="33655">
                        <a:lnSpc>
                          <a:spcPts val="3150"/>
                        </a:lnSpc>
                      </a:pPr>
                      <a:r>
                        <a:rPr dirty="0" sz="2650" spc="8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Asia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0955">
                        <a:lnSpc>
                          <a:spcPts val="3145"/>
                        </a:lnSpc>
                      </a:pPr>
                      <a:r>
                        <a:rPr dirty="0" sz="2650" spc="-1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4.044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2650" spc="-2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4.673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B="0" marT="120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74625">
                        <a:lnSpc>
                          <a:spcPts val="3135"/>
                        </a:lnSpc>
                      </a:pPr>
                      <a:r>
                        <a:rPr dirty="0" sz="2650" spc="-9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15,6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50000"/>
                      </a:srgbClr>
                    </a:solidFill>
                  </a:tcPr>
                </a:tc>
              </a:tr>
              <a:tr h="522605">
                <a:tc>
                  <a:txBody>
                    <a:bodyPr/>
                    <a:lstStyle/>
                    <a:p>
                      <a:pPr algn="ctr" marR="3365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2650" spc="5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Norteamérica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B="0" marT="88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095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2650" spc="2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2.089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B="0" marT="82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265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2.062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746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2650" spc="-12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-1,3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50000"/>
                      </a:srgbClr>
                    </a:solidFill>
                  </a:tcPr>
                </a:tc>
              </a:tr>
              <a:tr h="585470">
                <a:tc>
                  <a:txBody>
                    <a:bodyPr/>
                    <a:lstStyle/>
                    <a:p>
                      <a:pPr algn="ctr" marR="336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650" spc="8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Europa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095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650" spc="-1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6.832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2650" spc="7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6.696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7907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2650" spc="3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-2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50000"/>
                      </a:srgbClr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algn="ctr" marR="34290">
                        <a:lnSpc>
                          <a:spcPts val="3100"/>
                        </a:lnSpc>
                      </a:pPr>
                      <a:r>
                        <a:rPr dirty="0" sz="2650" spc="4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Latinoamérica</a:t>
                      </a:r>
                      <a:r>
                        <a:rPr dirty="0" sz="2650" spc="-204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650" spc="13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r>
                        <a:rPr dirty="0" sz="2650" spc="-20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650" spc="3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el</a:t>
                      </a:r>
                      <a:r>
                        <a:rPr dirty="0" sz="2650" spc="-21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650" spc="5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Caribe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0955">
                        <a:lnSpc>
                          <a:spcPts val="3095"/>
                        </a:lnSpc>
                      </a:pPr>
                      <a:r>
                        <a:rPr dirty="0" sz="2650" spc="-10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1.295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2650" spc="-13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1.735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74625">
                        <a:lnSpc>
                          <a:spcPts val="3080"/>
                        </a:lnSpc>
                      </a:pPr>
                      <a:r>
                        <a:rPr dirty="0" sz="2650" spc="4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34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50000"/>
                      </a:srgbClr>
                    </a:solidFill>
                  </a:tcPr>
                </a:tc>
              </a:tr>
              <a:tr h="505459">
                <a:tc>
                  <a:txBody>
                    <a:bodyPr/>
                    <a:lstStyle/>
                    <a:p>
                      <a:pPr algn="ctr" marR="342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2650" spc="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África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2650" spc="6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675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2650" spc="-7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721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7462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2650" spc="1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6,8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6819595" y="10659916"/>
            <a:ext cx="1306195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-35" i="1">
                <a:solidFill>
                  <a:srgbClr val="FFFFFF"/>
                </a:solidFill>
                <a:latin typeface="Arial"/>
                <a:cs typeface="Arial"/>
              </a:rPr>
              <a:t>Fuente:</a:t>
            </a:r>
            <a:r>
              <a:rPr dirty="0" sz="1350" spc="-8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-45" i="1">
                <a:solidFill>
                  <a:srgbClr val="FFFFFF"/>
                </a:solidFill>
                <a:latin typeface="Arial"/>
                <a:cs typeface="Arial"/>
              </a:rPr>
              <a:t>UNCTAD</a:t>
            </a:r>
            <a:endParaRPr sz="13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918262" y="10659916"/>
            <a:ext cx="2550795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5" i="1">
                <a:solidFill>
                  <a:srgbClr val="FFFFFF"/>
                </a:solidFill>
                <a:latin typeface="Arial"/>
                <a:cs typeface="Arial"/>
              </a:rPr>
              <a:t>Elaboración: </a:t>
            </a:r>
            <a:r>
              <a:rPr dirty="0" sz="1350" spc="15" i="1">
                <a:solidFill>
                  <a:srgbClr val="FFFFFF"/>
                </a:solidFill>
                <a:latin typeface="Arial"/>
                <a:cs typeface="Arial"/>
              </a:rPr>
              <a:t>AmCham</a:t>
            </a:r>
            <a:r>
              <a:rPr dirty="0" sz="1350" spc="-1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25" i="1">
                <a:solidFill>
                  <a:srgbClr val="FFFFFF"/>
                </a:solidFill>
                <a:latin typeface="Arial"/>
                <a:cs typeface="Arial"/>
              </a:rPr>
              <a:t>Colombia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60725" y="4647603"/>
            <a:ext cx="11766550" cy="646430"/>
          </a:xfrm>
          <a:custGeom>
            <a:avLst/>
            <a:gdLst/>
            <a:ahLst/>
            <a:cxnLst/>
            <a:rect l="l" t="t" r="r" b="b"/>
            <a:pathLst>
              <a:path w="11766550" h="646429">
                <a:moveTo>
                  <a:pt x="11766550" y="646391"/>
                </a:moveTo>
                <a:lnTo>
                  <a:pt x="0" y="646391"/>
                </a:lnTo>
                <a:lnTo>
                  <a:pt x="0" y="0"/>
                </a:lnTo>
                <a:lnTo>
                  <a:pt x="11766550" y="0"/>
                </a:lnTo>
                <a:lnTo>
                  <a:pt x="11766550" y="646391"/>
                </a:lnTo>
                <a:close/>
              </a:path>
            </a:pathLst>
          </a:custGeom>
          <a:solidFill>
            <a:srgbClr val="00B5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513404" y="4555173"/>
            <a:ext cx="11261725" cy="12388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63875" marR="5080" indent="-3051810">
              <a:lnSpc>
                <a:spcPct val="142100"/>
              </a:lnSpc>
              <a:spcBef>
                <a:spcPts val="95"/>
              </a:spcBef>
            </a:pPr>
            <a:r>
              <a:rPr dirty="0" sz="2800" spc="-160" b="1">
                <a:solidFill>
                  <a:srgbClr val="FFFFFF"/>
                </a:solidFill>
                <a:latin typeface="Verdana"/>
                <a:cs typeface="Verdana"/>
              </a:rPr>
              <a:t>EVOLUCIÓN </a:t>
            </a:r>
            <a:r>
              <a:rPr dirty="0" sz="2800" spc="-1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2800" spc="-125" b="1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dirty="0" sz="2800" spc="-275" b="1">
                <a:solidFill>
                  <a:srgbClr val="FFFFFF"/>
                </a:solidFill>
                <a:latin typeface="Verdana"/>
                <a:cs typeface="Verdana"/>
              </a:rPr>
              <a:t>IED </a:t>
            </a:r>
            <a:r>
              <a:rPr dirty="0" sz="2800" spc="-65" b="1">
                <a:solidFill>
                  <a:srgbClr val="FFFFFF"/>
                </a:solidFill>
                <a:latin typeface="Verdana"/>
                <a:cs typeface="Verdana"/>
              </a:rPr>
              <a:t>EN </a:t>
            </a:r>
            <a:r>
              <a:rPr dirty="0" sz="2800" spc="-170" b="1">
                <a:solidFill>
                  <a:srgbClr val="FFFFFF"/>
                </a:solidFill>
                <a:latin typeface="Verdana"/>
                <a:cs typeface="Verdana"/>
              </a:rPr>
              <a:t>FÁBRICAS </a:t>
            </a:r>
            <a:r>
              <a:rPr dirty="0" sz="2800" spc="-320" b="1">
                <a:solidFill>
                  <a:srgbClr val="FFFFFF"/>
                </a:solidFill>
                <a:latin typeface="Verdana"/>
                <a:cs typeface="Verdana"/>
              </a:rPr>
              <a:t>Y </a:t>
            </a:r>
            <a:r>
              <a:rPr dirty="0" sz="2800" spc="-90" b="1">
                <a:solidFill>
                  <a:srgbClr val="FFFFFF"/>
                </a:solidFill>
                <a:latin typeface="Verdana"/>
                <a:cs typeface="Verdana"/>
              </a:rPr>
              <a:t>ZONAS</a:t>
            </a:r>
            <a:r>
              <a:rPr dirty="0" sz="2800" spc="-434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20" b="1">
                <a:solidFill>
                  <a:srgbClr val="FFFFFF"/>
                </a:solidFill>
                <a:latin typeface="Verdana"/>
                <a:cs typeface="Verdana"/>
              </a:rPr>
              <a:t>INDUSTRIALES  </a:t>
            </a:r>
            <a:r>
              <a:rPr dirty="0" sz="2800" spc="-110" b="1">
                <a:solidFill>
                  <a:srgbClr val="FFFFFF"/>
                </a:solidFill>
                <a:latin typeface="Verdana"/>
                <a:cs typeface="Verdana"/>
              </a:rPr>
              <a:t>POR </a:t>
            </a:r>
            <a:r>
              <a:rPr dirty="0" sz="2800" spc="-165" b="1">
                <a:solidFill>
                  <a:srgbClr val="FFFFFF"/>
                </a:solidFill>
                <a:latin typeface="Verdana"/>
                <a:cs typeface="Verdana"/>
              </a:rPr>
              <a:t>REGIONES </a:t>
            </a:r>
            <a:r>
              <a:rPr dirty="0" sz="2800" spc="-409" b="1">
                <a:solidFill>
                  <a:srgbClr val="FFFFFF"/>
                </a:solidFill>
                <a:latin typeface="Verdana"/>
                <a:cs typeface="Verdana"/>
              </a:rPr>
              <a:t>(2017 </a:t>
            </a:r>
            <a:r>
              <a:rPr dirty="0" sz="2800" spc="-459" b="1">
                <a:solidFill>
                  <a:srgbClr val="FFFFFF"/>
                </a:solidFill>
                <a:latin typeface="Verdana"/>
                <a:cs typeface="Verdana"/>
              </a:rPr>
              <a:t>–</a:t>
            </a:r>
            <a:r>
              <a:rPr dirty="0" sz="2800" spc="-73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370" b="1">
                <a:solidFill>
                  <a:srgbClr val="FFFFFF"/>
                </a:solidFill>
                <a:latin typeface="Verdana"/>
                <a:cs typeface="Verdana"/>
              </a:rPr>
              <a:t>2018)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276380" cy="5276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8964917" cy="940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520016" y="480313"/>
            <a:ext cx="3444900" cy="68281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16899" y="3840238"/>
            <a:ext cx="6848017" cy="75897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7260717"/>
            <a:ext cx="6292138" cy="41692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5201285" cy="5270500"/>
          </a:xfrm>
          <a:custGeom>
            <a:avLst/>
            <a:gdLst/>
            <a:ahLst/>
            <a:cxnLst/>
            <a:rect l="l" t="t" r="r" b="b"/>
            <a:pathLst>
              <a:path w="5201285" h="5270500">
                <a:moveTo>
                  <a:pt x="5201058" y="0"/>
                </a:moveTo>
                <a:lnTo>
                  <a:pt x="0" y="5269979"/>
                </a:lnTo>
              </a:path>
            </a:pathLst>
          </a:custGeom>
          <a:ln w="1270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418464"/>
            <a:ext cx="8964930" cy="8964930"/>
          </a:xfrm>
          <a:custGeom>
            <a:avLst/>
            <a:gdLst/>
            <a:ahLst/>
            <a:cxnLst/>
            <a:rect l="l" t="t" r="r" b="b"/>
            <a:pathLst>
              <a:path w="8964930" h="8964930">
                <a:moveTo>
                  <a:pt x="8964917" y="0"/>
                </a:moveTo>
                <a:lnTo>
                  <a:pt x="0" y="8964906"/>
                </a:lnTo>
              </a:path>
            </a:pathLst>
          </a:custGeom>
          <a:ln w="1270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520016" y="3863556"/>
            <a:ext cx="3445510" cy="3445510"/>
          </a:xfrm>
          <a:custGeom>
            <a:avLst/>
            <a:gdLst/>
            <a:ahLst/>
            <a:cxnLst/>
            <a:rect l="l" t="t" r="r" b="b"/>
            <a:pathLst>
              <a:path w="3445509" h="3445509">
                <a:moveTo>
                  <a:pt x="3444900" y="3444900"/>
                </a:moveTo>
                <a:lnTo>
                  <a:pt x="0" y="0"/>
                </a:lnTo>
              </a:path>
            </a:pathLst>
          </a:custGeom>
          <a:ln w="1270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116886" y="7266665"/>
            <a:ext cx="4173854" cy="4163695"/>
          </a:xfrm>
          <a:custGeom>
            <a:avLst/>
            <a:gdLst/>
            <a:ahLst/>
            <a:cxnLst/>
            <a:rect l="l" t="t" r="r" b="b"/>
            <a:pathLst>
              <a:path w="4173854" h="4163695">
                <a:moveTo>
                  <a:pt x="4173364" y="4163334"/>
                </a:moveTo>
                <a:lnTo>
                  <a:pt x="0" y="0"/>
                </a:lnTo>
              </a:path>
            </a:pathLst>
          </a:custGeom>
          <a:ln w="1270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0"/>
            <a:ext cx="8964930" cy="11430000"/>
          </a:xfrm>
          <a:custGeom>
            <a:avLst/>
            <a:gdLst/>
            <a:ahLst/>
            <a:cxnLst/>
            <a:rect l="l" t="t" r="r" b="b"/>
            <a:pathLst>
              <a:path w="8964930" h="11430000">
                <a:moveTo>
                  <a:pt x="0" y="11430000"/>
                </a:moveTo>
                <a:lnTo>
                  <a:pt x="8964917" y="11430000"/>
                </a:lnTo>
                <a:lnTo>
                  <a:pt x="8964917" y="0"/>
                </a:lnTo>
                <a:lnTo>
                  <a:pt x="0" y="0"/>
                </a:lnTo>
                <a:lnTo>
                  <a:pt x="0" y="1143000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4757572"/>
            <a:ext cx="8964917" cy="66724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57935" y="8804973"/>
            <a:ext cx="2887345" cy="1256665"/>
          </a:xfrm>
          <a:custGeom>
            <a:avLst/>
            <a:gdLst/>
            <a:ahLst/>
            <a:cxnLst/>
            <a:rect l="l" t="t" r="r" b="b"/>
            <a:pathLst>
              <a:path w="2887345" h="1256665">
                <a:moveTo>
                  <a:pt x="2887078" y="1256182"/>
                </a:moveTo>
                <a:lnTo>
                  <a:pt x="0" y="1256182"/>
                </a:lnTo>
                <a:lnTo>
                  <a:pt x="0" y="0"/>
                </a:lnTo>
                <a:lnTo>
                  <a:pt x="2887078" y="0"/>
                </a:lnTo>
                <a:lnTo>
                  <a:pt x="2887078" y="1256182"/>
                </a:lnTo>
                <a:close/>
              </a:path>
            </a:pathLst>
          </a:custGeom>
          <a:solidFill>
            <a:srgbClr val="009F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9884219" y="805707"/>
            <a:ext cx="6758940" cy="172973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90"/>
              </a:spcBef>
            </a:pPr>
            <a:r>
              <a:rPr dirty="0" sz="2200" spc="120">
                <a:solidFill>
                  <a:srgbClr val="1D1D1B"/>
                </a:solidFill>
                <a:latin typeface="Trebuchet MS"/>
                <a:cs typeface="Trebuchet MS"/>
              </a:rPr>
              <a:t>Minas</a:t>
            </a:r>
            <a:r>
              <a:rPr dirty="0" sz="2200" spc="-16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 spc="125">
                <a:solidFill>
                  <a:srgbClr val="1D1D1B"/>
                </a:solidFill>
                <a:latin typeface="Trebuchet MS"/>
                <a:cs typeface="Trebuchet MS"/>
              </a:rPr>
              <a:t>y</a:t>
            </a:r>
            <a:r>
              <a:rPr dirty="0" sz="2200" spc="-16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 spc="55">
                <a:solidFill>
                  <a:srgbClr val="1D1D1B"/>
                </a:solidFill>
                <a:latin typeface="Trebuchet MS"/>
                <a:cs typeface="Trebuchet MS"/>
              </a:rPr>
              <a:t>energía</a:t>
            </a:r>
            <a:r>
              <a:rPr dirty="0" sz="2200" spc="-9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 spc="155">
                <a:solidFill>
                  <a:srgbClr val="1D1D1B"/>
                </a:solidFill>
                <a:latin typeface="Trebuchet MS"/>
                <a:cs typeface="Trebuchet MS"/>
              </a:rPr>
              <a:t>se</a:t>
            </a:r>
            <a:r>
              <a:rPr dirty="0" sz="220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 spc="60">
                <a:solidFill>
                  <a:srgbClr val="1D1D1B"/>
                </a:solidFill>
                <a:latin typeface="Trebuchet MS"/>
                <a:cs typeface="Trebuchet MS"/>
              </a:rPr>
              <a:t>mantienen</a:t>
            </a:r>
            <a:r>
              <a:rPr dirty="0" sz="220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 spc="105">
                <a:solidFill>
                  <a:srgbClr val="1D1D1B"/>
                </a:solidFill>
                <a:latin typeface="Trebuchet MS"/>
                <a:cs typeface="Trebuchet MS"/>
              </a:rPr>
              <a:t>en</a:t>
            </a:r>
            <a:r>
              <a:rPr dirty="0" sz="220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 spc="35">
                <a:solidFill>
                  <a:srgbClr val="1D1D1B"/>
                </a:solidFill>
                <a:latin typeface="Trebuchet MS"/>
                <a:cs typeface="Trebuchet MS"/>
              </a:rPr>
              <a:t>el</a:t>
            </a:r>
            <a:r>
              <a:rPr dirty="0" sz="2200" spc="-16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 spc="50">
                <a:solidFill>
                  <a:srgbClr val="1D1D1B"/>
                </a:solidFill>
                <a:latin typeface="Trebuchet MS"/>
                <a:cs typeface="Trebuchet MS"/>
              </a:rPr>
              <a:t>top</a:t>
            </a:r>
            <a:r>
              <a:rPr dirty="0" sz="220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 spc="125">
                <a:solidFill>
                  <a:srgbClr val="1D1D1B"/>
                </a:solidFill>
                <a:latin typeface="Trebuchet MS"/>
                <a:cs typeface="Trebuchet MS"/>
              </a:rPr>
              <a:t>con</a:t>
            </a:r>
            <a:r>
              <a:rPr dirty="0" sz="220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 spc="114">
                <a:solidFill>
                  <a:srgbClr val="1D1D1B"/>
                </a:solidFill>
                <a:latin typeface="Trebuchet MS"/>
                <a:cs typeface="Trebuchet MS"/>
              </a:rPr>
              <a:t>US$134  </a:t>
            </a:r>
            <a:r>
              <a:rPr dirty="0" sz="2200" spc="15">
                <a:solidFill>
                  <a:srgbClr val="1D1D1B"/>
                </a:solidFill>
                <a:latin typeface="Trebuchet MS"/>
                <a:cs typeface="Trebuchet MS"/>
              </a:rPr>
              <a:t>mil</a:t>
            </a:r>
            <a:r>
              <a:rPr dirty="0" sz="2200" spc="-17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 spc="70">
                <a:solidFill>
                  <a:srgbClr val="1D1D1B"/>
                </a:solidFill>
                <a:latin typeface="Trebuchet MS"/>
                <a:cs typeface="Trebuchet MS"/>
              </a:rPr>
              <a:t>millones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 marR="294005">
              <a:lnSpc>
                <a:spcPct val="101699"/>
              </a:lnSpc>
              <a:spcBef>
                <a:spcPts val="5"/>
              </a:spcBef>
            </a:pPr>
            <a:r>
              <a:rPr dirty="0" sz="2200" spc="90">
                <a:solidFill>
                  <a:srgbClr val="1D1D1B"/>
                </a:solidFill>
                <a:latin typeface="Trebuchet MS"/>
                <a:cs typeface="Trebuchet MS"/>
              </a:rPr>
              <a:t>Sectores</a:t>
            </a:r>
            <a:r>
              <a:rPr dirty="0" sz="220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 spc="160">
                <a:solidFill>
                  <a:srgbClr val="1D1D1B"/>
                </a:solidFill>
                <a:latin typeface="Trebuchet MS"/>
                <a:cs typeface="Trebuchet MS"/>
              </a:rPr>
              <a:t>como</a:t>
            </a:r>
            <a:r>
              <a:rPr dirty="0" sz="220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 spc="35">
                <a:solidFill>
                  <a:srgbClr val="1D1D1B"/>
                </a:solidFill>
                <a:latin typeface="Trebuchet MS"/>
                <a:cs typeface="Trebuchet MS"/>
              </a:rPr>
              <a:t>el</a:t>
            </a:r>
            <a:r>
              <a:rPr dirty="0" sz="2200" spc="-17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 spc="-10">
                <a:solidFill>
                  <a:srgbClr val="1D1D1B"/>
                </a:solidFill>
                <a:latin typeface="Trebuchet MS"/>
                <a:cs typeface="Trebuchet MS"/>
              </a:rPr>
              <a:t>inmobiliario,</a:t>
            </a:r>
            <a:r>
              <a:rPr dirty="0" sz="220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 spc="55">
                <a:solidFill>
                  <a:srgbClr val="1D1D1B"/>
                </a:solidFill>
                <a:latin typeface="Trebuchet MS"/>
                <a:cs typeface="Trebuchet MS"/>
              </a:rPr>
              <a:t>energía</a:t>
            </a:r>
            <a:r>
              <a:rPr dirty="0" sz="2200" spc="-10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 spc="25">
                <a:solidFill>
                  <a:srgbClr val="1D1D1B"/>
                </a:solidFill>
                <a:latin typeface="Trebuchet MS"/>
                <a:cs typeface="Trebuchet MS"/>
              </a:rPr>
              <a:t>renovable,  </a:t>
            </a:r>
            <a:r>
              <a:rPr dirty="0" sz="2200" spc="40">
                <a:solidFill>
                  <a:srgbClr val="1D1D1B"/>
                </a:solidFill>
                <a:latin typeface="Trebuchet MS"/>
                <a:cs typeface="Trebuchet MS"/>
              </a:rPr>
              <a:t>químicos,</a:t>
            </a:r>
            <a:r>
              <a:rPr dirty="0" sz="220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 spc="70">
                <a:solidFill>
                  <a:srgbClr val="1D1D1B"/>
                </a:solidFill>
                <a:latin typeface="Trebuchet MS"/>
                <a:cs typeface="Trebuchet MS"/>
              </a:rPr>
              <a:t>metalmecánica</a:t>
            </a:r>
            <a:r>
              <a:rPr dirty="0" sz="2200" spc="-16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 spc="125">
                <a:solidFill>
                  <a:srgbClr val="1D1D1B"/>
                </a:solidFill>
                <a:latin typeface="Trebuchet MS"/>
                <a:cs typeface="Trebuchet MS"/>
              </a:rPr>
              <a:t>y</a:t>
            </a:r>
            <a:r>
              <a:rPr dirty="0" sz="2200" spc="-15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200" spc="50">
                <a:solidFill>
                  <a:srgbClr val="1D1D1B"/>
                </a:solidFill>
                <a:latin typeface="Trebuchet MS"/>
                <a:cs typeface="Trebuchet MS"/>
              </a:rPr>
              <a:t>turismo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627743" y="869569"/>
            <a:ext cx="179705" cy="295910"/>
          </a:xfrm>
          <a:custGeom>
            <a:avLst/>
            <a:gdLst/>
            <a:ahLst/>
            <a:cxnLst/>
            <a:rect l="l" t="t" r="r" b="b"/>
            <a:pathLst>
              <a:path w="179704" h="295909">
                <a:moveTo>
                  <a:pt x="0" y="0"/>
                </a:moveTo>
                <a:lnTo>
                  <a:pt x="0" y="295503"/>
                </a:lnTo>
                <a:lnTo>
                  <a:pt x="179654" y="147751"/>
                </a:lnTo>
                <a:lnTo>
                  <a:pt x="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627743" y="1871637"/>
            <a:ext cx="179705" cy="295910"/>
          </a:xfrm>
          <a:custGeom>
            <a:avLst/>
            <a:gdLst/>
            <a:ahLst/>
            <a:cxnLst/>
            <a:rect l="l" t="t" r="r" b="b"/>
            <a:pathLst>
              <a:path w="179704" h="295910">
                <a:moveTo>
                  <a:pt x="0" y="0"/>
                </a:moveTo>
                <a:lnTo>
                  <a:pt x="0" y="295503"/>
                </a:lnTo>
                <a:lnTo>
                  <a:pt x="179654" y="147751"/>
                </a:lnTo>
                <a:lnTo>
                  <a:pt x="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9823666" y="7901530"/>
            <a:ext cx="2418080" cy="2511425"/>
          </a:xfrm>
          <a:prstGeom prst="rect">
            <a:avLst/>
          </a:prstGeom>
        </p:spPr>
        <p:txBody>
          <a:bodyPr wrap="square" lIns="0" tIns="151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dirty="0" sz="1800" b="1">
                <a:solidFill>
                  <a:srgbClr val="1D1D1B"/>
                </a:solidFill>
                <a:latin typeface="Trebuchet MS"/>
                <a:cs typeface="Trebuchet MS"/>
              </a:rPr>
              <a:t>15%</a:t>
            </a:r>
            <a:r>
              <a:rPr dirty="0" sz="1800" spc="-95" b="1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1800" spc="10">
                <a:solidFill>
                  <a:srgbClr val="1D1D1B"/>
                </a:solidFill>
                <a:latin typeface="Trebuchet MS"/>
                <a:cs typeface="Trebuchet MS"/>
              </a:rPr>
              <a:t>Coal,</a:t>
            </a:r>
            <a:r>
              <a:rPr dirty="0" sz="1800" spc="-9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D1D1B"/>
                </a:solidFill>
                <a:latin typeface="Trebuchet MS"/>
                <a:cs typeface="Trebuchet MS"/>
              </a:rPr>
              <a:t>Oil</a:t>
            </a:r>
            <a:r>
              <a:rPr dirty="0" sz="1800" spc="-14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1800" spc="85">
                <a:solidFill>
                  <a:srgbClr val="1D1D1B"/>
                </a:solidFill>
                <a:latin typeface="Trebuchet MS"/>
                <a:cs typeface="Trebuchet MS"/>
              </a:rPr>
              <a:t>and</a:t>
            </a:r>
            <a:r>
              <a:rPr dirty="0" sz="1800" spc="-9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1800" spc="95">
                <a:solidFill>
                  <a:srgbClr val="1D1D1B"/>
                </a:solidFill>
                <a:latin typeface="Trebuchet MS"/>
                <a:cs typeface="Trebuchet MS"/>
              </a:rPr>
              <a:t>Gas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800" b="1">
                <a:solidFill>
                  <a:srgbClr val="1D1D1B"/>
                </a:solidFill>
                <a:latin typeface="Trebuchet MS"/>
                <a:cs typeface="Trebuchet MS"/>
              </a:rPr>
              <a:t>13% </a:t>
            </a:r>
            <a:r>
              <a:rPr dirty="0" sz="1800" spc="50">
                <a:solidFill>
                  <a:srgbClr val="1D1D1B"/>
                </a:solidFill>
                <a:latin typeface="Trebuchet MS"/>
                <a:cs typeface="Trebuchet MS"/>
              </a:rPr>
              <a:t>Real</a:t>
            </a:r>
            <a:r>
              <a:rPr dirty="0" sz="1800" spc="-22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1D1D1B"/>
                </a:solidFill>
                <a:latin typeface="Trebuchet MS"/>
                <a:cs typeface="Trebuchet MS"/>
              </a:rPr>
              <a:t>estate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800" spc="110" b="1">
                <a:solidFill>
                  <a:srgbClr val="1D1D1B"/>
                </a:solidFill>
                <a:latin typeface="Trebuchet MS"/>
                <a:cs typeface="Trebuchet MS"/>
              </a:rPr>
              <a:t>9% </a:t>
            </a:r>
            <a:r>
              <a:rPr dirty="0" sz="1800" spc="75">
                <a:solidFill>
                  <a:srgbClr val="1D1D1B"/>
                </a:solidFill>
                <a:latin typeface="Trebuchet MS"/>
                <a:cs typeface="Trebuchet MS"/>
              </a:rPr>
              <a:t>Renewable</a:t>
            </a:r>
            <a:r>
              <a:rPr dirty="0" sz="1800" spc="-33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1800" spc="75">
                <a:solidFill>
                  <a:srgbClr val="1D1D1B"/>
                </a:solidFill>
                <a:latin typeface="Trebuchet MS"/>
                <a:cs typeface="Trebuchet MS"/>
              </a:rPr>
              <a:t>energy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800" spc="125" b="1">
                <a:solidFill>
                  <a:srgbClr val="1D1D1B"/>
                </a:solidFill>
                <a:latin typeface="Trebuchet MS"/>
                <a:cs typeface="Trebuchet MS"/>
              </a:rPr>
              <a:t>6%</a:t>
            </a:r>
            <a:r>
              <a:rPr dirty="0" sz="1800" spc="-110" b="1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1800" spc="75">
                <a:solidFill>
                  <a:srgbClr val="1D1D1B"/>
                </a:solidFill>
                <a:latin typeface="Trebuchet MS"/>
                <a:cs typeface="Trebuchet MS"/>
              </a:rPr>
              <a:t>Chemicals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800" spc="75" b="1">
                <a:solidFill>
                  <a:srgbClr val="1D1D1B"/>
                </a:solidFill>
                <a:latin typeface="Trebuchet MS"/>
                <a:cs typeface="Trebuchet MS"/>
              </a:rPr>
              <a:t>5%</a:t>
            </a:r>
            <a:r>
              <a:rPr dirty="0" sz="1800" spc="-110" b="1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1800" spc="75">
                <a:solidFill>
                  <a:srgbClr val="1D1D1B"/>
                </a:solidFill>
                <a:latin typeface="Trebuchet MS"/>
                <a:cs typeface="Trebuchet MS"/>
              </a:rPr>
              <a:t>Metals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800" spc="75" b="1">
                <a:solidFill>
                  <a:srgbClr val="1D1D1B"/>
                </a:solidFill>
                <a:latin typeface="Trebuchet MS"/>
                <a:cs typeface="Trebuchet MS"/>
              </a:rPr>
              <a:t>5%</a:t>
            </a:r>
            <a:r>
              <a:rPr dirty="0" sz="1800" spc="-125" b="1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1800" spc="55">
                <a:solidFill>
                  <a:srgbClr val="1D1D1B"/>
                </a:solidFill>
                <a:latin typeface="Trebuchet MS"/>
                <a:cs typeface="Trebuchet MS"/>
              </a:rPr>
              <a:t>Hotels</a:t>
            </a:r>
            <a:r>
              <a:rPr dirty="0" sz="180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1800" spc="85">
                <a:solidFill>
                  <a:srgbClr val="1D1D1B"/>
                </a:solidFill>
                <a:latin typeface="Trebuchet MS"/>
                <a:cs typeface="Trebuchet MS"/>
              </a:rPr>
              <a:t>and</a:t>
            </a:r>
            <a:r>
              <a:rPr dirty="0" sz="1800" spc="-10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1800" spc="35">
                <a:solidFill>
                  <a:srgbClr val="1D1D1B"/>
                </a:solidFill>
                <a:latin typeface="Trebuchet MS"/>
                <a:cs typeface="Trebuchet MS"/>
              </a:rPr>
              <a:t>tourism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044640" y="7901993"/>
            <a:ext cx="2854960" cy="2097405"/>
          </a:xfrm>
          <a:prstGeom prst="rect">
            <a:avLst/>
          </a:prstGeom>
        </p:spPr>
        <p:txBody>
          <a:bodyPr wrap="square" lIns="0" tIns="151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dirty="0" sz="1800" spc="75" b="1">
                <a:solidFill>
                  <a:srgbClr val="1D1D1B"/>
                </a:solidFill>
                <a:latin typeface="Trebuchet MS"/>
                <a:cs typeface="Trebuchet MS"/>
              </a:rPr>
              <a:t>5% </a:t>
            </a:r>
            <a:r>
              <a:rPr dirty="0" sz="1800" spc="40">
                <a:solidFill>
                  <a:srgbClr val="1D1D1B"/>
                </a:solidFill>
                <a:latin typeface="Trebuchet MS"/>
                <a:cs typeface="Trebuchet MS"/>
              </a:rPr>
              <a:t>Automotive</a:t>
            </a:r>
            <a:r>
              <a:rPr dirty="0" sz="1800" spc="-29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1800" spc="204">
                <a:solidFill>
                  <a:srgbClr val="1D1D1B"/>
                </a:solidFill>
                <a:latin typeface="Trebuchet MS"/>
                <a:cs typeface="Trebuchet MS"/>
              </a:rPr>
              <a:t>OEM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800" spc="75" b="1">
                <a:solidFill>
                  <a:srgbClr val="1D1D1B"/>
                </a:solidFill>
                <a:latin typeface="Trebuchet MS"/>
                <a:cs typeface="Trebuchet MS"/>
              </a:rPr>
              <a:t>5%</a:t>
            </a:r>
            <a:r>
              <a:rPr dirty="0" sz="1800" spc="-170" b="1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1800" spc="70">
                <a:solidFill>
                  <a:srgbClr val="1D1D1B"/>
                </a:solidFill>
                <a:latin typeface="Trebuchet MS"/>
                <a:cs typeface="Trebuchet MS"/>
              </a:rPr>
              <a:t>Communications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800" spc="80" b="1">
                <a:solidFill>
                  <a:srgbClr val="1D1D1B"/>
                </a:solidFill>
                <a:latin typeface="Trebuchet MS"/>
                <a:cs typeface="Trebuchet MS"/>
              </a:rPr>
              <a:t>3%</a:t>
            </a:r>
            <a:r>
              <a:rPr dirty="0" sz="1800" spc="-114" b="1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1800" spc="40">
                <a:solidFill>
                  <a:srgbClr val="1D1D1B"/>
                </a:solidFill>
                <a:latin typeface="Trebuchet MS"/>
                <a:cs typeface="Trebuchet MS"/>
              </a:rPr>
              <a:t>Software</a:t>
            </a:r>
            <a:r>
              <a:rPr dirty="0" sz="1800" spc="-9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1800" spc="60">
                <a:solidFill>
                  <a:srgbClr val="1D1D1B"/>
                </a:solidFill>
                <a:latin typeface="Trebuchet MS"/>
                <a:cs typeface="Trebuchet MS"/>
              </a:rPr>
              <a:t>an</a:t>
            </a:r>
            <a:r>
              <a:rPr dirty="0" sz="1800" spc="-9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1800" spc="5">
                <a:solidFill>
                  <a:srgbClr val="1D1D1B"/>
                </a:solidFill>
                <a:latin typeface="Trebuchet MS"/>
                <a:cs typeface="Trebuchet MS"/>
              </a:rPr>
              <a:t>IT</a:t>
            </a:r>
            <a:r>
              <a:rPr dirty="0" sz="1800" spc="-14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1800" spc="60">
                <a:solidFill>
                  <a:srgbClr val="1D1D1B"/>
                </a:solidFill>
                <a:latin typeface="Trebuchet MS"/>
                <a:cs typeface="Trebuchet MS"/>
              </a:rPr>
              <a:t>services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800" spc="80" b="1">
                <a:solidFill>
                  <a:srgbClr val="1D1D1B"/>
                </a:solidFill>
                <a:latin typeface="Trebuchet MS"/>
                <a:cs typeface="Trebuchet MS"/>
              </a:rPr>
              <a:t>3%</a:t>
            </a:r>
            <a:r>
              <a:rPr dirty="0" sz="1800" spc="-114" b="1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1800" spc="80">
                <a:solidFill>
                  <a:srgbClr val="1D1D1B"/>
                </a:solidFill>
                <a:latin typeface="Trebuchet MS"/>
                <a:cs typeface="Trebuchet MS"/>
              </a:rPr>
              <a:t>Semiconductors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800" spc="75" b="1">
                <a:solidFill>
                  <a:srgbClr val="1D1D1B"/>
                </a:solidFill>
                <a:latin typeface="Trebuchet MS"/>
                <a:cs typeface="Trebuchet MS"/>
              </a:rPr>
              <a:t>30%</a:t>
            </a:r>
            <a:r>
              <a:rPr dirty="0" sz="1800" spc="-110" b="1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1800" spc="30">
                <a:solidFill>
                  <a:srgbClr val="1D1D1B"/>
                </a:solidFill>
                <a:latin typeface="Trebuchet MS"/>
                <a:cs typeface="Trebuchet MS"/>
              </a:rPr>
              <a:t>Other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402076" y="8115744"/>
            <a:ext cx="352425" cy="193040"/>
          </a:xfrm>
          <a:custGeom>
            <a:avLst/>
            <a:gdLst/>
            <a:ahLst/>
            <a:cxnLst/>
            <a:rect l="l" t="t" r="r" b="b"/>
            <a:pathLst>
              <a:path w="352425" h="193040">
                <a:moveTo>
                  <a:pt x="352272" y="193027"/>
                </a:moveTo>
                <a:lnTo>
                  <a:pt x="0" y="193027"/>
                </a:lnTo>
                <a:lnTo>
                  <a:pt x="0" y="0"/>
                </a:lnTo>
                <a:lnTo>
                  <a:pt x="352272" y="0"/>
                </a:lnTo>
                <a:lnTo>
                  <a:pt x="352272" y="193027"/>
                </a:lnTo>
                <a:close/>
              </a:path>
            </a:pathLst>
          </a:custGeom>
          <a:solidFill>
            <a:srgbClr val="EF0A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402076" y="8535581"/>
            <a:ext cx="352425" cy="193040"/>
          </a:xfrm>
          <a:custGeom>
            <a:avLst/>
            <a:gdLst/>
            <a:ahLst/>
            <a:cxnLst/>
            <a:rect l="l" t="t" r="r" b="b"/>
            <a:pathLst>
              <a:path w="352425" h="193040">
                <a:moveTo>
                  <a:pt x="352272" y="193027"/>
                </a:moveTo>
                <a:lnTo>
                  <a:pt x="0" y="193027"/>
                </a:lnTo>
                <a:lnTo>
                  <a:pt x="0" y="0"/>
                </a:lnTo>
                <a:lnTo>
                  <a:pt x="352272" y="0"/>
                </a:lnTo>
                <a:lnTo>
                  <a:pt x="352272" y="193027"/>
                </a:lnTo>
                <a:close/>
              </a:path>
            </a:pathLst>
          </a:custGeom>
          <a:solidFill>
            <a:srgbClr val="FFB84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402076" y="8955430"/>
            <a:ext cx="352425" cy="193040"/>
          </a:xfrm>
          <a:custGeom>
            <a:avLst/>
            <a:gdLst/>
            <a:ahLst/>
            <a:cxnLst/>
            <a:rect l="l" t="t" r="r" b="b"/>
            <a:pathLst>
              <a:path w="352425" h="193040">
                <a:moveTo>
                  <a:pt x="352272" y="193027"/>
                </a:moveTo>
                <a:lnTo>
                  <a:pt x="0" y="193027"/>
                </a:lnTo>
                <a:lnTo>
                  <a:pt x="0" y="0"/>
                </a:lnTo>
                <a:lnTo>
                  <a:pt x="352272" y="0"/>
                </a:lnTo>
                <a:lnTo>
                  <a:pt x="352272" y="193027"/>
                </a:lnTo>
                <a:close/>
              </a:path>
            </a:pathLst>
          </a:custGeom>
          <a:solidFill>
            <a:srgbClr val="F9F2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402076" y="9375267"/>
            <a:ext cx="352425" cy="193040"/>
          </a:xfrm>
          <a:custGeom>
            <a:avLst/>
            <a:gdLst/>
            <a:ahLst/>
            <a:cxnLst/>
            <a:rect l="l" t="t" r="r" b="b"/>
            <a:pathLst>
              <a:path w="352425" h="193040">
                <a:moveTo>
                  <a:pt x="352272" y="193027"/>
                </a:moveTo>
                <a:lnTo>
                  <a:pt x="0" y="193027"/>
                </a:lnTo>
                <a:lnTo>
                  <a:pt x="0" y="0"/>
                </a:lnTo>
                <a:lnTo>
                  <a:pt x="352272" y="0"/>
                </a:lnTo>
                <a:lnTo>
                  <a:pt x="352272" y="193027"/>
                </a:lnTo>
                <a:close/>
              </a:path>
            </a:pathLst>
          </a:custGeom>
          <a:solidFill>
            <a:srgbClr val="C0DE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402076" y="9770986"/>
            <a:ext cx="352425" cy="193040"/>
          </a:xfrm>
          <a:custGeom>
            <a:avLst/>
            <a:gdLst/>
            <a:ahLst/>
            <a:cxnLst/>
            <a:rect l="l" t="t" r="r" b="b"/>
            <a:pathLst>
              <a:path w="352425" h="193040">
                <a:moveTo>
                  <a:pt x="352272" y="193027"/>
                </a:moveTo>
                <a:lnTo>
                  <a:pt x="0" y="193027"/>
                </a:lnTo>
                <a:lnTo>
                  <a:pt x="0" y="0"/>
                </a:lnTo>
                <a:lnTo>
                  <a:pt x="352272" y="0"/>
                </a:lnTo>
                <a:lnTo>
                  <a:pt x="352272" y="193027"/>
                </a:lnTo>
                <a:close/>
              </a:path>
            </a:pathLst>
          </a:custGeom>
          <a:solidFill>
            <a:srgbClr val="9ACC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577214" y="8115744"/>
            <a:ext cx="352425" cy="193040"/>
          </a:xfrm>
          <a:custGeom>
            <a:avLst/>
            <a:gdLst/>
            <a:ahLst/>
            <a:cxnLst/>
            <a:rect l="l" t="t" r="r" b="b"/>
            <a:pathLst>
              <a:path w="352425" h="193040">
                <a:moveTo>
                  <a:pt x="352272" y="193027"/>
                </a:moveTo>
                <a:lnTo>
                  <a:pt x="0" y="193027"/>
                </a:lnTo>
                <a:lnTo>
                  <a:pt x="0" y="0"/>
                </a:lnTo>
                <a:lnTo>
                  <a:pt x="352272" y="0"/>
                </a:lnTo>
                <a:lnTo>
                  <a:pt x="352272" y="193027"/>
                </a:lnTo>
                <a:close/>
              </a:path>
            </a:pathLst>
          </a:custGeom>
          <a:solidFill>
            <a:srgbClr val="006E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577214" y="8535581"/>
            <a:ext cx="352425" cy="193040"/>
          </a:xfrm>
          <a:custGeom>
            <a:avLst/>
            <a:gdLst/>
            <a:ahLst/>
            <a:cxnLst/>
            <a:rect l="l" t="t" r="r" b="b"/>
            <a:pathLst>
              <a:path w="352425" h="193040">
                <a:moveTo>
                  <a:pt x="352272" y="193027"/>
                </a:moveTo>
                <a:lnTo>
                  <a:pt x="0" y="193027"/>
                </a:lnTo>
                <a:lnTo>
                  <a:pt x="0" y="0"/>
                </a:lnTo>
                <a:lnTo>
                  <a:pt x="352272" y="0"/>
                </a:lnTo>
                <a:lnTo>
                  <a:pt x="352272" y="193027"/>
                </a:lnTo>
                <a:close/>
              </a:path>
            </a:pathLst>
          </a:custGeom>
          <a:solidFill>
            <a:srgbClr val="9B6B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3577214" y="8955430"/>
            <a:ext cx="352425" cy="193040"/>
          </a:xfrm>
          <a:custGeom>
            <a:avLst/>
            <a:gdLst/>
            <a:ahLst/>
            <a:cxnLst/>
            <a:rect l="l" t="t" r="r" b="b"/>
            <a:pathLst>
              <a:path w="352425" h="193040">
                <a:moveTo>
                  <a:pt x="352272" y="193027"/>
                </a:moveTo>
                <a:lnTo>
                  <a:pt x="0" y="193027"/>
                </a:lnTo>
                <a:lnTo>
                  <a:pt x="0" y="0"/>
                </a:lnTo>
                <a:lnTo>
                  <a:pt x="352272" y="0"/>
                </a:lnTo>
                <a:lnTo>
                  <a:pt x="352272" y="193027"/>
                </a:lnTo>
                <a:close/>
              </a:path>
            </a:pathLst>
          </a:custGeom>
          <a:solidFill>
            <a:srgbClr val="00BA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3577214" y="9375267"/>
            <a:ext cx="352425" cy="193040"/>
          </a:xfrm>
          <a:custGeom>
            <a:avLst/>
            <a:gdLst/>
            <a:ahLst/>
            <a:cxnLst/>
            <a:rect l="l" t="t" r="r" b="b"/>
            <a:pathLst>
              <a:path w="352425" h="193040">
                <a:moveTo>
                  <a:pt x="352272" y="193027"/>
                </a:moveTo>
                <a:lnTo>
                  <a:pt x="0" y="193027"/>
                </a:lnTo>
                <a:lnTo>
                  <a:pt x="0" y="0"/>
                </a:lnTo>
                <a:lnTo>
                  <a:pt x="352272" y="0"/>
                </a:lnTo>
                <a:lnTo>
                  <a:pt x="352272" y="193027"/>
                </a:lnTo>
                <a:close/>
              </a:path>
            </a:pathLst>
          </a:custGeom>
          <a:solidFill>
            <a:srgbClr val="53356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577214" y="9770986"/>
            <a:ext cx="352425" cy="193040"/>
          </a:xfrm>
          <a:custGeom>
            <a:avLst/>
            <a:gdLst/>
            <a:ahLst/>
            <a:cxnLst/>
            <a:rect l="l" t="t" r="r" b="b"/>
            <a:pathLst>
              <a:path w="352425" h="193040">
                <a:moveTo>
                  <a:pt x="352272" y="193027"/>
                </a:moveTo>
                <a:lnTo>
                  <a:pt x="0" y="193027"/>
                </a:lnTo>
                <a:lnTo>
                  <a:pt x="0" y="0"/>
                </a:lnTo>
                <a:lnTo>
                  <a:pt x="352272" y="0"/>
                </a:lnTo>
                <a:lnTo>
                  <a:pt x="352272" y="193027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9402076" y="10190810"/>
            <a:ext cx="352425" cy="193040"/>
          </a:xfrm>
          <a:custGeom>
            <a:avLst/>
            <a:gdLst/>
            <a:ahLst/>
            <a:cxnLst/>
            <a:rect l="l" t="t" r="r" b="b"/>
            <a:pathLst>
              <a:path w="352425" h="193040">
                <a:moveTo>
                  <a:pt x="352272" y="193027"/>
                </a:moveTo>
                <a:lnTo>
                  <a:pt x="0" y="193027"/>
                </a:lnTo>
                <a:lnTo>
                  <a:pt x="0" y="0"/>
                </a:lnTo>
                <a:lnTo>
                  <a:pt x="352272" y="0"/>
                </a:lnTo>
                <a:lnTo>
                  <a:pt x="352272" y="193027"/>
                </a:lnTo>
                <a:close/>
              </a:path>
            </a:pathLst>
          </a:custGeom>
          <a:solidFill>
            <a:srgbClr val="6EC2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1365128" y="2809925"/>
            <a:ext cx="4446524" cy="38952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0" y="7106268"/>
            <a:ext cx="8964930" cy="2952750"/>
          </a:xfrm>
          <a:prstGeom prst="rect">
            <a:avLst/>
          </a:prstGeom>
        </p:spPr>
        <p:txBody>
          <a:bodyPr wrap="square" lIns="0" tIns="156845" rIns="0" bIns="0" rtlCol="0" vert="horz">
            <a:spAutoFit/>
          </a:bodyPr>
          <a:lstStyle/>
          <a:p>
            <a:pPr marL="768350" marR="1046480">
              <a:lnSpc>
                <a:spcPts val="5430"/>
              </a:lnSpc>
              <a:spcBef>
                <a:spcPts val="1235"/>
              </a:spcBef>
            </a:pPr>
            <a:r>
              <a:rPr dirty="0" sz="5450" spc="-285" b="1">
                <a:solidFill>
                  <a:srgbClr val="FFFFFF"/>
                </a:solidFill>
                <a:latin typeface="Verdana"/>
                <a:cs typeface="Verdana"/>
              </a:rPr>
              <a:t>Principales </a:t>
            </a:r>
            <a:r>
              <a:rPr dirty="0" sz="5450" spc="-254" b="1">
                <a:solidFill>
                  <a:srgbClr val="FFFFFF"/>
                </a:solidFill>
                <a:latin typeface="Verdana"/>
                <a:cs typeface="Verdana"/>
              </a:rPr>
              <a:t>sectores  </a:t>
            </a:r>
            <a:r>
              <a:rPr dirty="0" sz="5450" spc="-245" b="1">
                <a:solidFill>
                  <a:srgbClr val="FFFFFF"/>
                </a:solidFill>
                <a:latin typeface="Verdana"/>
                <a:cs typeface="Verdana"/>
              </a:rPr>
              <a:t>destino </a:t>
            </a:r>
            <a:r>
              <a:rPr dirty="0" sz="5450" spc="-20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5450" spc="-6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5450" spc="-330" b="1">
                <a:solidFill>
                  <a:srgbClr val="FFFFFF"/>
                </a:solidFill>
                <a:latin typeface="Verdana"/>
                <a:cs typeface="Verdana"/>
              </a:rPr>
              <a:t>inversión</a:t>
            </a:r>
            <a:endParaRPr sz="5450">
              <a:latin typeface="Verdana"/>
              <a:cs typeface="Verdana"/>
            </a:endParaRPr>
          </a:p>
          <a:p>
            <a:pPr marL="1043305">
              <a:lnSpc>
                <a:spcPct val="100000"/>
              </a:lnSpc>
              <a:spcBef>
                <a:spcPts val="730"/>
              </a:spcBef>
            </a:pPr>
            <a:r>
              <a:rPr dirty="0" sz="8600" spc="-735">
                <a:solidFill>
                  <a:srgbClr val="FFFFFF"/>
                </a:solidFill>
                <a:latin typeface="Verdana"/>
                <a:cs typeface="Verdana"/>
              </a:rPr>
              <a:t>2018</a:t>
            </a:r>
            <a:endParaRPr sz="8600">
              <a:latin typeface="Verdana"/>
              <a:cs typeface="Verdan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606485" y="7201052"/>
            <a:ext cx="365760" cy="1437005"/>
          </a:xfrm>
          <a:custGeom>
            <a:avLst/>
            <a:gdLst/>
            <a:ahLst/>
            <a:cxnLst/>
            <a:rect l="l" t="t" r="r" b="b"/>
            <a:pathLst>
              <a:path w="365759" h="1437004">
                <a:moveTo>
                  <a:pt x="365379" y="0"/>
                </a:moveTo>
                <a:lnTo>
                  <a:pt x="0" y="719048"/>
                </a:lnTo>
                <a:lnTo>
                  <a:pt x="364566" y="1436484"/>
                </a:lnTo>
                <a:lnTo>
                  <a:pt x="3653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12376086" y="7862859"/>
            <a:ext cx="595630" cy="2511425"/>
          </a:xfrm>
          <a:prstGeom prst="rect">
            <a:avLst/>
          </a:prstGeom>
        </p:spPr>
        <p:txBody>
          <a:bodyPr wrap="square" lIns="0" tIns="151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dirty="0" sz="1800" spc="-80" b="1">
                <a:solidFill>
                  <a:srgbClr val="1D1D1B"/>
                </a:solidFill>
                <a:latin typeface="Trebuchet MS"/>
                <a:cs typeface="Trebuchet MS"/>
              </a:rPr>
              <a:t>134,6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800" spc="-90" b="1">
                <a:solidFill>
                  <a:srgbClr val="1D1D1B"/>
                </a:solidFill>
                <a:latin typeface="Trebuchet MS"/>
                <a:cs typeface="Trebuchet MS"/>
              </a:rPr>
              <a:t>116,8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800" spc="-60" b="1">
                <a:solidFill>
                  <a:srgbClr val="1D1D1B"/>
                </a:solidFill>
                <a:latin typeface="Trebuchet MS"/>
                <a:cs typeface="Trebuchet MS"/>
              </a:rPr>
              <a:t>82,4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800" spc="-70" b="1">
                <a:solidFill>
                  <a:srgbClr val="1D1D1B"/>
                </a:solidFill>
                <a:latin typeface="Trebuchet MS"/>
                <a:cs typeface="Trebuchet MS"/>
              </a:rPr>
              <a:t>59,4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800" spc="-45" b="1">
                <a:solidFill>
                  <a:srgbClr val="1D1D1B"/>
                </a:solidFill>
                <a:latin typeface="Trebuchet MS"/>
                <a:cs typeface="Trebuchet MS"/>
              </a:rPr>
              <a:t>49,6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800" spc="-65" b="1">
                <a:solidFill>
                  <a:srgbClr val="1D1D1B"/>
                </a:solidFill>
                <a:latin typeface="Trebuchet MS"/>
                <a:cs typeface="Trebuchet MS"/>
              </a:rPr>
              <a:t>49,4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2128774" y="7334355"/>
            <a:ext cx="1005205" cy="389255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12700" marR="5080" indent="188595">
              <a:lnSpc>
                <a:spcPts val="1300"/>
              </a:lnSpc>
              <a:spcBef>
                <a:spcPts val="365"/>
              </a:spcBef>
            </a:pPr>
            <a:r>
              <a:rPr dirty="0" sz="1300" spc="55" b="1">
                <a:latin typeface="Arial"/>
                <a:cs typeface="Arial"/>
              </a:rPr>
              <a:t>Capital  </a:t>
            </a:r>
            <a:r>
              <a:rPr dirty="0" sz="1300" spc="45" b="1">
                <a:latin typeface="Arial"/>
                <a:cs typeface="Arial"/>
              </a:rPr>
              <a:t>I</a:t>
            </a:r>
            <a:r>
              <a:rPr dirty="0" sz="1300" spc="90" b="1">
                <a:latin typeface="Arial"/>
                <a:cs typeface="Arial"/>
              </a:rPr>
              <a:t>n</a:t>
            </a:r>
            <a:r>
              <a:rPr dirty="0" sz="1300" spc="10" b="1">
                <a:latin typeface="Arial"/>
                <a:cs typeface="Arial"/>
              </a:rPr>
              <a:t>v</a:t>
            </a:r>
            <a:r>
              <a:rPr dirty="0" sz="1300" spc="75" b="1">
                <a:latin typeface="Arial"/>
                <a:cs typeface="Arial"/>
              </a:rPr>
              <a:t>est</a:t>
            </a:r>
            <a:r>
              <a:rPr dirty="0" sz="1300" spc="145" b="1">
                <a:latin typeface="Arial"/>
                <a:cs typeface="Arial"/>
              </a:rPr>
              <a:t>m</a:t>
            </a:r>
            <a:r>
              <a:rPr dirty="0" sz="1300" spc="100" b="1">
                <a:latin typeface="Arial"/>
                <a:cs typeface="Arial"/>
              </a:rPr>
              <a:t>ent</a:t>
            </a:r>
            <a:endParaRPr sz="13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2503175" y="7816901"/>
            <a:ext cx="258445" cy="130175"/>
          </a:xfrm>
          <a:custGeom>
            <a:avLst/>
            <a:gdLst/>
            <a:ahLst/>
            <a:cxnLst/>
            <a:rect l="l" t="t" r="r" b="b"/>
            <a:pathLst>
              <a:path w="258445" h="130175">
                <a:moveTo>
                  <a:pt x="0" y="1397"/>
                </a:moveTo>
                <a:lnTo>
                  <a:pt x="128295" y="129692"/>
                </a:lnTo>
                <a:lnTo>
                  <a:pt x="25797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17034763" y="7888259"/>
            <a:ext cx="602615" cy="2097405"/>
          </a:xfrm>
          <a:prstGeom prst="rect">
            <a:avLst/>
          </a:prstGeom>
        </p:spPr>
        <p:txBody>
          <a:bodyPr wrap="square" lIns="0" tIns="151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dirty="0" sz="1800" spc="-40" b="1">
                <a:solidFill>
                  <a:srgbClr val="1D1D1B"/>
                </a:solidFill>
                <a:latin typeface="Trebuchet MS"/>
                <a:cs typeface="Trebuchet MS"/>
              </a:rPr>
              <a:t>46,8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800" spc="-60" b="1">
                <a:solidFill>
                  <a:srgbClr val="1D1D1B"/>
                </a:solidFill>
                <a:latin typeface="Trebuchet MS"/>
                <a:cs typeface="Trebuchet MS"/>
              </a:rPr>
              <a:t>46,2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800" spc="-40" b="1">
                <a:solidFill>
                  <a:srgbClr val="1D1D1B"/>
                </a:solidFill>
                <a:latin typeface="Trebuchet MS"/>
                <a:cs typeface="Trebuchet MS"/>
              </a:rPr>
              <a:t>30,6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800" spc="-95" b="1">
                <a:solidFill>
                  <a:srgbClr val="1D1D1B"/>
                </a:solidFill>
                <a:latin typeface="Trebuchet MS"/>
                <a:cs typeface="Trebuchet MS"/>
              </a:rPr>
              <a:t>27,0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800" spc="-70" b="1">
                <a:solidFill>
                  <a:srgbClr val="1D1D1B"/>
                </a:solidFill>
                <a:latin typeface="Trebuchet MS"/>
                <a:cs typeface="Trebuchet MS"/>
              </a:rPr>
              <a:t>272,4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6762026" y="7334355"/>
            <a:ext cx="1005205" cy="389255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12700" marR="5080" indent="188595">
              <a:lnSpc>
                <a:spcPts val="1300"/>
              </a:lnSpc>
              <a:spcBef>
                <a:spcPts val="365"/>
              </a:spcBef>
            </a:pPr>
            <a:r>
              <a:rPr dirty="0" sz="1300" spc="55" b="1">
                <a:latin typeface="Arial"/>
                <a:cs typeface="Arial"/>
              </a:rPr>
              <a:t>Capital  </a:t>
            </a:r>
            <a:r>
              <a:rPr dirty="0" sz="1300" spc="45" b="1">
                <a:latin typeface="Arial"/>
                <a:cs typeface="Arial"/>
              </a:rPr>
              <a:t>I</a:t>
            </a:r>
            <a:r>
              <a:rPr dirty="0" sz="1300" spc="90" b="1">
                <a:latin typeface="Arial"/>
                <a:cs typeface="Arial"/>
              </a:rPr>
              <a:t>n</a:t>
            </a:r>
            <a:r>
              <a:rPr dirty="0" sz="1300" spc="10" b="1">
                <a:latin typeface="Arial"/>
                <a:cs typeface="Arial"/>
              </a:rPr>
              <a:t>v</a:t>
            </a:r>
            <a:r>
              <a:rPr dirty="0" sz="1300" spc="75" b="1">
                <a:latin typeface="Arial"/>
                <a:cs typeface="Arial"/>
              </a:rPr>
              <a:t>est</a:t>
            </a:r>
            <a:r>
              <a:rPr dirty="0" sz="1300" spc="145" b="1">
                <a:latin typeface="Arial"/>
                <a:cs typeface="Arial"/>
              </a:rPr>
              <a:t>m</a:t>
            </a:r>
            <a:r>
              <a:rPr dirty="0" sz="1300" spc="100" b="1">
                <a:latin typeface="Arial"/>
                <a:cs typeface="Arial"/>
              </a:rPr>
              <a:t>ent</a:t>
            </a:r>
            <a:endParaRPr sz="13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7136490" y="7816901"/>
            <a:ext cx="258445" cy="130175"/>
          </a:xfrm>
          <a:custGeom>
            <a:avLst/>
            <a:gdLst/>
            <a:ahLst/>
            <a:cxnLst/>
            <a:rect l="l" t="t" r="r" b="b"/>
            <a:pathLst>
              <a:path w="258444" h="130175">
                <a:moveTo>
                  <a:pt x="0" y="1397"/>
                </a:moveTo>
                <a:lnTo>
                  <a:pt x="128295" y="129692"/>
                </a:lnTo>
                <a:lnTo>
                  <a:pt x="257987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3408913" y="733430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-6350" y="9525"/>
                </a:moveTo>
                <a:lnTo>
                  <a:pt x="6350" y="9525"/>
                </a:lnTo>
              </a:path>
            </a:pathLst>
          </a:custGeom>
          <a:ln w="19050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3408913" y="7391717"/>
            <a:ext cx="0" cy="3126105"/>
          </a:xfrm>
          <a:custGeom>
            <a:avLst/>
            <a:gdLst/>
            <a:ahLst/>
            <a:cxnLst/>
            <a:rect l="l" t="t" r="r" b="b"/>
            <a:pathLst>
              <a:path w="0" h="3126104">
                <a:moveTo>
                  <a:pt x="0" y="0"/>
                </a:moveTo>
                <a:lnTo>
                  <a:pt x="0" y="3126003"/>
                </a:lnTo>
              </a:path>
            </a:pathLst>
          </a:custGeom>
          <a:ln w="12700">
            <a:solidFill>
              <a:srgbClr val="1D1D1B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3408913" y="1053690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-6350" y="9525"/>
                </a:moveTo>
                <a:lnTo>
                  <a:pt x="6350" y="9525"/>
                </a:lnTo>
              </a:path>
            </a:pathLst>
          </a:custGeom>
          <a:ln w="19050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5128" y="4881523"/>
            <a:ext cx="13738225" cy="1527175"/>
          </a:xfrm>
          <a:prstGeom prst="rect"/>
        </p:spPr>
        <p:txBody>
          <a:bodyPr wrap="square" lIns="0" tIns="192405" rIns="0" bIns="0" rtlCol="0" vert="horz">
            <a:spAutoFit/>
          </a:bodyPr>
          <a:lstStyle/>
          <a:p>
            <a:pPr marL="3557270" marR="5080" indent="-3545204">
              <a:lnSpc>
                <a:spcPct val="78800"/>
              </a:lnSpc>
              <a:spcBef>
                <a:spcPts val="1515"/>
              </a:spcBef>
            </a:pPr>
            <a:r>
              <a:rPr dirty="0" sz="5500" spc="-270"/>
              <a:t>LA </a:t>
            </a:r>
            <a:r>
              <a:rPr dirty="0" sz="5500" spc="-295"/>
              <a:t>TENDENCIA </a:t>
            </a:r>
            <a:r>
              <a:rPr dirty="0" sz="5500" spc="-285"/>
              <a:t>DEL </a:t>
            </a:r>
            <a:r>
              <a:rPr dirty="0" sz="5500" spc="-560"/>
              <a:t>IED </a:t>
            </a:r>
            <a:r>
              <a:rPr dirty="0" sz="5500" spc="-150"/>
              <a:t>EN </a:t>
            </a:r>
            <a:r>
              <a:rPr dirty="0" sz="5500" spc="-265"/>
              <a:t>EL</a:t>
            </a:r>
            <a:r>
              <a:rPr dirty="0" sz="5500" spc="-994"/>
              <a:t> </a:t>
            </a:r>
            <a:r>
              <a:rPr dirty="0" sz="5500" spc="-175"/>
              <a:t>MUNDO  </a:t>
            </a:r>
            <a:r>
              <a:rPr dirty="0" sz="5500" spc="-355">
                <a:solidFill>
                  <a:srgbClr val="FFB100"/>
                </a:solidFill>
              </a:rPr>
              <a:t>ESTA</a:t>
            </a:r>
            <a:r>
              <a:rPr dirty="0" sz="5500" spc="-430">
                <a:solidFill>
                  <a:srgbClr val="FFB100"/>
                </a:solidFill>
              </a:rPr>
              <a:t> </a:t>
            </a:r>
            <a:r>
              <a:rPr dirty="0" sz="5500" spc="-270">
                <a:solidFill>
                  <a:srgbClr val="FFB100"/>
                </a:solidFill>
              </a:rPr>
              <a:t>CAMBIANDO</a:t>
            </a:r>
            <a:endParaRPr sz="5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920264" cy="1143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8920480" cy="11430000"/>
          </a:xfrm>
          <a:custGeom>
            <a:avLst/>
            <a:gdLst/>
            <a:ahLst/>
            <a:cxnLst/>
            <a:rect l="l" t="t" r="r" b="b"/>
            <a:pathLst>
              <a:path w="8920480" h="11430000">
                <a:moveTo>
                  <a:pt x="0" y="11430000"/>
                </a:moveTo>
                <a:lnTo>
                  <a:pt x="8920264" y="11430000"/>
                </a:lnTo>
                <a:lnTo>
                  <a:pt x="8920264" y="0"/>
                </a:lnTo>
                <a:lnTo>
                  <a:pt x="0" y="0"/>
                </a:lnTo>
                <a:lnTo>
                  <a:pt x="0" y="1143000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4757559"/>
            <a:ext cx="8920264" cy="6672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2213571" y="1189376"/>
            <a:ext cx="5053965" cy="40678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2860" marR="5080" indent="4445">
              <a:lnSpc>
                <a:spcPct val="100499"/>
              </a:lnSpc>
              <a:spcBef>
                <a:spcPts val="95"/>
              </a:spcBef>
            </a:pPr>
            <a:r>
              <a:rPr dirty="0" sz="2400" spc="65" b="1">
                <a:solidFill>
                  <a:srgbClr val="1D1D1B"/>
                </a:solidFill>
                <a:latin typeface="Trebuchet MS"/>
                <a:cs typeface="Trebuchet MS"/>
              </a:rPr>
              <a:t>Aumento </a:t>
            </a:r>
            <a:r>
              <a:rPr dirty="0" sz="2400" spc="110" b="1">
                <a:solidFill>
                  <a:srgbClr val="1D1D1B"/>
                </a:solidFill>
                <a:latin typeface="Trebuchet MS"/>
                <a:cs typeface="Trebuchet MS"/>
              </a:rPr>
              <a:t>de </a:t>
            </a:r>
            <a:r>
              <a:rPr dirty="0" sz="2400" spc="65" b="1">
                <a:solidFill>
                  <a:srgbClr val="1D1D1B"/>
                </a:solidFill>
                <a:latin typeface="Trebuchet MS"/>
                <a:cs typeface="Trebuchet MS"/>
              </a:rPr>
              <a:t>aranceles </a:t>
            </a:r>
            <a:r>
              <a:rPr dirty="0" sz="2400" spc="120" b="1">
                <a:solidFill>
                  <a:srgbClr val="1D1D1B"/>
                </a:solidFill>
                <a:latin typeface="Trebuchet MS"/>
                <a:cs typeface="Trebuchet MS"/>
              </a:rPr>
              <a:t>desde  </a:t>
            </a:r>
            <a:r>
              <a:rPr dirty="0" sz="2400" spc="50" b="1">
                <a:solidFill>
                  <a:srgbClr val="1D1D1B"/>
                </a:solidFill>
                <a:latin typeface="Trebuchet MS"/>
                <a:cs typeface="Trebuchet MS"/>
              </a:rPr>
              <a:t>China</a:t>
            </a:r>
            <a:r>
              <a:rPr dirty="0" sz="2400" spc="-160" b="1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400" spc="55" b="1">
                <a:solidFill>
                  <a:srgbClr val="1D1D1B"/>
                </a:solidFill>
                <a:latin typeface="Trebuchet MS"/>
                <a:cs typeface="Trebuchet MS"/>
              </a:rPr>
              <a:t>hacia</a:t>
            </a:r>
            <a:r>
              <a:rPr dirty="0" sz="2400" spc="-155" b="1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400" spc="-40" b="1">
                <a:solidFill>
                  <a:srgbClr val="1D1D1B"/>
                </a:solidFill>
                <a:latin typeface="Trebuchet MS"/>
                <a:cs typeface="Trebuchet MS"/>
              </a:rPr>
              <a:t>EE.UU.</a:t>
            </a:r>
            <a:r>
              <a:rPr dirty="0" sz="2400" spc="-120" b="1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400" spc="20">
                <a:solidFill>
                  <a:srgbClr val="1D1D1B"/>
                </a:solidFill>
                <a:latin typeface="Trebuchet MS"/>
                <a:cs typeface="Trebuchet MS"/>
              </a:rPr>
              <a:t>frenó</a:t>
            </a:r>
            <a:r>
              <a:rPr dirty="0" sz="2400" spc="-12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400" spc="90">
                <a:solidFill>
                  <a:srgbClr val="1D1D1B"/>
                </a:solidFill>
                <a:latin typeface="Trebuchet MS"/>
                <a:cs typeface="Trebuchet MS"/>
              </a:rPr>
              <a:t>planes</a:t>
            </a:r>
            <a:r>
              <a:rPr dirty="0" sz="2400" spc="-12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400" spc="130">
                <a:solidFill>
                  <a:srgbClr val="1D1D1B"/>
                </a:solidFill>
                <a:latin typeface="Trebuchet MS"/>
                <a:cs typeface="Trebuchet MS"/>
              </a:rPr>
              <a:t>de  </a:t>
            </a:r>
            <a:r>
              <a:rPr dirty="0" sz="2400" spc="30">
                <a:solidFill>
                  <a:srgbClr val="1D1D1B"/>
                </a:solidFill>
                <a:latin typeface="Trebuchet MS"/>
                <a:cs typeface="Trebuchet MS"/>
              </a:rPr>
              <a:t>inversión </a:t>
            </a:r>
            <a:r>
              <a:rPr dirty="0" sz="2400" spc="120">
                <a:solidFill>
                  <a:srgbClr val="1D1D1B"/>
                </a:solidFill>
                <a:latin typeface="Trebuchet MS"/>
                <a:cs typeface="Trebuchet MS"/>
              </a:rPr>
              <a:t>y </a:t>
            </a:r>
            <a:r>
              <a:rPr dirty="0" sz="2400" spc="85">
                <a:solidFill>
                  <a:srgbClr val="1D1D1B"/>
                </a:solidFill>
                <a:latin typeface="Trebuchet MS"/>
                <a:cs typeface="Trebuchet MS"/>
              </a:rPr>
              <a:t>obligó </a:t>
            </a:r>
            <a:r>
              <a:rPr dirty="0" sz="2400" spc="50">
                <a:solidFill>
                  <a:srgbClr val="1D1D1B"/>
                </a:solidFill>
                <a:latin typeface="Trebuchet MS"/>
                <a:cs typeface="Trebuchet MS"/>
              </a:rPr>
              <a:t>a cambiar  </a:t>
            </a:r>
            <a:r>
              <a:rPr dirty="0" sz="2400" spc="20">
                <a:solidFill>
                  <a:srgbClr val="1D1D1B"/>
                </a:solidFill>
                <a:latin typeface="Trebuchet MS"/>
                <a:cs typeface="Trebuchet MS"/>
              </a:rPr>
              <a:t>estrategia</a:t>
            </a:r>
            <a:r>
              <a:rPr dirty="0" sz="2400" spc="-114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400" spc="-20">
                <a:solidFill>
                  <a:srgbClr val="1D1D1B"/>
                </a:solidFill>
                <a:latin typeface="Trebuchet MS"/>
                <a:cs typeface="Trebuchet MS"/>
              </a:rPr>
              <a:t>corporativa.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268605" indent="7620">
              <a:lnSpc>
                <a:spcPct val="100499"/>
              </a:lnSpc>
              <a:spcBef>
                <a:spcPts val="5"/>
              </a:spcBef>
            </a:pPr>
            <a:r>
              <a:rPr dirty="0" sz="2400" spc="170">
                <a:solidFill>
                  <a:srgbClr val="1D1D1B"/>
                </a:solidFill>
                <a:latin typeface="Trebuchet MS"/>
                <a:cs typeface="Trebuchet MS"/>
              </a:rPr>
              <a:t>AmCham </a:t>
            </a:r>
            <a:r>
              <a:rPr dirty="0" sz="2400" spc="60">
                <a:solidFill>
                  <a:srgbClr val="1D1D1B"/>
                </a:solidFill>
                <a:latin typeface="Trebuchet MS"/>
                <a:cs typeface="Trebuchet MS"/>
              </a:rPr>
              <a:t>China </a:t>
            </a:r>
            <a:r>
              <a:rPr dirty="0" sz="2400" spc="120">
                <a:solidFill>
                  <a:srgbClr val="1D1D1B"/>
                </a:solidFill>
                <a:latin typeface="Trebuchet MS"/>
                <a:cs typeface="Trebuchet MS"/>
              </a:rPr>
              <a:t>y </a:t>
            </a:r>
            <a:r>
              <a:rPr dirty="0" sz="2400" spc="170">
                <a:solidFill>
                  <a:srgbClr val="1D1D1B"/>
                </a:solidFill>
                <a:latin typeface="Trebuchet MS"/>
                <a:cs typeface="Trebuchet MS"/>
              </a:rPr>
              <a:t>AmCham  </a:t>
            </a:r>
            <a:r>
              <a:rPr dirty="0" sz="2400" spc="100">
                <a:solidFill>
                  <a:srgbClr val="1D1D1B"/>
                </a:solidFill>
                <a:latin typeface="Trebuchet MS"/>
                <a:cs typeface="Trebuchet MS"/>
              </a:rPr>
              <a:t>Shanghái </a:t>
            </a:r>
            <a:r>
              <a:rPr dirty="0" sz="2400" spc="-30">
                <a:solidFill>
                  <a:srgbClr val="1D1D1B"/>
                </a:solidFill>
                <a:latin typeface="Trebuchet MS"/>
                <a:cs typeface="Trebuchet MS"/>
              </a:rPr>
              <a:t>identiﬁcaron, </a:t>
            </a:r>
            <a:r>
              <a:rPr dirty="0" sz="2400" spc="100">
                <a:solidFill>
                  <a:srgbClr val="1D1D1B"/>
                </a:solidFill>
                <a:latin typeface="Trebuchet MS"/>
                <a:cs typeface="Trebuchet MS"/>
              </a:rPr>
              <a:t>en</a:t>
            </a:r>
            <a:r>
              <a:rPr dirty="0" sz="2400" spc="-42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400" spc="60">
                <a:solidFill>
                  <a:srgbClr val="1D1D1B"/>
                </a:solidFill>
                <a:latin typeface="Trebuchet MS"/>
                <a:cs typeface="Trebuchet MS"/>
              </a:rPr>
              <a:t>estudio  </a:t>
            </a:r>
            <a:r>
              <a:rPr dirty="0" sz="2400" spc="130">
                <a:solidFill>
                  <a:srgbClr val="1D1D1B"/>
                </a:solidFill>
                <a:latin typeface="Trebuchet MS"/>
                <a:cs typeface="Trebuchet MS"/>
              </a:rPr>
              <a:t>de</a:t>
            </a:r>
            <a:r>
              <a:rPr dirty="0" sz="2400" spc="-12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400" spc="114">
                <a:solidFill>
                  <a:srgbClr val="1D1D1B"/>
                </a:solidFill>
                <a:latin typeface="Trebuchet MS"/>
                <a:cs typeface="Trebuchet MS"/>
              </a:rPr>
              <a:t>mayo</a:t>
            </a:r>
            <a:r>
              <a:rPr dirty="0" sz="2400" spc="-114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400" spc="130">
                <a:solidFill>
                  <a:srgbClr val="1D1D1B"/>
                </a:solidFill>
                <a:latin typeface="Trebuchet MS"/>
                <a:cs typeface="Trebuchet MS"/>
              </a:rPr>
              <a:t>de</a:t>
            </a:r>
            <a:r>
              <a:rPr dirty="0" sz="2400" spc="-114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400" spc="-40">
                <a:solidFill>
                  <a:srgbClr val="1D1D1B"/>
                </a:solidFill>
                <a:latin typeface="Trebuchet MS"/>
                <a:cs typeface="Trebuchet MS"/>
              </a:rPr>
              <a:t>2019,</a:t>
            </a:r>
            <a:r>
              <a:rPr dirty="0" sz="2400" spc="-114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400" spc="125">
                <a:solidFill>
                  <a:srgbClr val="1D1D1B"/>
                </a:solidFill>
                <a:latin typeface="Trebuchet MS"/>
                <a:cs typeface="Trebuchet MS"/>
              </a:rPr>
              <a:t>que</a:t>
            </a:r>
            <a:r>
              <a:rPr dirty="0" sz="2400" spc="-114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400" spc="60" b="1">
                <a:solidFill>
                  <a:srgbClr val="1D1D1B"/>
                </a:solidFill>
                <a:latin typeface="Trebuchet MS"/>
                <a:cs typeface="Trebuchet MS"/>
              </a:rPr>
              <a:t>el</a:t>
            </a:r>
            <a:r>
              <a:rPr dirty="0" sz="2400" spc="-225" b="1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400" spc="95" b="1">
                <a:solidFill>
                  <a:srgbClr val="1D1D1B"/>
                </a:solidFill>
                <a:latin typeface="Trebuchet MS"/>
                <a:cs typeface="Trebuchet MS"/>
              </a:rPr>
              <a:t>40%</a:t>
            </a:r>
            <a:r>
              <a:rPr dirty="0" sz="2400" spc="-150" b="1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400" spc="110" b="1">
                <a:solidFill>
                  <a:srgbClr val="1D1D1B"/>
                </a:solidFill>
                <a:latin typeface="Trebuchet MS"/>
                <a:cs typeface="Trebuchet MS"/>
              </a:rPr>
              <a:t>de  </a:t>
            </a:r>
            <a:r>
              <a:rPr dirty="0" sz="2400" spc="105" b="1">
                <a:solidFill>
                  <a:srgbClr val="1D1D1B"/>
                </a:solidFill>
                <a:latin typeface="Trebuchet MS"/>
                <a:cs typeface="Trebuchet MS"/>
              </a:rPr>
              <a:t>las </a:t>
            </a:r>
            <a:r>
              <a:rPr dirty="0" sz="2400" spc="90" b="1">
                <a:solidFill>
                  <a:srgbClr val="1D1D1B"/>
                </a:solidFill>
                <a:latin typeface="Trebuchet MS"/>
                <a:cs typeface="Trebuchet MS"/>
              </a:rPr>
              <a:t>empresas </a:t>
            </a:r>
            <a:r>
              <a:rPr dirty="0" sz="2400" spc="80" b="1">
                <a:solidFill>
                  <a:srgbClr val="1D1D1B"/>
                </a:solidFill>
                <a:latin typeface="Trebuchet MS"/>
                <a:cs typeface="Trebuchet MS"/>
              </a:rPr>
              <a:t>estadounidenses  </a:t>
            </a:r>
            <a:r>
              <a:rPr dirty="0" sz="2400" spc="75" b="1">
                <a:solidFill>
                  <a:srgbClr val="1D1D1B"/>
                </a:solidFill>
                <a:latin typeface="Trebuchet MS"/>
                <a:cs typeface="Trebuchet MS"/>
              </a:rPr>
              <a:t>instaladas </a:t>
            </a:r>
            <a:r>
              <a:rPr dirty="0" sz="2400" spc="50" b="1">
                <a:solidFill>
                  <a:srgbClr val="1D1D1B"/>
                </a:solidFill>
                <a:latin typeface="Trebuchet MS"/>
                <a:cs typeface="Trebuchet MS"/>
              </a:rPr>
              <a:t>en China </a:t>
            </a:r>
            <a:r>
              <a:rPr dirty="0" sz="2400" spc="65" b="1">
                <a:solidFill>
                  <a:srgbClr val="1D1D1B"/>
                </a:solidFill>
                <a:latin typeface="Trebuchet MS"/>
                <a:cs typeface="Trebuchet MS"/>
              </a:rPr>
              <a:t>están  </a:t>
            </a:r>
            <a:r>
              <a:rPr dirty="0" sz="2400" spc="75" b="1">
                <a:solidFill>
                  <a:srgbClr val="1D1D1B"/>
                </a:solidFill>
                <a:latin typeface="Trebuchet MS"/>
                <a:cs typeface="Trebuchet MS"/>
              </a:rPr>
              <a:t>trasladando </a:t>
            </a:r>
            <a:r>
              <a:rPr dirty="0" sz="2400" spc="114" b="1">
                <a:solidFill>
                  <a:srgbClr val="1D1D1B"/>
                </a:solidFill>
                <a:latin typeface="Trebuchet MS"/>
                <a:cs typeface="Trebuchet MS"/>
              </a:rPr>
              <a:t>su</a:t>
            </a:r>
            <a:r>
              <a:rPr dirty="0" sz="2400" spc="-370" b="1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400" spc="20" b="1">
                <a:solidFill>
                  <a:srgbClr val="1D1D1B"/>
                </a:solidFill>
                <a:latin typeface="Trebuchet MS"/>
                <a:cs typeface="Trebuchet MS"/>
              </a:rPr>
              <a:t>producción.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03160" y="5598851"/>
            <a:ext cx="4886960" cy="22307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7620">
              <a:lnSpc>
                <a:spcPct val="100499"/>
              </a:lnSpc>
              <a:spcBef>
                <a:spcPts val="95"/>
              </a:spcBef>
            </a:pPr>
            <a:r>
              <a:rPr dirty="0" sz="2400" spc="95" b="1">
                <a:solidFill>
                  <a:srgbClr val="1D1D1B"/>
                </a:solidFill>
                <a:latin typeface="Trebuchet MS"/>
                <a:cs typeface="Trebuchet MS"/>
              </a:rPr>
              <a:t>Los</a:t>
            </a:r>
            <a:r>
              <a:rPr dirty="0" sz="2400" spc="-150" b="1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400" spc="25" b="1">
                <a:solidFill>
                  <a:srgbClr val="1D1D1B"/>
                </a:solidFill>
                <a:latin typeface="Trebuchet MS"/>
                <a:cs typeface="Trebuchet MS"/>
              </a:rPr>
              <a:t>inversionistas</a:t>
            </a:r>
            <a:r>
              <a:rPr dirty="0" sz="2400" spc="-150" b="1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400" spc="105" b="1">
                <a:solidFill>
                  <a:srgbClr val="1D1D1B"/>
                </a:solidFill>
                <a:latin typeface="Trebuchet MS"/>
                <a:cs typeface="Trebuchet MS"/>
              </a:rPr>
              <a:t>buscan</a:t>
            </a:r>
            <a:r>
              <a:rPr dirty="0" sz="2400" spc="-150" b="1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400" spc="70" b="1">
                <a:solidFill>
                  <a:srgbClr val="1D1D1B"/>
                </a:solidFill>
                <a:latin typeface="Trebuchet MS"/>
                <a:cs typeface="Trebuchet MS"/>
              </a:rPr>
              <a:t>nuevos  destinos </a:t>
            </a:r>
            <a:r>
              <a:rPr dirty="0" sz="2400" spc="50" b="1">
                <a:solidFill>
                  <a:srgbClr val="1D1D1B"/>
                </a:solidFill>
                <a:latin typeface="Trebuchet MS"/>
                <a:cs typeface="Trebuchet MS"/>
              </a:rPr>
              <a:t>competitivos </a:t>
            </a:r>
            <a:r>
              <a:rPr dirty="0" sz="2400" spc="35">
                <a:solidFill>
                  <a:srgbClr val="1D1D1B"/>
                </a:solidFill>
                <a:latin typeface="Trebuchet MS"/>
                <a:cs typeface="Trebuchet MS"/>
              </a:rPr>
              <a:t>para  </a:t>
            </a:r>
            <a:r>
              <a:rPr dirty="0" sz="2400" spc="45">
                <a:solidFill>
                  <a:srgbClr val="1D1D1B"/>
                </a:solidFill>
                <a:latin typeface="Trebuchet MS"/>
                <a:cs typeface="Trebuchet MS"/>
              </a:rPr>
              <a:t>mantener </a:t>
            </a:r>
            <a:r>
              <a:rPr dirty="0" sz="2400" spc="95">
                <a:solidFill>
                  <a:srgbClr val="1D1D1B"/>
                </a:solidFill>
                <a:latin typeface="Trebuchet MS"/>
                <a:cs typeface="Trebuchet MS"/>
              </a:rPr>
              <a:t>los </a:t>
            </a:r>
            <a:r>
              <a:rPr dirty="0" sz="2400" spc="40">
                <a:solidFill>
                  <a:srgbClr val="1D1D1B"/>
                </a:solidFill>
                <a:latin typeface="Trebuchet MS"/>
                <a:cs typeface="Trebuchet MS"/>
              </a:rPr>
              <a:t>bajos </a:t>
            </a:r>
            <a:r>
              <a:rPr dirty="0" sz="2400" spc="105">
                <a:solidFill>
                  <a:srgbClr val="1D1D1B"/>
                </a:solidFill>
                <a:latin typeface="Trebuchet MS"/>
                <a:cs typeface="Trebuchet MS"/>
              </a:rPr>
              <a:t>costos </a:t>
            </a:r>
            <a:r>
              <a:rPr dirty="0" sz="2400" spc="130">
                <a:solidFill>
                  <a:srgbClr val="1D1D1B"/>
                </a:solidFill>
                <a:latin typeface="Trebuchet MS"/>
                <a:cs typeface="Trebuchet MS"/>
              </a:rPr>
              <a:t>de </a:t>
            </a:r>
            <a:r>
              <a:rPr dirty="0" sz="2400">
                <a:solidFill>
                  <a:srgbClr val="1D1D1B"/>
                </a:solidFill>
                <a:latin typeface="Trebuchet MS"/>
                <a:cs typeface="Trebuchet MS"/>
              </a:rPr>
              <a:t>la  </a:t>
            </a:r>
            <a:r>
              <a:rPr dirty="0" sz="2400" spc="75">
                <a:solidFill>
                  <a:srgbClr val="1D1D1B"/>
                </a:solidFill>
                <a:latin typeface="Trebuchet MS"/>
                <a:cs typeface="Trebuchet MS"/>
              </a:rPr>
              <a:t>producción </a:t>
            </a:r>
            <a:r>
              <a:rPr dirty="0" sz="2400" spc="40">
                <a:solidFill>
                  <a:srgbClr val="1D1D1B"/>
                </a:solidFill>
                <a:latin typeface="Trebuchet MS"/>
                <a:cs typeface="Trebuchet MS"/>
              </a:rPr>
              <a:t>china </a:t>
            </a:r>
            <a:r>
              <a:rPr dirty="0" sz="2400" spc="120">
                <a:solidFill>
                  <a:srgbClr val="1D1D1B"/>
                </a:solidFill>
                <a:latin typeface="Trebuchet MS"/>
                <a:cs typeface="Trebuchet MS"/>
              </a:rPr>
              <a:t>y </a:t>
            </a:r>
            <a:r>
              <a:rPr dirty="0" sz="2400" spc="10">
                <a:solidFill>
                  <a:srgbClr val="1D1D1B"/>
                </a:solidFill>
                <a:latin typeface="Trebuchet MS"/>
                <a:cs typeface="Trebuchet MS"/>
              </a:rPr>
              <a:t>eﬁciencia  </a:t>
            </a:r>
            <a:r>
              <a:rPr dirty="0" sz="2400" spc="30">
                <a:solidFill>
                  <a:srgbClr val="1D1D1B"/>
                </a:solidFill>
                <a:latin typeface="Trebuchet MS"/>
                <a:cs typeface="Trebuchet MS"/>
              </a:rPr>
              <a:t>logística </a:t>
            </a:r>
            <a:r>
              <a:rPr dirty="0" sz="2400" spc="35">
                <a:solidFill>
                  <a:srgbClr val="1D1D1B"/>
                </a:solidFill>
                <a:latin typeface="Trebuchet MS"/>
                <a:cs typeface="Trebuchet MS"/>
              </a:rPr>
              <a:t>para </a:t>
            </a:r>
            <a:r>
              <a:rPr dirty="0" sz="2400" spc="30">
                <a:solidFill>
                  <a:srgbClr val="1D1D1B"/>
                </a:solidFill>
                <a:latin typeface="Trebuchet MS"/>
                <a:cs typeface="Trebuchet MS"/>
              </a:rPr>
              <a:t>rapidez </a:t>
            </a:r>
            <a:r>
              <a:rPr dirty="0" sz="2400" spc="100">
                <a:solidFill>
                  <a:srgbClr val="1D1D1B"/>
                </a:solidFill>
                <a:latin typeface="Trebuchet MS"/>
                <a:cs typeface="Trebuchet MS"/>
              </a:rPr>
              <a:t>en  </a:t>
            </a:r>
            <a:r>
              <a:rPr dirty="0" sz="2400" spc="-10">
                <a:solidFill>
                  <a:srgbClr val="1D1D1B"/>
                </a:solidFill>
                <a:latin typeface="Trebuchet MS"/>
                <a:cs typeface="Trebuchet MS"/>
              </a:rPr>
              <a:t>distribución.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192748" y="8171044"/>
            <a:ext cx="4838065" cy="22307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7620">
              <a:lnSpc>
                <a:spcPct val="100499"/>
              </a:lnSpc>
              <a:spcBef>
                <a:spcPts val="95"/>
              </a:spcBef>
            </a:pPr>
            <a:r>
              <a:rPr dirty="0" sz="2400" spc="85" b="1">
                <a:solidFill>
                  <a:srgbClr val="1D1D1B"/>
                </a:solidFill>
                <a:latin typeface="Trebuchet MS"/>
                <a:cs typeface="Trebuchet MS"/>
              </a:rPr>
              <a:t>Hay </a:t>
            </a:r>
            <a:r>
              <a:rPr dirty="0" sz="2400" spc="60" b="1">
                <a:solidFill>
                  <a:srgbClr val="1D1D1B"/>
                </a:solidFill>
                <a:latin typeface="Trebuchet MS"/>
                <a:cs typeface="Trebuchet MS"/>
              </a:rPr>
              <a:t>desconﬁanza </a:t>
            </a:r>
            <a:r>
              <a:rPr dirty="0" sz="2400" spc="50" b="1">
                <a:solidFill>
                  <a:srgbClr val="1D1D1B"/>
                </a:solidFill>
                <a:latin typeface="Trebuchet MS"/>
                <a:cs typeface="Trebuchet MS"/>
              </a:rPr>
              <a:t>en </a:t>
            </a:r>
            <a:r>
              <a:rPr dirty="0" sz="2400" spc="60" b="1">
                <a:solidFill>
                  <a:srgbClr val="1D1D1B"/>
                </a:solidFill>
                <a:latin typeface="Trebuchet MS"/>
                <a:cs typeface="Trebuchet MS"/>
              </a:rPr>
              <a:t>el </a:t>
            </a:r>
            <a:r>
              <a:rPr dirty="0" sz="2400" spc="105" b="1">
                <a:solidFill>
                  <a:srgbClr val="1D1D1B"/>
                </a:solidFill>
                <a:latin typeface="Trebuchet MS"/>
                <a:cs typeface="Trebuchet MS"/>
              </a:rPr>
              <a:t>diálogo  </a:t>
            </a:r>
            <a:r>
              <a:rPr dirty="0" sz="2400" spc="-10" b="1">
                <a:solidFill>
                  <a:srgbClr val="1D1D1B"/>
                </a:solidFill>
                <a:latin typeface="Trebuchet MS"/>
                <a:cs typeface="Trebuchet MS"/>
              </a:rPr>
              <a:t>entre </a:t>
            </a:r>
            <a:r>
              <a:rPr dirty="0" sz="2400" spc="50" b="1">
                <a:solidFill>
                  <a:srgbClr val="1D1D1B"/>
                </a:solidFill>
                <a:latin typeface="Trebuchet MS"/>
                <a:cs typeface="Trebuchet MS"/>
              </a:rPr>
              <a:t>China </a:t>
            </a:r>
            <a:r>
              <a:rPr dirty="0" sz="2400" spc="45" b="1">
                <a:solidFill>
                  <a:srgbClr val="1D1D1B"/>
                </a:solidFill>
                <a:latin typeface="Trebuchet MS"/>
                <a:cs typeface="Trebuchet MS"/>
              </a:rPr>
              <a:t>y </a:t>
            </a:r>
            <a:r>
              <a:rPr dirty="0" sz="2400" spc="-40" b="1">
                <a:solidFill>
                  <a:srgbClr val="1D1D1B"/>
                </a:solidFill>
                <a:latin typeface="Trebuchet MS"/>
                <a:cs typeface="Trebuchet MS"/>
              </a:rPr>
              <a:t>EE.UU. </a:t>
            </a:r>
            <a:r>
              <a:rPr dirty="0" sz="2400" spc="90">
                <a:solidFill>
                  <a:srgbClr val="1D1D1B"/>
                </a:solidFill>
                <a:latin typeface="Trebuchet MS"/>
                <a:cs typeface="Trebuchet MS"/>
              </a:rPr>
              <a:t>Solución </a:t>
            </a:r>
            <a:r>
              <a:rPr dirty="0" sz="2400" spc="50">
                <a:solidFill>
                  <a:srgbClr val="1D1D1B"/>
                </a:solidFill>
                <a:latin typeface="Trebuchet MS"/>
                <a:cs typeface="Trebuchet MS"/>
              </a:rPr>
              <a:t>a  </a:t>
            </a:r>
            <a:r>
              <a:rPr dirty="0" sz="2400" spc="25">
                <a:solidFill>
                  <a:srgbClr val="1D1D1B"/>
                </a:solidFill>
                <a:latin typeface="Trebuchet MS"/>
                <a:cs typeface="Trebuchet MS"/>
              </a:rPr>
              <a:t>corto</a:t>
            </a:r>
            <a:r>
              <a:rPr dirty="0" sz="2400" spc="-114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400" spc="60">
                <a:solidFill>
                  <a:srgbClr val="1D1D1B"/>
                </a:solidFill>
                <a:latin typeface="Trebuchet MS"/>
                <a:cs typeface="Trebuchet MS"/>
              </a:rPr>
              <a:t>plazo</a:t>
            </a:r>
            <a:r>
              <a:rPr dirty="0" sz="2400" spc="-114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400" spc="60">
                <a:solidFill>
                  <a:srgbClr val="1D1D1B"/>
                </a:solidFill>
                <a:latin typeface="Trebuchet MS"/>
                <a:cs typeface="Trebuchet MS"/>
              </a:rPr>
              <a:t>parece</a:t>
            </a:r>
            <a:r>
              <a:rPr dirty="0" sz="2400" spc="-114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400" spc="65">
                <a:solidFill>
                  <a:srgbClr val="1D1D1B"/>
                </a:solidFill>
                <a:latin typeface="Trebuchet MS"/>
                <a:cs typeface="Trebuchet MS"/>
              </a:rPr>
              <a:t>imposible</a:t>
            </a:r>
            <a:r>
              <a:rPr dirty="0" sz="2400" spc="-1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400" spc="15">
                <a:solidFill>
                  <a:srgbClr val="1D1D1B"/>
                </a:solidFill>
                <a:latin typeface="Trebuchet MS"/>
                <a:cs typeface="Trebuchet MS"/>
              </a:rPr>
              <a:t>ante  </a:t>
            </a:r>
            <a:r>
              <a:rPr dirty="0" sz="2400" spc="70">
                <a:solidFill>
                  <a:srgbClr val="1D1D1B"/>
                </a:solidFill>
                <a:latin typeface="Trebuchet MS"/>
                <a:cs typeface="Trebuchet MS"/>
              </a:rPr>
              <a:t>respuesta </a:t>
            </a:r>
            <a:r>
              <a:rPr dirty="0" sz="2400" spc="60">
                <a:solidFill>
                  <a:srgbClr val="1D1D1B"/>
                </a:solidFill>
                <a:latin typeface="Trebuchet MS"/>
                <a:cs typeface="Trebuchet MS"/>
              </a:rPr>
              <a:t>China </a:t>
            </a:r>
            <a:r>
              <a:rPr dirty="0" sz="2400" spc="35">
                <a:solidFill>
                  <a:srgbClr val="1D1D1B"/>
                </a:solidFill>
                <a:latin typeface="Trebuchet MS"/>
                <a:cs typeface="Trebuchet MS"/>
              </a:rPr>
              <a:t>para </a:t>
            </a:r>
            <a:r>
              <a:rPr dirty="0" sz="2400" spc="80">
                <a:solidFill>
                  <a:srgbClr val="1D1D1B"/>
                </a:solidFill>
                <a:latin typeface="Trebuchet MS"/>
                <a:cs typeface="Trebuchet MS"/>
              </a:rPr>
              <a:t>productos  </a:t>
            </a:r>
            <a:r>
              <a:rPr dirty="0" sz="2400" spc="60">
                <a:solidFill>
                  <a:srgbClr val="1D1D1B"/>
                </a:solidFill>
                <a:latin typeface="Trebuchet MS"/>
                <a:cs typeface="Trebuchet MS"/>
              </a:rPr>
              <a:t>estadounidenses. </a:t>
            </a:r>
            <a:r>
              <a:rPr dirty="0" sz="2400" spc="65">
                <a:solidFill>
                  <a:srgbClr val="1D1D1B"/>
                </a:solidFill>
                <a:latin typeface="Trebuchet MS"/>
                <a:cs typeface="Trebuchet MS"/>
              </a:rPr>
              <a:t>El </a:t>
            </a:r>
            <a:r>
              <a:rPr dirty="0" sz="2400" spc="80">
                <a:solidFill>
                  <a:srgbClr val="1D1D1B"/>
                </a:solidFill>
                <a:latin typeface="Trebuchet MS"/>
                <a:cs typeface="Trebuchet MS"/>
              </a:rPr>
              <a:t>diálogo</a:t>
            </a:r>
            <a:r>
              <a:rPr dirty="0" sz="2400" spc="-53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400" spc="130">
                <a:solidFill>
                  <a:srgbClr val="1D1D1B"/>
                </a:solidFill>
                <a:latin typeface="Trebuchet MS"/>
                <a:cs typeface="Trebuchet MS"/>
              </a:rPr>
              <a:t>debe  </a:t>
            </a:r>
            <a:r>
              <a:rPr dirty="0" sz="2400" spc="-15">
                <a:solidFill>
                  <a:srgbClr val="1D1D1B"/>
                </a:solidFill>
                <a:latin typeface="Trebuchet MS"/>
                <a:cs typeface="Trebuchet MS"/>
              </a:rPr>
              <a:t>prevalecer.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0" y="7108851"/>
            <a:ext cx="8920480" cy="2918460"/>
          </a:xfrm>
          <a:prstGeom prst="rect">
            <a:avLst/>
          </a:prstGeom>
        </p:spPr>
        <p:txBody>
          <a:bodyPr wrap="square" lIns="0" tIns="133350" rIns="0" bIns="0" rtlCol="0" vert="horz">
            <a:spAutoFit/>
          </a:bodyPr>
          <a:lstStyle/>
          <a:p>
            <a:pPr marL="941069" marR="1849755">
              <a:lnSpc>
                <a:spcPts val="4560"/>
              </a:lnSpc>
              <a:spcBef>
                <a:spcPts val="1050"/>
              </a:spcBef>
            </a:pPr>
            <a:r>
              <a:rPr dirty="0" sz="4600" spc="-330" b="1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dirty="0" sz="4600" spc="-245" b="1">
                <a:solidFill>
                  <a:srgbClr val="FFFFFF"/>
                </a:solidFill>
                <a:latin typeface="Verdana"/>
                <a:cs typeface="Verdana"/>
              </a:rPr>
              <a:t>tensión</a:t>
            </a:r>
            <a:r>
              <a:rPr dirty="0" sz="4600" spc="-434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600" spc="-229" b="1">
                <a:solidFill>
                  <a:srgbClr val="FFFFFF"/>
                </a:solidFill>
                <a:latin typeface="Verdana"/>
                <a:cs typeface="Verdana"/>
              </a:rPr>
              <a:t>comercial  </a:t>
            </a:r>
            <a:r>
              <a:rPr dirty="0" sz="4600" spc="-254" b="1">
                <a:solidFill>
                  <a:srgbClr val="FFFFFF"/>
                </a:solidFill>
                <a:latin typeface="Verdana"/>
                <a:cs typeface="Verdana"/>
              </a:rPr>
              <a:t>entre </a:t>
            </a:r>
            <a:r>
              <a:rPr dirty="0" sz="4600" spc="-245" b="1">
                <a:solidFill>
                  <a:srgbClr val="FFFFFF"/>
                </a:solidFill>
                <a:latin typeface="Verdana"/>
                <a:cs typeface="Verdana"/>
              </a:rPr>
              <a:t>China </a:t>
            </a:r>
            <a:r>
              <a:rPr dirty="0" sz="4600" spc="-280" b="1">
                <a:solidFill>
                  <a:srgbClr val="FFFFFF"/>
                </a:solidFill>
                <a:latin typeface="Verdana"/>
                <a:cs typeface="Verdana"/>
              </a:rPr>
              <a:t>y  </a:t>
            </a:r>
            <a:r>
              <a:rPr dirty="0" sz="4600" spc="-235" b="1">
                <a:solidFill>
                  <a:srgbClr val="FFFFFF"/>
                </a:solidFill>
                <a:latin typeface="Verdana"/>
                <a:cs typeface="Verdana"/>
              </a:rPr>
              <a:t>Estados</a:t>
            </a:r>
            <a:r>
              <a:rPr dirty="0" sz="4600" spc="-36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600" spc="-265" b="1">
                <a:solidFill>
                  <a:srgbClr val="FFFFFF"/>
                </a:solidFill>
                <a:latin typeface="Verdana"/>
                <a:cs typeface="Verdana"/>
              </a:rPr>
              <a:t>Unidos</a:t>
            </a:r>
            <a:endParaRPr sz="4600">
              <a:latin typeface="Verdana"/>
              <a:cs typeface="Verdana"/>
            </a:endParaRPr>
          </a:p>
          <a:p>
            <a:pPr marL="941069" marR="3368040">
              <a:lnSpc>
                <a:spcPts val="3870"/>
              </a:lnSpc>
              <a:spcBef>
                <a:spcPts val="509"/>
              </a:spcBef>
            </a:pPr>
            <a:r>
              <a:rPr dirty="0" sz="3350" spc="100">
                <a:solidFill>
                  <a:srgbClr val="FFFFFF"/>
                </a:solidFill>
                <a:latin typeface="Trebuchet MS"/>
                <a:cs typeface="Trebuchet MS"/>
              </a:rPr>
              <a:t>aceleró </a:t>
            </a:r>
            <a:r>
              <a:rPr dirty="0" sz="3350" spc="175">
                <a:solidFill>
                  <a:srgbClr val="FFFFFF"/>
                </a:solidFill>
                <a:latin typeface="Trebuchet MS"/>
                <a:cs typeface="Trebuchet MS"/>
              </a:rPr>
              <a:t>cambios </a:t>
            </a:r>
            <a:r>
              <a:rPr dirty="0" sz="3350" spc="160">
                <a:solidFill>
                  <a:srgbClr val="FFFFFF"/>
                </a:solidFill>
                <a:latin typeface="Trebuchet MS"/>
                <a:cs typeface="Trebuchet MS"/>
              </a:rPr>
              <a:t>en </a:t>
            </a:r>
            <a:r>
              <a:rPr dirty="0" sz="3350" spc="40">
                <a:solidFill>
                  <a:srgbClr val="FFFFFF"/>
                </a:solidFill>
                <a:latin typeface="Trebuchet MS"/>
                <a:cs typeface="Trebuchet MS"/>
              </a:rPr>
              <a:t>la  </a:t>
            </a:r>
            <a:r>
              <a:rPr dirty="0" sz="3350" spc="95">
                <a:solidFill>
                  <a:srgbClr val="FFFFFF"/>
                </a:solidFill>
                <a:latin typeface="Trebuchet MS"/>
                <a:cs typeface="Trebuchet MS"/>
              </a:rPr>
              <a:t>tendencia</a:t>
            </a:r>
            <a:r>
              <a:rPr dirty="0" sz="3350" spc="-2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350" spc="55">
                <a:solidFill>
                  <a:srgbClr val="FFFFFF"/>
                </a:solidFill>
                <a:latin typeface="Trebuchet MS"/>
                <a:cs typeface="Trebuchet MS"/>
              </a:rPr>
              <a:t>inversionista</a:t>
            </a:r>
            <a:endParaRPr sz="335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114597" y="1165377"/>
            <a:ext cx="1421765" cy="1421765"/>
          </a:xfrm>
          <a:custGeom>
            <a:avLst/>
            <a:gdLst/>
            <a:ahLst/>
            <a:cxnLst/>
            <a:rect l="l" t="t" r="r" b="b"/>
            <a:pathLst>
              <a:path w="1421765" h="1421764">
                <a:moveTo>
                  <a:pt x="710780" y="0"/>
                </a:moveTo>
                <a:lnTo>
                  <a:pt x="662188" y="1642"/>
                </a:lnTo>
                <a:lnTo>
                  <a:pt x="614464" y="6500"/>
                </a:lnTo>
                <a:lnTo>
                  <a:pt x="567715" y="14465"/>
                </a:lnTo>
                <a:lnTo>
                  <a:pt x="522046" y="25432"/>
                </a:lnTo>
                <a:lnTo>
                  <a:pt x="477565" y="39294"/>
                </a:lnTo>
                <a:lnTo>
                  <a:pt x="434379" y="55943"/>
                </a:lnTo>
                <a:lnTo>
                  <a:pt x="392594" y="75274"/>
                </a:lnTo>
                <a:lnTo>
                  <a:pt x="352316" y="97179"/>
                </a:lnTo>
                <a:lnTo>
                  <a:pt x="313654" y="121553"/>
                </a:lnTo>
                <a:lnTo>
                  <a:pt x="276712" y="148288"/>
                </a:lnTo>
                <a:lnTo>
                  <a:pt x="241598" y="177277"/>
                </a:lnTo>
                <a:lnTo>
                  <a:pt x="208419" y="208414"/>
                </a:lnTo>
                <a:lnTo>
                  <a:pt x="177281" y="241593"/>
                </a:lnTo>
                <a:lnTo>
                  <a:pt x="148291" y="276707"/>
                </a:lnTo>
                <a:lnTo>
                  <a:pt x="121556" y="313648"/>
                </a:lnTo>
                <a:lnTo>
                  <a:pt x="97182" y="352311"/>
                </a:lnTo>
                <a:lnTo>
                  <a:pt x="75276" y="392588"/>
                </a:lnTo>
                <a:lnTo>
                  <a:pt x="55945" y="434373"/>
                </a:lnTo>
                <a:lnTo>
                  <a:pt x="39295" y="477560"/>
                </a:lnTo>
                <a:lnTo>
                  <a:pt x="25433" y="522042"/>
                </a:lnTo>
                <a:lnTo>
                  <a:pt x="14466" y="567711"/>
                </a:lnTo>
                <a:lnTo>
                  <a:pt x="6500" y="614462"/>
                </a:lnTo>
                <a:lnTo>
                  <a:pt x="1642" y="662187"/>
                </a:lnTo>
                <a:lnTo>
                  <a:pt x="0" y="710780"/>
                </a:lnTo>
                <a:lnTo>
                  <a:pt x="1642" y="759372"/>
                </a:lnTo>
                <a:lnTo>
                  <a:pt x="6500" y="807097"/>
                </a:lnTo>
                <a:lnTo>
                  <a:pt x="14466" y="853846"/>
                </a:lnTo>
                <a:lnTo>
                  <a:pt x="25433" y="899515"/>
                </a:lnTo>
                <a:lnTo>
                  <a:pt x="39295" y="943996"/>
                </a:lnTo>
                <a:lnTo>
                  <a:pt x="55945" y="987182"/>
                </a:lnTo>
                <a:lnTo>
                  <a:pt x="75276" y="1028967"/>
                </a:lnTo>
                <a:lnTo>
                  <a:pt x="97212" y="1069292"/>
                </a:lnTo>
                <a:lnTo>
                  <a:pt x="121556" y="1107907"/>
                </a:lnTo>
                <a:lnTo>
                  <a:pt x="148291" y="1144849"/>
                </a:lnTo>
                <a:lnTo>
                  <a:pt x="177281" y="1179963"/>
                </a:lnTo>
                <a:lnTo>
                  <a:pt x="208419" y="1213142"/>
                </a:lnTo>
                <a:lnTo>
                  <a:pt x="241598" y="1244279"/>
                </a:lnTo>
                <a:lnTo>
                  <a:pt x="276712" y="1273269"/>
                </a:lnTo>
                <a:lnTo>
                  <a:pt x="313654" y="1300005"/>
                </a:lnTo>
                <a:lnTo>
                  <a:pt x="352316" y="1324379"/>
                </a:lnTo>
                <a:lnTo>
                  <a:pt x="392594" y="1346285"/>
                </a:lnTo>
                <a:lnTo>
                  <a:pt x="434379" y="1365616"/>
                </a:lnTo>
                <a:lnTo>
                  <a:pt x="477565" y="1382266"/>
                </a:lnTo>
                <a:lnTo>
                  <a:pt x="522046" y="1396128"/>
                </a:lnTo>
                <a:lnTo>
                  <a:pt x="567715" y="1407095"/>
                </a:lnTo>
                <a:lnTo>
                  <a:pt x="614464" y="1415061"/>
                </a:lnTo>
                <a:lnTo>
                  <a:pt x="662188" y="1419918"/>
                </a:lnTo>
                <a:lnTo>
                  <a:pt x="710780" y="1421561"/>
                </a:lnTo>
                <a:lnTo>
                  <a:pt x="759374" y="1419918"/>
                </a:lnTo>
                <a:lnTo>
                  <a:pt x="807099" y="1415061"/>
                </a:lnTo>
                <a:lnTo>
                  <a:pt x="853850" y="1407095"/>
                </a:lnTo>
                <a:lnTo>
                  <a:pt x="899519" y="1396128"/>
                </a:lnTo>
                <a:lnTo>
                  <a:pt x="901204" y="1395602"/>
                </a:lnTo>
                <a:lnTo>
                  <a:pt x="710780" y="1395602"/>
                </a:lnTo>
                <a:lnTo>
                  <a:pt x="661946" y="1393880"/>
                </a:lnTo>
                <a:lnTo>
                  <a:pt x="614026" y="1388789"/>
                </a:lnTo>
                <a:lnTo>
                  <a:pt x="567138" y="1380448"/>
                </a:lnTo>
                <a:lnTo>
                  <a:pt x="521399" y="1368973"/>
                </a:lnTo>
                <a:lnTo>
                  <a:pt x="476926" y="1354480"/>
                </a:lnTo>
                <a:lnTo>
                  <a:pt x="433834" y="1337086"/>
                </a:lnTo>
                <a:lnTo>
                  <a:pt x="392242" y="1316909"/>
                </a:lnTo>
                <a:lnTo>
                  <a:pt x="352266" y="1294065"/>
                </a:lnTo>
                <a:lnTo>
                  <a:pt x="314022" y="1268671"/>
                </a:lnTo>
                <a:lnTo>
                  <a:pt x="277628" y="1240843"/>
                </a:lnTo>
                <a:lnTo>
                  <a:pt x="243200" y="1210699"/>
                </a:lnTo>
                <a:lnTo>
                  <a:pt x="210855" y="1178355"/>
                </a:lnTo>
                <a:lnTo>
                  <a:pt x="180710" y="1143928"/>
                </a:lnTo>
                <a:lnTo>
                  <a:pt x="152881" y="1107535"/>
                </a:lnTo>
                <a:lnTo>
                  <a:pt x="127459" y="1069244"/>
                </a:lnTo>
                <a:lnTo>
                  <a:pt x="104642" y="1029316"/>
                </a:lnTo>
                <a:lnTo>
                  <a:pt x="84464" y="987724"/>
                </a:lnTo>
                <a:lnTo>
                  <a:pt x="67070" y="944634"/>
                </a:lnTo>
                <a:lnTo>
                  <a:pt x="52577" y="900161"/>
                </a:lnTo>
                <a:lnTo>
                  <a:pt x="41101" y="854422"/>
                </a:lnTo>
                <a:lnTo>
                  <a:pt x="32759" y="807535"/>
                </a:lnTo>
                <a:lnTo>
                  <a:pt x="27668" y="759615"/>
                </a:lnTo>
                <a:lnTo>
                  <a:pt x="25946" y="710780"/>
                </a:lnTo>
                <a:lnTo>
                  <a:pt x="27668" y="661944"/>
                </a:lnTo>
                <a:lnTo>
                  <a:pt x="32759" y="614024"/>
                </a:lnTo>
                <a:lnTo>
                  <a:pt x="41101" y="567135"/>
                </a:lnTo>
                <a:lnTo>
                  <a:pt x="52577" y="521396"/>
                </a:lnTo>
                <a:lnTo>
                  <a:pt x="67070" y="476922"/>
                </a:lnTo>
                <a:lnTo>
                  <a:pt x="84464" y="433831"/>
                </a:lnTo>
                <a:lnTo>
                  <a:pt x="104642" y="392239"/>
                </a:lnTo>
                <a:lnTo>
                  <a:pt x="127486" y="352264"/>
                </a:lnTo>
                <a:lnTo>
                  <a:pt x="152881" y="314021"/>
                </a:lnTo>
                <a:lnTo>
                  <a:pt x="180710" y="277628"/>
                </a:lnTo>
                <a:lnTo>
                  <a:pt x="210855" y="243201"/>
                </a:lnTo>
                <a:lnTo>
                  <a:pt x="243200" y="210857"/>
                </a:lnTo>
                <a:lnTo>
                  <a:pt x="277628" y="180713"/>
                </a:lnTo>
                <a:lnTo>
                  <a:pt x="314022" y="152886"/>
                </a:lnTo>
                <a:lnTo>
                  <a:pt x="352266" y="127492"/>
                </a:lnTo>
                <a:lnTo>
                  <a:pt x="392242" y="104649"/>
                </a:lnTo>
                <a:lnTo>
                  <a:pt x="433834" y="84472"/>
                </a:lnTo>
                <a:lnTo>
                  <a:pt x="476926" y="67080"/>
                </a:lnTo>
                <a:lnTo>
                  <a:pt x="521399" y="52587"/>
                </a:lnTo>
                <a:lnTo>
                  <a:pt x="567138" y="41112"/>
                </a:lnTo>
                <a:lnTo>
                  <a:pt x="614026" y="32771"/>
                </a:lnTo>
                <a:lnTo>
                  <a:pt x="661946" y="27681"/>
                </a:lnTo>
                <a:lnTo>
                  <a:pt x="710780" y="25958"/>
                </a:lnTo>
                <a:lnTo>
                  <a:pt x="901207" y="25958"/>
                </a:lnTo>
                <a:lnTo>
                  <a:pt x="899519" y="25432"/>
                </a:lnTo>
                <a:lnTo>
                  <a:pt x="853850" y="14465"/>
                </a:lnTo>
                <a:lnTo>
                  <a:pt x="807099" y="6500"/>
                </a:lnTo>
                <a:lnTo>
                  <a:pt x="759374" y="1642"/>
                </a:lnTo>
                <a:lnTo>
                  <a:pt x="710780" y="0"/>
                </a:lnTo>
                <a:close/>
              </a:path>
              <a:path w="1421765" h="1421764">
                <a:moveTo>
                  <a:pt x="901207" y="25958"/>
                </a:moveTo>
                <a:lnTo>
                  <a:pt x="710780" y="25958"/>
                </a:lnTo>
                <a:lnTo>
                  <a:pt x="759617" y="27681"/>
                </a:lnTo>
                <a:lnTo>
                  <a:pt x="807538" y="32771"/>
                </a:lnTo>
                <a:lnTo>
                  <a:pt x="854426" y="41112"/>
                </a:lnTo>
                <a:lnTo>
                  <a:pt x="900166" y="52587"/>
                </a:lnTo>
                <a:lnTo>
                  <a:pt x="944640" y="67080"/>
                </a:lnTo>
                <a:lnTo>
                  <a:pt x="987732" y="84472"/>
                </a:lnTo>
                <a:lnTo>
                  <a:pt x="1029324" y="104649"/>
                </a:lnTo>
                <a:lnTo>
                  <a:pt x="1069301" y="127492"/>
                </a:lnTo>
                <a:lnTo>
                  <a:pt x="1107544" y="152886"/>
                </a:lnTo>
                <a:lnTo>
                  <a:pt x="1143938" y="180713"/>
                </a:lnTo>
                <a:lnTo>
                  <a:pt x="1178366" y="210857"/>
                </a:lnTo>
                <a:lnTo>
                  <a:pt x="1210711" y="243201"/>
                </a:lnTo>
                <a:lnTo>
                  <a:pt x="1240855" y="277628"/>
                </a:lnTo>
                <a:lnTo>
                  <a:pt x="1268683" y="314021"/>
                </a:lnTo>
                <a:lnTo>
                  <a:pt x="1294104" y="352311"/>
                </a:lnTo>
                <a:lnTo>
                  <a:pt x="1316922" y="392239"/>
                </a:lnTo>
                <a:lnTo>
                  <a:pt x="1337099" y="433831"/>
                </a:lnTo>
                <a:lnTo>
                  <a:pt x="1354492" y="476922"/>
                </a:lnTo>
                <a:lnTo>
                  <a:pt x="1368985" y="521396"/>
                </a:lnTo>
                <a:lnTo>
                  <a:pt x="1380461" y="567135"/>
                </a:lnTo>
                <a:lnTo>
                  <a:pt x="1388802" y="614024"/>
                </a:lnTo>
                <a:lnTo>
                  <a:pt x="1393892" y="661944"/>
                </a:lnTo>
                <a:lnTo>
                  <a:pt x="1395615" y="710780"/>
                </a:lnTo>
                <a:lnTo>
                  <a:pt x="1393892" y="759615"/>
                </a:lnTo>
                <a:lnTo>
                  <a:pt x="1388802" y="807535"/>
                </a:lnTo>
                <a:lnTo>
                  <a:pt x="1380461" y="854422"/>
                </a:lnTo>
                <a:lnTo>
                  <a:pt x="1368985" y="900161"/>
                </a:lnTo>
                <a:lnTo>
                  <a:pt x="1354492" y="944634"/>
                </a:lnTo>
                <a:lnTo>
                  <a:pt x="1337099" y="987724"/>
                </a:lnTo>
                <a:lnTo>
                  <a:pt x="1316922" y="1029316"/>
                </a:lnTo>
                <a:lnTo>
                  <a:pt x="1294078" y="1069292"/>
                </a:lnTo>
                <a:lnTo>
                  <a:pt x="1268683" y="1107535"/>
                </a:lnTo>
                <a:lnTo>
                  <a:pt x="1240855" y="1143928"/>
                </a:lnTo>
                <a:lnTo>
                  <a:pt x="1210711" y="1178355"/>
                </a:lnTo>
                <a:lnTo>
                  <a:pt x="1178366" y="1210699"/>
                </a:lnTo>
                <a:lnTo>
                  <a:pt x="1143938" y="1240843"/>
                </a:lnTo>
                <a:lnTo>
                  <a:pt x="1107544" y="1268671"/>
                </a:lnTo>
                <a:lnTo>
                  <a:pt x="1069301" y="1294065"/>
                </a:lnTo>
                <a:lnTo>
                  <a:pt x="1029324" y="1316909"/>
                </a:lnTo>
                <a:lnTo>
                  <a:pt x="987732" y="1337086"/>
                </a:lnTo>
                <a:lnTo>
                  <a:pt x="944640" y="1354480"/>
                </a:lnTo>
                <a:lnTo>
                  <a:pt x="900166" y="1368973"/>
                </a:lnTo>
                <a:lnTo>
                  <a:pt x="854426" y="1380448"/>
                </a:lnTo>
                <a:lnTo>
                  <a:pt x="807538" y="1388789"/>
                </a:lnTo>
                <a:lnTo>
                  <a:pt x="759617" y="1393880"/>
                </a:lnTo>
                <a:lnTo>
                  <a:pt x="710780" y="1395602"/>
                </a:lnTo>
                <a:lnTo>
                  <a:pt x="901204" y="1395602"/>
                </a:lnTo>
                <a:lnTo>
                  <a:pt x="944001" y="1382266"/>
                </a:lnTo>
                <a:lnTo>
                  <a:pt x="987187" y="1365616"/>
                </a:lnTo>
                <a:lnTo>
                  <a:pt x="1028973" y="1346285"/>
                </a:lnTo>
                <a:lnTo>
                  <a:pt x="1069250" y="1324379"/>
                </a:lnTo>
                <a:lnTo>
                  <a:pt x="1107913" y="1300005"/>
                </a:lnTo>
                <a:lnTo>
                  <a:pt x="1144854" y="1273269"/>
                </a:lnTo>
                <a:lnTo>
                  <a:pt x="1179968" y="1244279"/>
                </a:lnTo>
                <a:lnTo>
                  <a:pt x="1213146" y="1213142"/>
                </a:lnTo>
                <a:lnTo>
                  <a:pt x="1244284" y="1179963"/>
                </a:lnTo>
                <a:lnTo>
                  <a:pt x="1273273" y="1144849"/>
                </a:lnTo>
                <a:lnTo>
                  <a:pt x="1300008" y="1107907"/>
                </a:lnTo>
                <a:lnTo>
                  <a:pt x="1324381" y="1069244"/>
                </a:lnTo>
                <a:lnTo>
                  <a:pt x="1346287" y="1028967"/>
                </a:lnTo>
                <a:lnTo>
                  <a:pt x="1365618" y="987182"/>
                </a:lnTo>
                <a:lnTo>
                  <a:pt x="1382267" y="943996"/>
                </a:lnTo>
                <a:lnTo>
                  <a:pt x="1396129" y="899515"/>
                </a:lnTo>
                <a:lnTo>
                  <a:pt x="1407095" y="853846"/>
                </a:lnTo>
                <a:lnTo>
                  <a:pt x="1415061" y="807097"/>
                </a:lnTo>
                <a:lnTo>
                  <a:pt x="1419918" y="759372"/>
                </a:lnTo>
                <a:lnTo>
                  <a:pt x="1421561" y="710780"/>
                </a:lnTo>
                <a:lnTo>
                  <a:pt x="1419918" y="662187"/>
                </a:lnTo>
                <a:lnTo>
                  <a:pt x="1415061" y="614462"/>
                </a:lnTo>
                <a:lnTo>
                  <a:pt x="1407095" y="567711"/>
                </a:lnTo>
                <a:lnTo>
                  <a:pt x="1396129" y="522042"/>
                </a:lnTo>
                <a:lnTo>
                  <a:pt x="1382267" y="477560"/>
                </a:lnTo>
                <a:lnTo>
                  <a:pt x="1365618" y="434373"/>
                </a:lnTo>
                <a:lnTo>
                  <a:pt x="1346287" y="392588"/>
                </a:lnTo>
                <a:lnTo>
                  <a:pt x="1324352" y="352264"/>
                </a:lnTo>
                <a:lnTo>
                  <a:pt x="1300008" y="313648"/>
                </a:lnTo>
                <a:lnTo>
                  <a:pt x="1273273" y="276707"/>
                </a:lnTo>
                <a:lnTo>
                  <a:pt x="1244284" y="241593"/>
                </a:lnTo>
                <a:lnTo>
                  <a:pt x="1213146" y="208414"/>
                </a:lnTo>
                <a:lnTo>
                  <a:pt x="1179968" y="177277"/>
                </a:lnTo>
                <a:lnTo>
                  <a:pt x="1144854" y="148288"/>
                </a:lnTo>
                <a:lnTo>
                  <a:pt x="1107913" y="121553"/>
                </a:lnTo>
                <a:lnTo>
                  <a:pt x="1069250" y="97179"/>
                </a:lnTo>
                <a:lnTo>
                  <a:pt x="1028973" y="75274"/>
                </a:lnTo>
                <a:lnTo>
                  <a:pt x="987187" y="55943"/>
                </a:lnTo>
                <a:lnTo>
                  <a:pt x="944001" y="39294"/>
                </a:lnTo>
                <a:lnTo>
                  <a:pt x="901207" y="25958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659656" y="1671307"/>
            <a:ext cx="354330" cy="407034"/>
          </a:xfrm>
          <a:custGeom>
            <a:avLst/>
            <a:gdLst/>
            <a:ahLst/>
            <a:cxnLst/>
            <a:rect l="l" t="t" r="r" b="b"/>
            <a:pathLst>
              <a:path w="354329" h="407035">
                <a:moveTo>
                  <a:pt x="270319" y="246887"/>
                </a:moveTo>
                <a:lnTo>
                  <a:pt x="230697" y="256395"/>
                </a:lnTo>
                <a:lnTo>
                  <a:pt x="201344" y="281803"/>
                </a:lnTo>
                <a:lnTo>
                  <a:pt x="187674" y="318381"/>
                </a:lnTo>
                <a:lnTo>
                  <a:pt x="187274" y="326605"/>
                </a:lnTo>
                <a:lnTo>
                  <a:pt x="187674" y="334834"/>
                </a:lnTo>
                <a:lnTo>
                  <a:pt x="201344" y="371879"/>
                </a:lnTo>
                <a:lnTo>
                  <a:pt x="230697" y="397355"/>
                </a:lnTo>
                <a:lnTo>
                  <a:pt x="270319" y="406857"/>
                </a:lnTo>
                <a:lnTo>
                  <a:pt x="278829" y="406471"/>
                </a:lnTo>
                <a:lnTo>
                  <a:pt x="317203" y="393406"/>
                </a:lnTo>
                <a:lnTo>
                  <a:pt x="328446" y="384568"/>
                </a:lnTo>
                <a:lnTo>
                  <a:pt x="262877" y="384568"/>
                </a:lnTo>
                <a:lnTo>
                  <a:pt x="255917" y="383082"/>
                </a:lnTo>
                <a:lnTo>
                  <a:pt x="223126" y="356501"/>
                </a:lnTo>
                <a:lnTo>
                  <a:pt x="215708" y="334834"/>
                </a:lnTo>
                <a:lnTo>
                  <a:pt x="215775" y="318381"/>
                </a:lnTo>
                <a:lnTo>
                  <a:pt x="236600" y="280796"/>
                </a:lnTo>
                <a:lnTo>
                  <a:pt x="262877" y="268630"/>
                </a:lnTo>
                <a:lnTo>
                  <a:pt x="327812" y="268630"/>
                </a:lnTo>
                <a:lnTo>
                  <a:pt x="323560" y="264888"/>
                </a:lnTo>
                <a:lnTo>
                  <a:pt x="287100" y="248427"/>
                </a:lnTo>
                <a:lnTo>
                  <a:pt x="278829" y="247273"/>
                </a:lnTo>
                <a:lnTo>
                  <a:pt x="270319" y="246887"/>
                </a:lnTo>
                <a:close/>
              </a:path>
              <a:path w="354329" h="407035">
                <a:moveTo>
                  <a:pt x="321030" y="3340"/>
                </a:moveTo>
                <a:lnTo>
                  <a:pt x="169443" y="196735"/>
                </a:lnTo>
                <a:lnTo>
                  <a:pt x="13944" y="386232"/>
                </a:lnTo>
                <a:lnTo>
                  <a:pt x="32892" y="403504"/>
                </a:lnTo>
                <a:lnTo>
                  <a:pt x="185051" y="209562"/>
                </a:lnTo>
                <a:lnTo>
                  <a:pt x="340537" y="20053"/>
                </a:lnTo>
                <a:lnTo>
                  <a:pt x="321030" y="3340"/>
                </a:lnTo>
                <a:close/>
              </a:path>
              <a:path w="354329" h="407035">
                <a:moveTo>
                  <a:pt x="327812" y="268630"/>
                </a:moveTo>
                <a:lnTo>
                  <a:pt x="277367" y="268630"/>
                </a:lnTo>
                <a:lnTo>
                  <a:pt x="284251" y="270116"/>
                </a:lnTo>
                <a:lnTo>
                  <a:pt x="297624" y="276059"/>
                </a:lnTo>
                <a:lnTo>
                  <a:pt x="323443" y="311365"/>
                </a:lnTo>
                <a:lnTo>
                  <a:pt x="324846" y="318381"/>
                </a:lnTo>
                <a:lnTo>
                  <a:pt x="324846" y="334834"/>
                </a:lnTo>
                <a:lnTo>
                  <a:pt x="304037" y="372490"/>
                </a:lnTo>
                <a:lnTo>
                  <a:pt x="278117" y="384568"/>
                </a:lnTo>
                <a:lnTo>
                  <a:pt x="328446" y="384568"/>
                </a:lnTo>
                <a:lnTo>
                  <a:pt x="350157" y="350576"/>
                </a:lnTo>
                <a:lnTo>
                  <a:pt x="353923" y="326605"/>
                </a:lnTo>
                <a:lnTo>
                  <a:pt x="353504" y="318381"/>
                </a:lnTo>
                <a:lnTo>
                  <a:pt x="339424" y="281803"/>
                </a:lnTo>
                <a:lnTo>
                  <a:pt x="329399" y="270027"/>
                </a:lnTo>
                <a:lnTo>
                  <a:pt x="327812" y="268630"/>
                </a:lnTo>
                <a:close/>
              </a:path>
              <a:path w="354329" h="407035">
                <a:moveTo>
                  <a:pt x="83604" y="0"/>
                </a:moveTo>
                <a:lnTo>
                  <a:pt x="43597" y="9892"/>
                </a:lnTo>
                <a:lnTo>
                  <a:pt x="14493" y="35455"/>
                </a:lnTo>
                <a:lnTo>
                  <a:pt x="418" y="72030"/>
                </a:lnTo>
                <a:lnTo>
                  <a:pt x="0" y="80251"/>
                </a:lnTo>
                <a:lnTo>
                  <a:pt x="418" y="88473"/>
                </a:lnTo>
                <a:lnTo>
                  <a:pt x="14493" y="125050"/>
                </a:lnTo>
                <a:lnTo>
                  <a:pt x="43597" y="150459"/>
                </a:lnTo>
                <a:lnTo>
                  <a:pt x="83604" y="159943"/>
                </a:lnTo>
                <a:lnTo>
                  <a:pt x="92104" y="159560"/>
                </a:lnTo>
                <a:lnTo>
                  <a:pt x="130074" y="146505"/>
                </a:lnTo>
                <a:lnTo>
                  <a:pt x="140791" y="138214"/>
                </a:lnTo>
                <a:lnTo>
                  <a:pt x="76174" y="138214"/>
                </a:lnTo>
                <a:lnTo>
                  <a:pt x="69113" y="136728"/>
                </a:lnTo>
                <a:lnTo>
                  <a:pt x="35864" y="109613"/>
                </a:lnTo>
                <a:lnTo>
                  <a:pt x="28512" y="72030"/>
                </a:lnTo>
                <a:lnTo>
                  <a:pt x="29819" y="65125"/>
                </a:lnTo>
                <a:lnTo>
                  <a:pt x="55181" y="30187"/>
                </a:lnTo>
                <a:lnTo>
                  <a:pt x="75806" y="22288"/>
                </a:lnTo>
                <a:lnTo>
                  <a:pt x="140796" y="22288"/>
                </a:lnTo>
                <a:lnTo>
                  <a:pt x="136465" y="18527"/>
                </a:lnTo>
                <a:lnTo>
                  <a:pt x="100326" y="1606"/>
                </a:lnTo>
                <a:lnTo>
                  <a:pt x="92104" y="402"/>
                </a:lnTo>
                <a:lnTo>
                  <a:pt x="83604" y="0"/>
                </a:lnTo>
                <a:close/>
              </a:path>
              <a:path w="354329" h="407035">
                <a:moveTo>
                  <a:pt x="140796" y="22288"/>
                </a:moveTo>
                <a:lnTo>
                  <a:pt x="90665" y="22288"/>
                </a:lnTo>
                <a:lnTo>
                  <a:pt x="97548" y="23787"/>
                </a:lnTo>
                <a:lnTo>
                  <a:pt x="110921" y="29730"/>
                </a:lnTo>
                <a:lnTo>
                  <a:pt x="136740" y="64465"/>
                </a:lnTo>
                <a:lnTo>
                  <a:pt x="138216" y="72030"/>
                </a:lnTo>
                <a:lnTo>
                  <a:pt x="138145" y="88473"/>
                </a:lnTo>
                <a:lnTo>
                  <a:pt x="117322" y="126060"/>
                </a:lnTo>
                <a:lnTo>
                  <a:pt x="91033" y="138214"/>
                </a:lnTo>
                <a:lnTo>
                  <a:pt x="140791" y="138214"/>
                </a:lnTo>
                <a:lnTo>
                  <a:pt x="163038" y="104075"/>
                </a:lnTo>
                <a:lnTo>
                  <a:pt x="166649" y="80251"/>
                </a:lnTo>
                <a:lnTo>
                  <a:pt x="166247" y="72030"/>
                </a:lnTo>
                <a:lnTo>
                  <a:pt x="152573" y="35455"/>
                </a:lnTo>
                <a:lnTo>
                  <a:pt x="142405" y="23685"/>
                </a:lnTo>
                <a:lnTo>
                  <a:pt x="140796" y="22288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843755" y="1915020"/>
            <a:ext cx="172999" cy="1663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684916" y="1690420"/>
            <a:ext cx="116141" cy="1222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673600" y="1674647"/>
            <a:ext cx="327025" cy="400685"/>
          </a:xfrm>
          <a:custGeom>
            <a:avLst/>
            <a:gdLst/>
            <a:ahLst/>
            <a:cxnLst/>
            <a:rect l="l" t="t" r="r" b="b"/>
            <a:pathLst>
              <a:path w="327025" h="400685">
                <a:moveTo>
                  <a:pt x="0" y="382892"/>
                </a:moveTo>
                <a:lnTo>
                  <a:pt x="155498" y="193395"/>
                </a:lnTo>
                <a:lnTo>
                  <a:pt x="307086" y="0"/>
                </a:lnTo>
                <a:lnTo>
                  <a:pt x="326593" y="16713"/>
                </a:lnTo>
                <a:lnTo>
                  <a:pt x="171107" y="206222"/>
                </a:lnTo>
                <a:lnTo>
                  <a:pt x="18948" y="400164"/>
                </a:lnTo>
                <a:lnTo>
                  <a:pt x="0" y="382892"/>
                </a:lnTo>
                <a:close/>
              </a:path>
            </a:pathLst>
          </a:custGeom>
          <a:ln w="6349">
            <a:solidFill>
              <a:srgbClr val="FF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656481" y="1668132"/>
            <a:ext cx="172999" cy="1662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114597" y="3471557"/>
            <a:ext cx="1421765" cy="1421765"/>
          </a:xfrm>
          <a:custGeom>
            <a:avLst/>
            <a:gdLst/>
            <a:ahLst/>
            <a:cxnLst/>
            <a:rect l="l" t="t" r="r" b="b"/>
            <a:pathLst>
              <a:path w="1421765" h="1421764">
                <a:moveTo>
                  <a:pt x="710780" y="0"/>
                </a:moveTo>
                <a:lnTo>
                  <a:pt x="662188" y="1642"/>
                </a:lnTo>
                <a:lnTo>
                  <a:pt x="614464" y="6500"/>
                </a:lnTo>
                <a:lnTo>
                  <a:pt x="567715" y="14466"/>
                </a:lnTo>
                <a:lnTo>
                  <a:pt x="522046" y="25433"/>
                </a:lnTo>
                <a:lnTo>
                  <a:pt x="477565" y="39295"/>
                </a:lnTo>
                <a:lnTo>
                  <a:pt x="434379" y="55945"/>
                </a:lnTo>
                <a:lnTo>
                  <a:pt x="392594" y="75277"/>
                </a:lnTo>
                <a:lnTo>
                  <a:pt x="352316" y="97183"/>
                </a:lnTo>
                <a:lnTo>
                  <a:pt x="313654" y="121557"/>
                </a:lnTo>
                <a:lnTo>
                  <a:pt x="276712" y="148292"/>
                </a:lnTo>
                <a:lnTo>
                  <a:pt x="241598" y="177283"/>
                </a:lnTo>
                <a:lnTo>
                  <a:pt x="208419" y="208421"/>
                </a:lnTo>
                <a:lnTo>
                  <a:pt x="177281" y="241600"/>
                </a:lnTo>
                <a:lnTo>
                  <a:pt x="148291" y="276714"/>
                </a:lnTo>
                <a:lnTo>
                  <a:pt x="121556" y="313657"/>
                </a:lnTo>
                <a:lnTo>
                  <a:pt x="97182" y="352320"/>
                </a:lnTo>
                <a:lnTo>
                  <a:pt x="75276" y="392598"/>
                </a:lnTo>
                <a:lnTo>
                  <a:pt x="55945" y="434384"/>
                </a:lnTo>
                <a:lnTo>
                  <a:pt x="39295" y="477571"/>
                </a:lnTo>
                <a:lnTo>
                  <a:pt x="25433" y="522053"/>
                </a:lnTo>
                <a:lnTo>
                  <a:pt x="14466" y="567723"/>
                </a:lnTo>
                <a:lnTo>
                  <a:pt x="6500" y="614474"/>
                </a:lnTo>
                <a:lnTo>
                  <a:pt x="1642" y="662200"/>
                </a:lnTo>
                <a:lnTo>
                  <a:pt x="0" y="710793"/>
                </a:lnTo>
                <a:lnTo>
                  <a:pt x="1642" y="759386"/>
                </a:lnTo>
                <a:lnTo>
                  <a:pt x="6500" y="807112"/>
                </a:lnTo>
                <a:lnTo>
                  <a:pt x="14466" y="853863"/>
                </a:lnTo>
                <a:lnTo>
                  <a:pt x="25433" y="899532"/>
                </a:lnTo>
                <a:lnTo>
                  <a:pt x="39295" y="944013"/>
                </a:lnTo>
                <a:lnTo>
                  <a:pt x="55945" y="987200"/>
                </a:lnTo>
                <a:lnTo>
                  <a:pt x="75276" y="1028985"/>
                </a:lnTo>
                <a:lnTo>
                  <a:pt x="97211" y="1069308"/>
                </a:lnTo>
                <a:lnTo>
                  <a:pt x="121556" y="1107926"/>
                </a:lnTo>
                <a:lnTo>
                  <a:pt x="148291" y="1144867"/>
                </a:lnTo>
                <a:lnTo>
                  <a:pt x="177281" y="1179980"/>
                </a:lnTo>
                <a:lnTo>
                  <a:pt x="208419" y="1213159"/>
                </a:lnTo>
                <a:lnTo>
                  <a:pt x="241598" y="1244296"/>
                </a:lnTo>
                <a:lnTo>
                  <a:pt x="276712" y="1273286"/>
                </a:lnTo>
                <a:lnTo>
                  <a:pt x="313654" y="1300021"/>
                </a:lnTo>
                <a:lnTo>
                  <a:pt x="352316" y="1324394"/>
                </a:lnTo>
                <a:lnTo>
                  <a:pt x="392594" y="1346300"/>
                </a:lnTo>
                <a:lnTo>
                  <a:pt x="434379" y="1365630"/>
                </a:lnTo>
                <a:lnTo>
                  <a:pt x="477565" y="1382280"/>
                </a:lnTo>
                <a:lnTo>
                  <a:pt x="522046" y="1396141"/>
                </a:lnTo>
                <a:lnTo>
                  <a:pt x="567715" y="1407108"/>
                </a:lnTo>
                <a:lnTo>
                  <a:pt x="614464" y="1415074"/>
                </a:lnTo>
                <a:lnTo>
                  <a:pt x="662188" y="1419931"/>
                </a:lnTo>
                <a:lnTo>
                  <a:pt x="710780" y="1421574"/>
                </a:lnTo>
                <a:lnTo>
                  <a:pt x="759374" y="1419931"/>
                </a:lnTo>
                <a:lnTo>
                  <a:pt x="807099" y="1415074"/>
                </a:lnTo>
                <a:lnTo>
                  <a:pt x="853850" y="1407108"/>
                </a:lnTo>
                <a:lnTo>
                  <a:pt x="899519" y="1396141"/>
                </a:lnTo>
                <a:lnTo>
                  <a:pt x="901167" y="1395628"/>
                </a:lnTo>
                <a:lnTo>
                  <a:pt x="710780" y="1395628"/>
                </a:lnTo>
                <a:lnTo>
                  <a:pt x="661946" y="1393905"/>
                </a:lnTo>
                <a:lnTo>
                  <a:pt x="614026" y="1388814"/>
                </a:lnTo>
                <a:lnTo>
                  <a:pt x="567138" y="1380473"/>
                </a:lnTo>
                <a:lnTo>
                  <a:pt x="521399" y="1368997"/>
                </a:lnTo>
                <a:lnTo>
                  <a:pt x="476926" y="1354504"/>
                </a:lnTo>
                <a:lnTo>
                  <a:pt x="433834" y="1337110"/>
                </a:lnTo>
                <a:lnTo>
                  <a:pt x="392242" y="1316932"/>
                </a:lnTo>
                <a:lnTo>
                  <a:pt x="352266" y="1294087"/>
                </a:lnTo>
                <a:lnTo>
                  <a:pt x="314022" y="1268692"/>
                </a:lnTo>
                <a:lnTo>
                  <a:pt x="277628" y="1240864"/>
                </a:lnTo>
                <a:lnTo>
                  <a:pt x="243200" y="1210719"/>
                </a:lnTo>
                <a:lnTo>
                  <a:pt x="210855" y="1178374"/>
                </a:lnTo>
                <a:lnTo>
                  <a:pt x="180710" y="1143946"/>
                </a:lnTo>
                <a:lnTo>
                  <a:pt x="152881" y="1107552"/>
                </a:lnTo>
                <a:lnTo>
                  <a:pt x="127461" y="1069263"/>
                </a:lnTo>
                <a:lnTo>
                  <a:pt x="104642" y="1029331"/>
                </a:lnTo>
                <a:lnTo>
                  <a:pt x="84464" y="987739"/>
                </a:lnTo>
                <a:lnTo>
                  <a:pt x="67070" y="944648"/>
                </a:lnTo>
                <a:lnTo>
                  <a:pt x="52577" y="900174"/>
                </a:lnTo>
                <a:lnTo>
                  <a:pt x="41101" y="854435"/>
                </a:lnTo>
                <a:lnTo>
                  <a:pt x="32759" y="807547"/>
                </a:lnTo>
                <a:lnTo>
                  <a:pt x="27668" y="759628"/>
                </a:lnTo>
                <a:lnTo>
                  <a:pt x="25946" y="710793"/>
                </a:lnTo>
                <a:lnTo>
                  <a:pt x="27668" y="661957"/>
                </a:lnTo>
                <a:lnTo>
                  <a:pt x="32759" y="614036"/>
                </a:lnTo>
                <a:lnTo>
                  <a:pt x="41101" y="567147"/>
                </a:lnTo>
                <a:lnTo>
                  <a:pt x="52577" y="521407"/>
                </a:lnTo>
                <a:lnTo>
                  <a:pt x="67070" y="476933"/>
                </a:lnTo>
                <a:lnTo>
                  <a:pt x="84464" y="433842"/>
                </a:lnTo>
                <a:lnTo>
                  <a:pt x="104642" y="392249"/>
                </a:lnTo>
                <a:lnTo>
                  <a:pt x="127486" y="352273"/>
                </a:lnTo>
                <a:lnTo>
                  <a:pt x="152881" y="314029"/>
                </a:lnTo>
                <a:lnTo>
                  <a:pt x="180710" y="277635"/>
                </a:lnTo>
                <a:lnTo>
                  <a:pt x="210855" y="243207"/>
                </a:lnTo>
                <a:lnTo>
                  <a:pt x="243200" y="210863"/>
                </a:lnTo>
                <a:lnTo>
                  <a:pt x="277628" y="180718"/>
                </a:lnTo>
                <a:lnTo>
                  <a:pt x="314022" y="152890"/>
                </a:lnTo>
                <a:lnTo>
                  <a:pt x="352266" y="127496"/>
                </a:lnTo>
                <a:lnTo>
                  <a:pt x="392242" y="104652"/>
                </a:lnTo>
                <a:lnTo>
                  <a:pt x="433834" y="84475"/>
                </a:lnTo>
                <a:lnTo>
                  <a:pt x="476926" y="67081"/>
                </a:lnTo>
                <a:lnTo>
                  <a:pt x="521399" y="52588"/>
                </a:lnTo>
                <a:lnTo>
                  <a:pt x="567138" y="41113"/>
                </a:lnTo>
                <a:lnTo>
                  <a:pt x="614026" y="32772"/>
                </a:lnTo>
                <a:lnTo>
                  <a:pt x="661946" y="27681"/>
                </a:lnTo>
                <a:lnTo>
                  <a:pt x="710780" y="25958"/>
                </a:lnTo>
                <a:lnTo>
                  <a:pt x="901204" y="25958"/>
                </a:lnTo>
                <a:lnTo>
                  <a:pt x="899519" y="25433"/>
                </a:lnTo>
                <a:lnTo>
                  <a:pt x="853850" y="14466"/>
                </a:lnTo>
                <a:lnTo>
                  <a:pt x="807099" y="6500"/>
                </a:lnTo>
                <a:lnTo>
                  <a:pt x="759374" y="1642"/>
                </a:lnTo>
                <a:lnTo>
                  <a:pt x="710780" y="0"/>
                </a:lnTo>
                <a:close/>
              </a:path>
              <a:path w="1421765" h="1421764">
                <a:moveTo>
                  <a:pt x="901204" y="25958"/>
                </a:moveTo>
                <a:lnTo>
                  <a:pt x="710780" y="25958"/>
                </a:lnTo>
                <a:lnTo>
                  <a:pt x="759617" y="27681"/>
                </a:lnTo>
                <a:lnTo>
                  <a:pt x="807538" y="32772"/>
                </a:lnTo>
                <a:lnTo>
                  <a:pt x="854426" y="41113"/>
                </a:lnTo>
                <a:lnTo>
                  <a:pt x="900166" y="52588"/>
                </a:lnTo>
                <a:lnTo>
                  <a:pt x="944640" y="67081"/>
                </a:lnTo>
                <a:lnTo>
                  <a:pt x="987732" y="84475"/>
                </a:lnTo>
                <a:lnTo>
                  <a:pt x="1029324" y="104652"/>
                </a:lnTo>
                <a:lnTo>
                  <a:pt x="1069301" y="127496"/>
                </a:lnTo>
                <a:lnTo>
                  <a:pt x="1107544" y="152890"/>
                </a:lnTo>
                <a:lnTo>
                  <a:pt x="1143938" y="180718"/>
                </a:lnTo>
                <a:lnTo>
                  <a:pt x="1178366" y="210863"/>
                </a:lnTo>
                <a:lnTo>
                  <a:pt x="1210711" y="243207"/>
                </a:lnTo>
                <a:lnTo>
                  <a:pt x="1240855" y="277635"/>
                </a:lnTo>
                <a:lnTo>
                  <a:pt x="1268683" y="314029"/>
                </a:lnTo>
                <a:lnTo>
                  <a:pt x="1294105" y="352320"/>
                </a:lnTo>
                <a:lnTo>
                  <a:pt x="1316922" y="392249"/>
                </a:lnTo>
                <a:lnTo>
                  <a:pt x="1337099" y="433842"/>
                </a:lnTo>
                <a:lnTo>
                  <a:pt x="1354492" y="476933"/>
                </a:lnTo>
                <a:lnTo>
                  <a:pt x="1368985" y="521407"/>
                </a:lnTo>
                <a:lnTo>
                  <a:pt x="1380461" y="567147"/>
                </a:lnTo>
                <a:lnTo>
                  <a:pt x="1388802" y="614036"/>
                </a:lnTo>
                <a:lnTo>
                  <a:pt x="1393892" y="661957"/>
                </a:lnTo>
                <a:lnTo>
                  <a:pt x="1395615" y="710793"/>
                </a:lnTo>
                <a:lnTo>
                  <a:pt x="1393892" y="759628"/>
                </a:lnTo>
                <a:lnTo>
                  <a:pt x="1388802" y="807547"/>
                </a:lnTo>
                <a:lnTo>
                  <a:pt x="1380461" y="854435"/>
                </a:lnTo>
                <a:lnTo>
                  <a:pt x="1368985" y="900174"/>
                </a:lnTo>
                <a:lnTo>
                  <a:pt x="1354492" y="944648"/>
                </a:lnTo>
                <a:lnTo>
                  <a:pt x="1337099" y="987739"/>
                </a:lnTo>
                <a:lnTo>
                  <a:pt x="1316922" y="1029331"/>
                </a:lnTo>
                <a:lnTo>
                  <a:pt x="1294078" y="1069308"/>
                </a:lnTo>
                <a:lnTo>
                  <a:pt x="1268683" y="1107552"/>
                </a:lnTo>
                <a:lnTo>
                  <a:pt x="1240855" y="1143946"/>
                </a:lnTo>
                <a:lnTo>
                  <a:pt x="1210711" y="1178374"/>
                </a:lnTo>
                <a:lnTo>
                  <a:pt x="1178366" y="1210719"/>
                </a:lnTo>
                <a:lnTo>
                  <a:pt x="1143938" y="1240864"/>
                </a:lnTo>
                <a:lnTo>
                  <a:pt x="1107544" y="1268692"/>
                </a:lnTo>
                <a:lnTo>
                  <a:pt x="1069301" y="1294087"/>
                </a:lnTo>
                <a:lnTo>
                  <a:pt x="1029324" y="1316932"/>
                </a:lnTo>
                <a:lnTo>
                  <a:pt x="987732" y="1337110"/>
                </a:lnTo>
                <a:lnTo>
                  <a:pt x="944640" y="1354504"/>
                </a:lnTo>
                <a:lnTo>
                  <a:pt x="900166" y="1368997"/>
                </a:lnTo>
                <a:lnTo>
                  <a:pt x="854426" y="1380473"/>
                </a:lnTo>
                <a:lnTo>
                  <a:pt x="807538" y="1388814"/>
                </a:lnTo>
                <a:lnTo>
                  <a:pt x="759617" y="1393905"/>
                </a:lnTo>
                <a:lnTo>
                  <a:pt x="710780" y="1395628"/>
                </a:lnTo>
                <a:lnTo>
                  <a:pt x="901167" y="1395628"/>
                </a:lnTo>
                <a:lnTo>
                  <a:pt x="944001" y="1382280"/>
                </a:lnTo>
                <a:lnTo>
                  <a:pt x="987187" y="1365630"/>
                </a:lnTo>
                <a:lnTo>
                  <a:pt x="1028973" y="1346300"/>
                </a:lnTo>
                <a:lnTo>
                  <a:pt x="1069250" y="1324394"/>
                </a:lnTo>
                <a:lnTo>
                  <a:pt x="1107913" y="1300021"/>
                </a:lnTo>
                <a:lnTo>
                  <a:pt x="1144854" y="1273286"/>
                </a:lnTo>
                <a:lnTo>
                  <a:pt x="1179968" y="1244296"/>
                </a:lnTo>
                <a:lnTo>
                  <a:pt x="1213146" y="1213159"/>
                </a:lnTo>
                <a:lnTo>
                  <a:pt x="1244284" y="1179980"/>
                </a:lnTo>
                <a:lnTo>
                  <a:pt x="1273273" y="1144867"/>
                </a:lnTo>
                <a:lnTo>
                  <a:pt x="1300008" y="1107926"/>
                </a:lnTo>
                <a:lnTo>
                  <a:pt x="1324381" y="1069263"/>
                </a:lnTo>
                <a:lnTo>
                  <a:pt x="1346287" y="1028985"/>
                </a:lnTo>
                <a:lnTo>
                  <a:pt x="1365618" y="987200"/>
                </a:lnTo>
                <a:lnTo>
                  <a:pt x="1382267" y="944013"/>
                </a:lnTo>
                <a:lnTo>
                  <a:pt x="1396129" y="899532"/>
                </a:lnTo>
                <a:lnTo>
                  <a:pt x="1407095" y="853863"/>
                </a:lnTo>
                <a:lnTo>
                  <a:pt x="1415061" y="807112"/>
                </a:lnTo>
                <a:lnTo>
                  <a:pt x="1419918" y="759386"/>
                </a:lnTo>
                <a:lnTo>
                  <a:pt x="1421561" y="710793"/>
                </a:lnTo>
                <a:lnTo>
                  <a:pt x="1419918" y="662200"/>
                </a:lnTo>
                <a:lnTo>
                  <a:pt x="1415061" y="614474"/>
                </a:lnTo>
                <a:lnTo>
                  <a:pt x="1407095" y="567723"/>
                </a:lnTo>
                <a:lnTo>
                  <a:pt x="1396129" y="522053"/>
                </a:lnTo>
                <a:lnTo>
                  <a:pt x="1382267" y="477571"/>
                </a:lnTo>
                <a:lnTo>
                  <a:pt x="1365618" y="434384"/>
                </a:lnTo>
                <a:lnTo>
                  <a:pt x="1346287" y="392598"/>
                </a:lnTo>
                <a:lnTo>
                  <a:pt x="1324352" y="352273"/>
                </a:lnTo>
                <a:lnTo>
                  <a:pt x="1300008" y="313657"/>
                </a:lnTo>
                <a:lnTo>
                  <a:pt x="1273273" y="276714"/>
                </a:lnTo>
                <a:lnTo>
                  <a:pt x="1244284" y="241600"/>
                </a:lnTo>
                <a:lnTo>
                  <a:pt x="1213146" y="208421"/>
                </a:lnTo>
                <a:lnTo>
                  <a:pt x="1179968" y="177283"/>
                </a:lnTo>
                <a:lnTo>
                  <a:pt x="1144854" y="148292"/>
                </a:lnTo>
                <a:lnTo>
                  <a:pt x="1107913" y="121557"/>
                </a:lnTo>
                <a:lnTo>
                  <a:pt x="1069250" y="97183"/>
                </a:lnTo>
                <a:lnTo>
                  <a:pt x="1028973" y="75277"/>
                </a:lnTo>
                <a:lnTo>
                  <a:pt x="987187" y="55945"/>
                </a:lnTo>
                <a:lnTo>
                  <a:pt x="944001" y="39295"/>
                </a:lnTo>
                <a:lnTo>
                  <a:pt x="901204" y="25958"/>
                </a:lnTo>
                <a:close/>
              </a:path>
            </a:pathLst>
          </a:custGeom>
          <a:solidFill>
            <a:srgbClr val="00A8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608602" y="4203992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19697" y="0"/>
                </a:lnTo>
                <a:lnTo>
                  <a:pt x="19697" y="19710"/>
                </a:lnTo>
                <a:lnTo>
                  <a:pt x="0" y="19710"/>
                </a:lnTo>
                <a:lnTo>
                  <a:pt x="0" y="0"/>
                </a:lnTo>
                <a:close/>
              </a:path>
            </a:pathLst>
          </a:custGeom>
          <a:solidFill>
            <a:srgbClr val="00A8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667720" y="4203992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19710" y="0"/>
                </a:lnTo>
                <a:lnTo>
                  <a:pt x="19710" y="19710"/>
                </a:lnTo>
                <a:lnTo>
                  <a:pt x="0" y="19710"/>
                </a:lnTo>
                <a:lnTo>
                  <a:pt x="0" y="0"/>
                </a:lnTo>
                <a:close/>
              </a:path>
            </a:pathLst>
          </a:custGeom>
          <a:solidFill>
            <a:srgbClr val="00A8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726839" y="4203992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19710" y="0"/>
                </a:lnTo>
                <a:lnTo>
                  <a:pt x="19710" y="19710"/>
                </a:lnTo>
                <a:lnTo>
                  <a:pt x="0" y="19710"/>
                </a:lnTo>
                <a:lnTo>
                  <a:pt x="0" y="0"/>
                </a:lnTo>
                <a:close/>
              </a:path>
            </a:pathLst>
          </a:custGeom>
          <a:solidFill>
            <a:srgbClr val="00A8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529773" y="3829570"/>
            <a:ext cx="611505" cy="611505"/>
          </a:xfrm>
          <a:custGeom>
            <a:avLst/>
            <a:gdLst/>
            <a:ahLst/>
            <a:cxnLst/>
            <a:rect l="l" t="t" r="r" b="b"/>
            <a:pathLst>
              <a:path w="611504" h="611504">
                <a:moveTo>
                  <a:pt x="610908" y="551789"/>
                </a:moveTo>
                <a:lnTo>
                  <a:pt x="0" y="551789"/>
                </a:lnTo>
                <a:lnTo>
                  <a:pt x="0" y="610920"/>
                </a:lnTo>
                <a:lnTo>
                  <a:pt x="610908" y="610920"/>
                </a:lnTo>
                <a:lnTo>
                  <a:pt x="610908" y="591210"/>
                </a:lnTo>
                <a:lnTo>
                  <a:pt x="19697" y="591210"/>
                </a:lnTo>
                <a:lnTo>
                  <a:pt x="19697" y="571499"/>
                </a:lnTo>
                <a:lnTo>
                  <a:pt x="610908" y="571499"/>
                </a:lnTo>
                <a:lnTo>
                  <a:pt x="610908" y="551789"/>
                </a:lnTo>
                <a:close/>
              </a:path>
              <a:path w="611504" h="611504">
                <a:moveTo>
                  <a:pt x="610908" y="571499"/>
                </a:moveTo>
                <a:lnTo>
                  <a:pt x="591197" y="571499"/>
                </a:lnTo>
                <a:lnTo>
                  <a:pt x="591197" y="591210"/>
                </a:lnTo>
                <a:lnTo>
                  <a:pt x="610908" y="591210"/>
                </a:lnTo>
                <a:lnTo>
                  <a:pt x="610908" y="571499"/>
                </a:lnTo>
                <a:close/>
              </a:path>
              <a:path w="611504" h="611504">
                <a:moveTo>
                  <a:pt x="275894" y="335013"/>
                </a:moveTo>
                <a:lnTo>
                  <a:pt x="19710" y="335013"/>
                </a:lnTo>
                <a:lnTo>
                  <a:pt x="19710" y="551789"/>
                </a:lnTo>
                <a:lnTo>
                  <a:pt x="39420" y="551789"/>
                </a:lnTo>
                <a:lnTo>
                  <a:pt x="39420" y="354723"/>
                </a:lnTo>
                <a:lnTo>
                  <a:pt x="275894" y="354723"/>
                </a:lnTo>
                <a:lnTo>
                  <a:pt x="275894" y="335013"/>
                </a:lnTo>
                <a:close/>
              </a:path>
              <a:path w="611504" h="611504">
                <a:moveTo>
                  <a:pt x="98539" y="413842"/>
                </a:moveTo>
                <a:lnTo>
                  <a:pt x="78828" y="413842"/>
                </a:lnTo>
                <a:lnTo>
                  <a:pt x="78828" y="551789"/>
                </a:lnTo>
                <a:lnTo>
                  <a:pt x="98539" y="551789"/>
                </a:lnTo>
                <a:lnTo>
                  <a:pt x="98539" y="413842"/>
                </a:lnTo>
                <a:close/>
              </a:path>
              <a:path w="611504" h="611504">
                <a:moveTo>
                  <a:pt x="157657" y="413842"/>
                </a:moveTo>
                <a:lnTo>
                  <a:pt x="137947" y="413842"/>
                </a:lnTo>
                <a:lnTo>
                  <a:pt x="137947" y="551789"/>
                </a:lnTo>
                <a:lnTo>
                  <a:pt x="157657" y="551789"/>
                </a:lnTo>
                <a:lnTo>
                  <a:pt x="157657" y="413842"/>
                </a:lnTo>
                <a:close/>
              </a:path>
              <a:path w="611504" h="611504">
                <a:moveTo>
                  <a:pt x="216776" y="413842"/>
                </a:moveTo>
                <a:lnTo>
                  <a:pt x="197065" y="413842"/>
                </a:lnTo>
                <a:lnTo>
                  <a:pt x="197065" y="551789"/>
                </a:lnTo>
                <a:lnTo>
                  <a:pt x="216776" y="551789"/>
                </a:lnTo>
                <a:lnTo>
                  <a:pt x="216776" y="413842"/>
                </a:lnTo>
                <a:close/>
              </a:path>
              <a:path w="611504" h="611504">
                <a:moveTo>
                  <a:pt x="354723" y="463118"/>
                </a:moveTo>
                <a:lnTo>
                  <a:pt x="275894" y="463118"/>
                </a:lnTo>
                <a:lnTo>
                  <a:pt x="275894" y="551789"/>
                </a:lnTo>
                <a:lnTo>
                  <a:pt x="295592" y="551789"/>
                </a:lnTo>
                <a:lnTo>
                  <a:pt x="295592" y="482815"/>
                </a:lnTo>
                <a:lnTo>
                  <a:pt x="354723" y="482815"/>
                </a:lnTo>
                <a:lnTo>
                  <a:pt x="354723" y="463118"/>
                </a:lnTo>
                <a:close/>
              </a:path>
              <a:path w="611504" h="611504">
                <a:moveTo>
                  <a:pt x="354723" y="482815"/>
                </a:moveTo>
                <a:lnTo>
                  <a:pt x="335013" y="482815"/>
                </a:lnTo>
                <a:lnTo>
                  <a:pt x="335013" y="551789"/>
                </a:lnTo>
                <a:lnTo>
                  <a:pt x="354723" y="551789"/>
                </a:lnTo>
                <a:lnTo>
                  <a:pt x="354723" y="482815"/>
                </a:lnTo>
                <a:close/>
              </a:path>
              <a:path w="611504" h="611504">
                <a:moveTo>
                  <a:pt x="453250" y="463118"/>
                </a:moveTo>
                <a:lnTo>
                  <a:pt x="374434" y="463118"/>
                </a:lnTo>
                <a:lnTo>
                  <a:pt x="374434" y="551789"/>
                </a:lnTo>
                <a:lnTo>
                  <a:pt x="394131" y="551789"/>
                </a:lnTo>
                <a:lnTo>
                  <a:pt x="394131" y="482815"/>
                </a:lnTo>
                <a:lnTo>
                  <a:pt x="453250" y="482815"/>
                </a:lnTo>
                <a:lnTo>
                  <a:pt x="453250" y="463118"/>
                </a:lnTo>
                <a:close/>
              </a:path>
              <a:path w="611504" h="611504">
                <a:moveTo>
                  <a:pt x="453250" y="482815"/>
                </a:moveTo>
                <a:lnTo>
                  <a:pt x="433552" y="482815"/>
                </a:lnTo>
                <a:lnTo>
                  <a:pt x="433552" y="551789"/>
                </a:lnTo>
                <a:lnTo>
                  <a:pt x="453250" y="551789"/>
                </a:lnTo>
                <a:lnTo>
                  <a:pt x="453250" y="482815"/>
                </a:lnTo>
                <a:close/>
              </a:path>
              <a:path w="611504" h="611504">
                <a:moveTo>
                  <a:pt x="551789" y="463118"/>
                </a:moveTo>
                <a:lnTo>
                  <a:pt x="472960" y="463118"/>
                </a:lnTo>
                <a:lnTo>
                  <a:pt x="472960" y="551789"/>
                </a:lnTo>
                <a:lnTo>
                  <a:pt x="492658" y="551789"/>
                </a:lnTo>
                <a:lnTo>
                  <a:pt x="492658" y="482815"/>
                </a:lnTo>
                <a:lnTo>
                  <a:pt x="551789" y="482815"/>
                </a:lnTo>
                <a:lnTo>
                  <a:pt x="551789" y="463118"/>
                </a:lnTo>
                <a:close/>
              </a:path>
              <a:path w="611504" h="611504">
                <a:moveTo>
                  <a:pt x="551789" y="482815"/>
                </a:moveTo>
                <a:lnTo>
                  <a:pt x="532079" y="482815"/>
                </a:lnTo>
                <a:lnTo>
                  <a:pt x="532079" y="551789"/>
                </a:lnTo>
                <a:lnTo>
                  <a:pt x="551789" y="551789"/>
                </a:lnTo>
                <a:lnTo>
                  <a:pt x="551789" y="482815"/>
                </a:lnTo>
                <a:close/>
              </a:path>
              <a:path w="611504" h="611504">
                <a:moveTo>
                  <a:pt x="591197" y="403999"/>
                </a:moveTo>
                <a:lnTo>
                  <a:pt x="571500" y="403999"/>
                </a:lnTo>
                <a:lnTo>
                  <a:pt x="571500" y="423697"/>
                </a:lnTo>
                <a:lnTo>
                  <a:pt x="551789" y="423697"/>
                </a:lnTo>
                <a:lnTo>
                  <a:pt x="551789" y="443407"/>
                </a:lnTo>
                <a:lnTo>
                  <a:pt x="571500" y="443407"/>
                </a:lnTo>
                <a:lnTo>
                  <a:pt x="571500" y="551789"/>
                </a:lnTo>
                <a:lnTo>
                  <a:pt x="591197" y="551789"/>
                </a:lnTo>
                <a:lnTo>
                  <a:pt x="591197" y="403999"/>
                </a:lnTo>
                <a:close/>
              </a:path>
              <a:path w="611504" h="611504">
                <a:moveTo>
                  <a:pt x="275894" y="354723"/>
                </a:moveTo>
                <a:lnTo>
                  <a:pt x="256197" y="354723"/>
                </a:lnTo>
                <a:lnTo>
                  <a:pt x="256197" y="443407"/>
                </a:lnTo>
                <a:lnTo>
                  <a:pt x="532079" y="443407"/>
                </a:lnTo>
                <a:lnTo>
                  <a:pt x="532079" y="423697"/>
                </a:lnTo>
                <a:lnTo>
                  <a:pt x="275894" y="423697"/>
                </a:lnTo>
                <a:lnTo>
                  <a:pt x="275894" y="403999"/>
                </a:lnTo>
                <a:lnTo>
                  <a:pt x="591197" y="403999"/>
                </a:lnTo>
                <a:lnTo>
                  <a:pt x="591197" y="384289"/>
                </a:lnTo>
                <a:lnTo>
                  <a:pt x="275894" y="384289"/>
                </a:lnTo>
                <a:lnTo>
                  <a:pt x="275894" y="354723"/>
                </a:lnTo>
                <a:close/>
              </a:path>
              <a:path w="611504" h="611504">
                <a:moveTo>
                  <a:pt x="315302" y="78828"/>
                </a:moveTo>
                <a:lnTo>
                  <a:pt x="295605" y="78828"/>
                </a:lnTo>
                <a:lnTo>
                  <a:pt x="295605" y="384289"/>
                </a:lnTo>
                <a:lnTo>
                  <a:pt x="315302" y="384289"/>
                </a:lnTo>
                <a:lnTo>
                  <a:pt x="315302" y="78828"/>
                </a:lnTo>
                <a:close/>
              </a:path>
              <a:path w="611504" h="611504">
                <a:moveTo>
                  <a:pt x="512368" y="344868"/>
                </a:moveTo>
                <a:lnTo>
                  <a:pt x="492671" y="344868"/>
                </a:lnTo>
                <a:lnTo>
                  <a:pt x="492671" y="384289"/>
                </a:lnTo>
                <a:lnTo>
                  <a:pt x="512368" y="384289"/>
                </a:lnTo>
                <a:lnTo>
                  <a:pt x="512368" y="344868"/>
                </a:lnTo>
                <a:close/>
              </a:path>
              <a:path w="611504" h="611504">
                <a:moveTo>
                  <a:pt x="463105" y="216776"/>
                </a:moveTo>
                <a:lnTo>
                  <a:pt x="444720" y="219712"/>
                </a:lnTo>
                <a:lnTo>
                  <a:pt x="428690" y="227890"/>
                </a:lnTo>
                <a:lnTo>
                  <a:pt x="415947" y="240366"/>
                </a:lnTo>
                <a:lnTo>
                  <a:pt x="407428" y="256197"/>
                </a:lnTo>
                <a:lnTo>
                  <a:pt x="335013" y="256197"/>
                </a:lnTo>
                <a:lnTo>
                  <a:pt x="335013" y="275907"/>
                </a:lnTo>
                <a:lnTo>
                  <a:pt x="387857" y="275907"/>
                </a:lnTo>
                <a:lnTo>
                  <a:pt x="382294" y="281918"/>
                </a:lnTo>
                <a:lnTo>
                  <a:pt x="378064" y="288978"/>
                </a:lnTo>
                <a:lnTo>
                  <a:pt x="375376" y="296892"/>
                </a:lnTo>
                <a:lnTo>
                  <a:pt x="374434" y="305460"/>
                </a:lnTo>
                <a:lnTo>
                  <a:pt x="377534" y="320790"/>
                </a:lnTo>
                <a:lnTo>
                  <a:pt x="385984" y="333317"/>
                </a:lnTo>
                <a:lnTo>
                  <a:pt x="398512" y="341768"/>
                </a:lnTo>
                <a:lnTo>
                  <a:pt x="413842" y="344868"/>
                </a:lnTo>
                <a:lnTo>
                  <a:pt x="571500" y="344868"/>
                </a:lnTo>
                <a:lnTo>
                  <a:pt x="586824" y="341768"/>
                </a:lnTo>
                <a:lnTo>
                  <a:pt x="599352" y="333317"/>
                </a:lnTo>
                <a:lnTo>
                  <a:pt x="604850" y="325170"/>
                </a:lnTo>
                <a:lnTo>
                  <a:pt x="413842" y="325170"/>
                </a:lnTo>
                <a:lnTo>
                  <a:pt x="406176" y="323618"/>
                </a:lnTo>
                <a:lnTo>
                  <a:pt x="399910" y="319387"/>
                </a:lnTo>
                <a:lnTo>
                  <a:pt x="395682" y="313121"/>
                </a:lnTo>
                <a:lnTo>
                  <a:pt x="394131" y="305460"/>
                </a:lnTo>
                <a:lnTo>
                  <a:pt x="395682" y="297794"/>
                </a:lnTo>
                <a:lnTo>
                  <a:pt x="399910" y="291528"/>
                </a:lnTo>
                <a:lnTo>
                  <a:pt x="406176" y="287300"/>
                </a:lnTo>
                <a:lnTo>
                  <a:pt x="413842" y="285750"/>
                </a:lnTo>
                <a:lnTo>
                  <a:pt x="423697" y="285750"/>
                </a:lnTo>
                <a:lnTo>
                  <a:pt x="423697" y="275907"/>
                </a:lnTo>
                <a:lnTo>
                  <a:pt x="426799" y="260575"/>
                </a:lnTo>
                <a:lnTo>
                  <a:pt x="435252" y="248043"/>
                </a:lnTo>
                <a:lnTo>
                  <a:pt x="447780" y="239588"/>
                </a:lnTo>
                <a:lnTo>
                  <a:pt x="463105" y="236486"/>
                </a:lnTo>
                <a:lnTo>
                  <a:pt x="565198" y="236486"/>
                </a:lnTo>
                <a:lnTo>
                  <a:pt x="560976" y="231284"/>
                </a:lnTo>
                <a:lnTo>
                  <a:pt x="550289" y="224866"/>
                </a:lnTo>
                <a:lnTo>
                  <a:pt x="492671" y="224866"/>
                </a:lnTo>
                <a:lnTo>
                  <a:pt x="485702" y="221362"/>
                </a:lnTo>
                <a:lnTo>
                  <a:pt x="478407" y="218830"/>
                </a:lnTo>
                <a:lnTo>
                  <a:pt x="470852" y="217293"/>
                </a:lnTo>
                <a:lnTo>
                  <a:pt x="463105" y="216776"/>
                </a:lnTo>
                <a:close/>
              </a:path>
              <a:path w="611504" h="611504">
                <a:moveTo>
                  <a:pt x="88684" y="19710"/>
                </a:moveTo>
                <a:lnTo>
                  <a:pt x="67651" y="23577"/>
                </a:lnTo>
                <a:lnTo>
                  <a:pt x="49936" y="34220"/>
                </a:lnTo>
                <a:lnTo>
                  <a:pt x="36974" y="50196"/>
                </a:lnTo>
                <a:lnTo>
                  <a:pt x="30200" y="70065"/>
                </a:lnTo>
                <a:lnTo>
                  <a:pt x="18189" y="75201"/>
                </a:lnTo>
                <a:lnTo>
                  <a:pt x="8618" y="83829"/>
                </a:lnTo>
                <a:lnTo>
                  <a:pt x="2288" y="95158"/>
                </a:lnTo>
                <a:lnTo>
                  <a:pt x="0" y="108394"/>
                </a:lnTo>
                <a:lnTo>
                  <a:pt x="3101" y="123719"/>
                </a:lnTo>
                <a:lnTo>
                  <a:pt x="11556" y="136247"/>
                </a:lnTo>
                <a:lnTo>
                  <a:pt x="24088" y="144700"/>
                </a:lnTo>
                <a:lnTo>
                  <a:pt x="39420" y="147802"/>
                </a:lnTo>
                <a:lnTo>
                  <a:pt x="98539" y="147802"/>
                </a:lnTo>
                <a:lnTo>
                  <a:pt x="98539" y="335013"/>
                </a:lnTo>
                <a:lnTo>
                  <a:pt x="118237" y="335013"/>
                </a:lnTo>
                <a:lnTo>
                  <a:pt x="118237" y="128104"/>
                </a:lnTo>
                <a:lnTo>
                  <a:pt x="39420" y="128104"/>
                </a:lnTo>
                <a:lnTo>
                  <a:pt x="31754" y="126553"/>
                </a:lnTo>
                <a:lnTo>
                  <a:pt x="25488" y="122326"/>
                </a:lnTo>
                <a:lnTo>
                  <a:pt x="21261" y="116060"/>
                </a:lnTo>
                <a:lnTo>
                  <a:pt x="19710" y="108394"/>
                </a:lnTo>
                <a:lnTo>
                  <a:pt x="21261" y="100728"/>
                </a:lnTo>
                <a:lnTo>
                  <a:pt x="25488" y="94462"/>
                </a:lnTo>
                <a:lnTo>
                  <a:pt x="31754" y="90235"/>
                </a:lnTo>
                <a:lnTo>
                  <a:pt x="39420" y="88684"/>
                </a:lnTo>
                <a:lnTo>
                  <a:pt x="49275" y="88684"/>
                </a:lnTo>
                <a:lnTo>
                  <a:pt x="49275" y="78828"/>
                </a:lnTo>
                <a:lnTo>
                  <a:pt x="52375" y="63504"/>
                </a:lnTo>
                <a:lnTo>
                  <a:pt x="60826" y="50976"/>
                </a:lnTo>
                <a:lnTo>
                  <a:pt x="73354" y="42522"/>
                </a:lnTo>
                <a:lnTo>
                  <a:pt x="88684" y="39420"/>
                </a:lnTo>
                <a:lnTo>
                  <a:pt x="157657" y="39420"/>
                </a:lnTo>
                <a:lnTo>
                  <a:pt x="157657" y="27787"/>
                </a:lnTo>
                <a:lnTo>
                  <a:pt x="118237" y="27787"/>
                </a:lnTo>
                <a:lnTo>
                  <a:pt x="111270" y="24296"/>
                </a:lnTo>
                <a:lnTo>
                  <a:pt x="103979" y="21767"/>
                </a:lnTo>
                <a:lnTo>
                  <a:pt x="96428" y="20229"/>
                </a:lnTo>
                <a:lnTo>
                  <a:pt x="88684" y="19710"/>
                </a:lnTo>
                <a:close/>
              </a:path>
              <a:path w="611504" h="611504">
                <a:moveTo>
                  <a:pt x="565198" y="236486"/>
                </a:moveTo>
                <a:lnTo>
                  <a:pt x="522224" y="236486"/>
                </a:lnTo>
                <a:lnTo>
                  <a:pt x="537556" y="239588"/>
                </a:lnTo>
                <a:lnTo>
                  <a:pt x="550087" y="248043"/>
                </a:lnTo>
                <a:lnTo>
                  <a:pt x="558542" y="260575"/>
                </a:lnTo>
                <a:lnTo>
                  <a:pt x="561644" y="275907"/>
                </a:lnTo>
                <a:lnTo>
                  <a:pt x="561644" y="285750"/>
                </a:lnTo>
                <a:lnTo>
                  <a:pt x="571500" y="285750"/>
                </a:lnTo>
                <a:lnTo>
                  <a:pt x="579158" y="287300"/>
                </a:lnTo>
                <a:lnTo>
                  <a:pt x="585420" y="291528"/>
                </a:lnTo>
                <a:lnTo>
                  <a:pt x="589646" y="297794"/>
                </a:lnTo>
                <a:lnTo>
                  <a:pt x="591197" y="305460"/>
                </a:lnTo>
                <a:lnTo>
                  <a:pt x="589646" y="313121"/>
                </a:lnTo>
                <a:lnTo>
                  <a:pt x="585420" y="319387"/>
                </a:lnTo>
                <a:lnTo>
                  <a:pt x="579158" y="323618"/>
                </a:lnTo>
                <a:lnTo>
                  <a:pt x="571500" y="325170"/>
                </a:lnTo>
                <a:lnTo>
                  <a:pt x="604850" y="325170"/>
                </a:lnTo>
                <a:lnTo>
                  <a:pt x="607806" y="320790"/>
                </a:lnTo>
                <a:lnTo>
                  <a:pt x="610908" y="305460"/>
                </a:lnTo>
                <a:lnTo>
                  <a:pt x="608621" y="292222"/>
                </a:lnTo>
                <a:lnTo>
                  <a:pt x="602294" y="280889"/>
                </a:lnTo>
                <a:lnTo>
                  <a:pt x="592723" y="272256"/>
                </a:lnTo>
                <a:lnTo>
                  <a:pt x="580707" y="267119"/>
                </a:lnTo>
                <a:lnTo>
                  <a:pt x="573939" y="247256"/>
                </a:lnTo>
                <a:lnTo>
                  <a:pt x="565198" y="236486"/>
                </a:lnTo>
                <a:close/>
              </a:path>
              <a:path w="611504" h="611504">
                <a:moveTo>
                  <a:pt x="513778" y="236486"/>
                </a:moveTo>
                <a:lnTo>
                  <a:pt x="471550" y="236486"/>
                </a:lnTo>
                <a:lnTo>
                  <a:pt x="479729" y="239280"/>
                </a:lnTo>
                <a:lnTo>
                  <a:pt x="492671" y="249046"/>
                </a:lnTo>
                <a:lnTo>
                  <a:pt x="505599" y="239280"/>
                </a:lnTo>
                <a:lnTo>
                  <a:pt x="513778" y="236486"/>
                </a:lnTo>
                <a:close/>
              </a:path>
              <a:path w="611504" h="611504">
                <a:moveTo>
                  <a:pt x="512368" y="78828"/>
                </a:moveTo>
                <a:lnTo>
                  <a:pt x="492671" y="78828"/>
                </a:lnTo>
                <a:lnTo>
                  <a:pt x="492671" y="224866"/>
                </a:lnTo>
                <a:lnTo>
                  <a:pt x="550289" y="224866"/>
                </a:lnTo>
                <a:lnTo>
                  <a:pt x="543258" y="220643"/>
                </a:lnTo>
                <a:lnTo>
                  <a:pt x="527404" y="217728"/>
                </a:lnTo>
                <a:lnTo>
                  <a:pt x="512368" y="217728"/>
                </a:lnTo>
                <a:lnTo>
                  <a:pt x="512368" y="78828"/>
                </a:lnTo>
                <a:close/>
              </a:path>
              <a:path w="611504" h="611504">
                <a:moveTo>
                  <a:pt x="522224" y="216776"/>
                </a:moveTo>
                <a:lnTo>
                  <a:pt x="518896" y="216776"/>
                </a:lnTo>
                <a:lnTo>
                  <a:pt x="515620" y="217169"/>
                </a:lnTo>
                <a:lnTo>
                  <a:pt x="512368" y="217728"/>
                </a:lnTo>
                <a:lnTo>
                  <a:pt x="527404" y="217728"/>
                </a:lnTo>
                <a:lnTo>
                  <a:pt x="522224" y="216776"/>
                </a:lnTo>
                <a:close/>
              </a:path>
              <a:path w="611504" h="611504">
                <a:moveTo>
                  <a:pt x="512368" y="59118"/>
                </a:moveTo>
                <a:lnTo>
                  <a:pt x="98539" y="59118"/>
                </a:lnTo>
                <a:lnTo>
                  <a:pt x="98539" y="128104"/>
                </a:lnTo>
                <a:lnTo>
                  <a:pt x="118237" y="128104"/>
                </a:lnTo>
                <a:lnTo>
                  <a:pt x="118237" y="78828"/>
                </a:lnTo>
                <a:lnTo>
                  <a:pt x="512368" y="78828"/>
                </a:lnTo>
                <a:lnTo>
                  <a:pt x="512368" y="59118"/>
                </a:lnTo>
                <a:close/>
              </a:path>
              <a:path w="611504" h="611504">
                <a:moveTo>
                  <a:pt x="157657" y="40843"/>
                </a:moveTo>
                <a:lnTo>
                  <a:pt x="137947" y="40843"/>
                </a:lnTo>
                <a:lnTo>
                  <a:pt x="137947" y="59118"/>
                </a:lnTo>
                <a:lnTo>
                  <a:pt x="157657" y="59118"/>
                </a:lnTo>
                <a:lnTo>
                  <a:pt x="157657" y="40843"/>
                </a:lnTo>
                <a:close/>
              </a:path>
              <a:path w="611504" h="611504">
                <a:moveTo>
                  <a:pt x="315302" y="19697"/>
                </a:moveTo>
                <a:lnTo>
                  <a:pt x="295605" y="19697"/>
                </a:lnTo>
                <a:lnTo>
                  <a:pt x="295605" y="59118"/>
                </a:lnTo>
                <a:lnTo>
                  <a:pt x="315302" y="59118"/>
                </a:lnTo>
                <a:lnTo>
                  <a:pt x="315302" y="19697"/>
                </a:lnTo>
                <a:close/>
              </a:path>
              <a:path w="611504" h="611504">
                <a:moveTo>
                  <a:pt x="472960" y="19697"/>
                </a:moveTo>
                <a:lnTo>
                  <a:pt x="453250" y="19697"/>
                </a:lnTo>
                <a:lnTo>
                  <a:pt x="453250" y="59118"/>
                </a:lnTo>
                <a:lnTo>
                  <a:pt x="472960" y="59118"/>
                </a:lnTo>
                <a:lnTo>
                  <a:pt x="472960" y="19697"/>
                </a:lnTo>
                <a:close/>
              </a:path>
              <a:path w="611504" h="611504">
                <a:moveTo>
                  <a:pt x="157657" y="39420"/>
                </a:moveTo>
                <a:lnTo>
                  <a:pt x="97129" y="39420"/>
                </a:lnTo>
                <a:lnTo>
                  <a:pt x="105308" y="42214"/>
                </a:lnTo>
                <a:lnTo>
                  <a:pt x="118237" y="51981"/>
                </a:lnTo>
                <a:lnTo>
                  <a:pt x="128397" y="44310"/>
                </a:lnTo>
                <a:lnTo>
                  <a:pt x="133070" y="42151"/>
                </a:lnTo>
                <a:lnTo>
                  <a:pt x="137947" y="40843"/>
                </a:lnTo>
                <a:lnTo>
                  <a:pt x="157657" y="40843"/>
                </a:lnTo>
                <a:lnTo>
                  <a:pt x="157657" y="39420"/>
                </a:lnTo>
                <a:close/>
              </a:path>
              <a:path w="611504" h="611504">
                <a:moveTo>
                  <a:pt x="472960" y="0"/>
                </a:moveTo>
                <a:lnTo>
                  <a:pt x="137947" y="0"/>
                </a:lnTo>
                <a:lnTo>
                  <a:pt x="137947" y="20662"/>
                </a:lnTo>
                <a:lnTo>
                  <a:pt x="131051" y="21856"/>
                </a:lnTo>
                <a:lnTo>
                  <a:pt x="124396" y="24193"/>
                </a:lnTo>
                <a:lnTo>
                  <a:pt x="118237" y="27787"/>
                </a:lnTo>
                <a:lnTo>
                  <a:pt x="157657" y="27787"/>
                </a:lnTo>
                <a:lnTo>
                  <a:pt x="157657" y="19697"/>
                </a:lnTo>
                <a:lnTo>
                  <a:pt x="472960" y="19697"/>
                </a:lnTo>
                <a:lnTo>
                  <a:pt x="472960" y="0"/>
                </a:lnTo>
                <a:close/>
              </a:path>
            </a:pathLst>
          </a:custGeom>
          <a:solidFill>
            <a:srgbClr val="00A8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667720" y="3937965"/>
            <a:ext cx="138430" cy="0"/>
          </a:xfrm>
          <a:custGeom>
            <a:avLst/>
            <a:gdLst/>
            <a:ahLst/>
            <a:cxnLst/>
            <a:rect l="l" t="t" r="r" b="b"/>
            <a:pathLst>
              <a:path w="138429" h="0">
                <a:moveTo>
                  <a:pt x="0" y="0"/>
                </a:moveTo>
                <a:lnTo>
                  <a:pt x="137947" y="0"/>
                </a:lnTo>
              </a:path>
            </a:pathLst>
          </a:custGeom>
          <a:ln w="19710">
            <a:solidFill>
              <a:srgbClr val="00A8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0667720" y="4016793"/>
            <a:ext cx="138430" cy="0"/>
          </a:xfrm>
          <a:custGeom>
            <a:avLst/>
            <a:gdLst/>
            <a:ahLst/>
            <a:cxnLst/>
            <a:rect l="l" t="t" r="r" b="b"/>
            <a:pathLst>
              <a:path w="138429" h="0">
                <a:moveTo>
                  <a:pt x="0" y="0"/>
                </a:moveTo>
                <a:lnTo>
                  <a:pt x="137947" y="0"/>
                </a:lnTo>
              </a:path>
            </a:pathLst>
          </a:custGeom>
          <a:ln w="19710">
            <a:solidFill>
              <a:srgbClr val="00A8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0667720" y="4095622"/>
            <a:ext cx="138430" cy="0"/>
          </a:xfrm>
          <a:custGeom>
            <a:avLst/>
            <a:gdLst/>
            <a:ahLst/>
            <a:cxnLst/>
            <a:rect l="l" t="t" r="r" b="b"/>
            <a:pathLst>
              <a:path w="138429" h="0">
                <a:moveTo>
                  <a:pt x="0" y="0"/>
                </a:moveTo>
                <a:lnTo>
                  <a:pt x="137947" y="0"/>
                </a:lnTo>
              </a:path>
            </a:pathLst>
          </a:custGeom>
          <a:ln w="19710">
            <a:solidFill>
              <a:srgbClr val="00A8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0687431" y="39675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19710" y="0"/>
                </a:lnTo>
                <a:lnTo>
                  <a:pt x="19710" y="19710"/>
                </a:lnTo>
                <a:lnTo>
                  <a:pt x="0" y="19710"/>
                </a:lnTo>
                <a:lnTo>
                  <a:pt x="0" y="0"/>
                </a:lnTo>
                <a:close/>
              </a:path>
            </a:pathLst>
          </a:custGeom>
          <a:solidFill>
            <a:srgbClr val="00A8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0726839" y="39675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19710" y="0"/>
                </a:lnTo>
                <a:lnTo>
                  <a:pt x="19710" y="19710"/>
                </a:lnTo>
                <a:lnTo>
                  <a:pt x="0" y="19710"/>
                </a:lnTo>
                <a:lnTo>
                  <a:pt x="0" y="0"/>
                </a:lnTo>
                <a:close/>
              </a:path>
            </a:pathLst>
          </a:custGeom>
          <a:solidFill>
            <a:srgbClr val="00A8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0766259" y="39675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19710" y="0"/>
                </a:lnTo>
                <a:lnTo>
                  <a:pt x="19710" y="19710"/>
                </a:lnTo>
                <a:lnTo>
                  <a:pt x="0" y="19710"/>
                </a:lnTo>
                <a:lnTo>
                  <a:pt x="0" y="0"/>
                </a:lnTo>
                <a:close/>
              </a:path>
            </a:pathLst>
          </a:custGeom>
          <a:solidFill>
            <a:srgbClr val="00A8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0687431" y="4046346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19710" y="0"/>
                </a:lnTo>
                <a:lnTo>
                  <a:pt x="19710" y="19710"/>
                </a:lnTo>
                <a:lnTo>
                  <a:pt x="0" y="19710"/>
                </a:lnTo>
                <a:lnTo>
                  <a:pt x="0" y="0"/>
                </a:lnTo>
                <a:close/>
              </a:path>
            </a:pathLst>
          </a:custGeom>
          <a:solidFill>
            <a:srgbClr val="00A8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0726839" y="4046346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19710" y="0"/>
                </a:lnTo>
                <a:lnTo>
                  <a:pt x="19710" y="19710"/>
                </a:lnTo>
                <a:lnTo>
                  <a:pt x="0" y="19710"/>
                </a:lnTo>
                <a:lnTo>
                  <a:pt x="0" y="0"/>
                </a:lnTo>
                <a:close/>
              </a:path>
            </a:pathLst>
          </a:custGeom>
          <a:solidFill>
            <a:srgbClr val="00A8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0766259" y="4046346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19710" y="0"/>
                </a:lnTo>
                <a:lnTo>
                  <a:pt x="19710" y="19710"/>
                </a:lnTo>
                <a:lnTo>
                  <a:pt x="0" y="19710"/>
                </a:lnTo>
                <a:lnTo>
                  <a:pt x="0" y="0"/>
                </a:lnTo>
                <a:close/>
              </a:path>
            </a:pathLst>
          </a:custGeom>
          <a:solidFill>
            <a:srgbClr val="00A8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0687431" y="412517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19710" y="0"/>
                </a:lnTo>
                <a:lnTo>
                  <a:pt x="19710" y="19697"/>
                </a:lnTo>
                <a:lnTo>
                  <a:pt x="0" y="19697"/>
                </a:lnTo>
                <a:lnTo>
                  <a:pt x="0" y="0"/>
                </a:lnTo>
                <a:close/>
              </a:path>
            </a:pathLst>
          </a:custGeom>
          <a:solidFill>
            <a:srgbClr val="00A8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0726839" y="412517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19710" y="0"/>
                </a:lnTo>
                <a:lnTo>
                  <a:pt x="19710" y="19697"/>
                </a:lnTo>
                <a:lnTo>
                  <a:pt x="0" y="19697"/>
                </a:lnTo>
                <a:lnTo>
                  <a:pt x="0" y="0"/>
                </a:lnTo>
                <a:close/>
              </a:path>
            </a:pathLst>
          </a:custGeom>
          <a:solidFill>
            <a:srgbClr val="00A8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0766259" y="412517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19710" y="0"/>
                </a:lnTo>
                <a:lnTo>
                  <a:pt x="19710" y="19697"/>
                </a:lnTo>
                <a:lnTo>
                  <a:pt x="0" y="19697"/>
                </a:lnTo>
                <a:lnTo>
                  <a:pt x="0" y="0"/>
                </a:lnTo>
                <a:close/>
              </a:path>
            </a:pathLst>
          </a:custGeom>
          <a:solidFill>
            <a:srgbClr val="00A8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0864786" y="3937965"/>
            <a:ext cx="138430" cy="0"/>
          </a:xfrm>
          <a:custGeom>
            <a:avLst/>
            <a:gdLst/>
            <a:ahLst/>
            <a:cxnLst/>
            <a:rect l="l" t="t" r="r" b="b"/>
            <a:pathLst>
              <a:path w="138429" h="0">
                <a:moveTo>
                  <a:pt x="0" y="0"/>
                </a:moveTo>
                <a:lnTo>
                  <a:pt x="137947" y="0"/>
                </a:lnTo>
              </a:path>
            </a:pathLst>
          </a:custGeom>
          <a:ln w="19710">
            <a:solidFill>
              <a:srgbClr val="00A8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0864786" y="4016793"/>
            <a:ext cx="138430" cy="0"/>
          </a:xfrm>
          <a:custGeom>
            <a:avLst/>
            <a:gdLst/>
            <a:ahLst/>
            <a:cxnLst/>
            <a:rect l="l" t="t" r="r" b="b"/>
            <a:pathLst>
              <a:path w="138429" h="0">
                <a:moveTo>
                  <a:pt x="0" y="0"/>
                </a:moveTo>
                <a:lnTo>
                  <a:pt x="137947" y="0"/>
                </a:lnTo>
              </a:path>
            </a:pathLst>
          </a:custGeom>
          <a:ln w="19710">
            <a:solidFill>
              <a:srgbClr val="00A8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0884496" y="39675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19710" y="0"/>
                </a:lnTo>
                <a:lnTo>
                  <a:pt x="19710" y="19710"/>
                </a:lnTo>
                <a:lnTo>
                  <a:pt x="0" y="19710"/>
                </a:lnTo>
                <a:lnTo>
                  <a:pt x="0" y="0"/>
                </a:lnTo>
                <a:close/>
              </a:path>
            </a:pathLst>
          </a:custGeom>
          <a:solidFill>
            <a:srgbClr val="00A8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0923905" y="39675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19710" y="0"/>
                </a:lnTo>
                <a:lnTo>
                  <a:pt x="19710" y="19710"/>
                </a:lnTo>
                <a:lnTo>
                  <a:pt x="0" y="19710"/>
                </a:lnTo>
                <a:lnTo>
                  <a:pt x="0" y="0"/>
                </a:lnTo>
                <a:close/>
              </a:path>
            </a:pathLst>
          </a:custGeom>
          <a:solidFill>
            <a:srgbClr val="00A8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0963326" y="39675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19697" y="0"/>
                </a:lnTo>
                <a:lnTo>
                  <a:pt x="19697" y="19710"/>
                </a:lnTo>
                <a:lnTo>
                  <a:pt x="0" y="19710"/>
                </a:lnTo>
                <a:lnTo>
                  <a:pt x="0" y="0"/>
                </a:lnTo>
                <a:close/>
              </a:path>
            </a:pathLst>
          </a:custGeom>
          <a:solidFill>
            <a:srgbClr val="00A8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0884496" y="4046346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19710" y="0"/>
                </a:lnTo>
                <a:lnTo>
                  <a:pt x="19710" y="19710"/>
                </a:lnTo>
                <a:lnTo>
                  <a:pt x="0" y="19710"/>
                </a:lnTo>
                <a:lnTo>
                  <a:pt x="0" y="0"/>
                </a:lnTo>
                <a:close/>
              </a:path>
            </a:pathLst>
          </a:custGeom>
          <a:solidFill>
            <a:srgbClr val="00A8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0923905" y="4046346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19710" y="0"/>
                </a:lnTo>
                <a:lnTo>
                  <a:pt x="19710" y="19710"/>
                </a:lnTo>
                <a:lnTo>
                  <a:pt x="0" y="19710"/>
                </a:lnTo>
                <a:lnTo>
                  <a:pt x="0" y="0"/>
                </a:lnTo>
                <a:close/>
              </a:path>
            </a:pathLst>
          </a:custGeom>
          <a:solidFill>
            <a:srgbClr val="00A8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0114597" y="6037236"/>
            <a:ext cx="1421561" cy="14215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0114597" y="8520862"/>
            <a:ext cx="1421765" cy="1421765"/>
          </a:xfrm>
          <a:custGeom>
            <a:avLst/>
            <a:gdLst/>
            <a:ahLst/>
            <a:cxnLst/>
            <a:rect l="l" t="t" r="r" b="b"/>
            <a:pathLst>
              <a:path w="1421765" h="1421765">
                <a:moveTo>
                  <a:pt x="710780" y="0"/>
                </a:moveTo>
                <a:lnTo>
                  <a:pt x="662188" y="1642"/>
                </a:lnTo>
                <a:lnTo>
                  <a:pt x="614464" y="6500"/>
                </a:lnTo>
                <a:lnTo>
                  <a:pt x="567715" y="14465"/>
                </a:lnTo>
                <a:lnTo>
                  <a:pt x="522046" y="25432"/>
                </a:lnTo>
                <a:lnTo>
                  <a:pt x="477565" y="39294"/>
                </a:lnTo>
                <a:lnTo>
                  <a:pt x="434379" y="55943"/>
                </a:lnTo>
                <a:lnTo>
                  <a:pt x="392594" y="75274"/>
                </a:lnTo>
                <a:lnTo>
                  <a:pt x="352316" y="97179"/>
                </a:lnTo>
                <a:lnTo>
                  <a:pt x="313654" y="121553"/>
                </a:lnTo>
                <a:lnTo>
                  <a:pt x="276712" y="148288"/>
                </a:lnTo>
                <a:lnTo>
                  <a:pt x="241598" y="177277"/>
                </a:lnTo>
                <a:lnTo>
                  <a:pt x="208419" y="208414"/>
                </a:lnTo>
                <a:lnTo>
                  <a:pt x="177281" y="241593"/>
                </a:lnTo>
                <a:lnTo>
                  <a:pt x="148291" y="276707"/>
                </a:lnTo>
                <a:lnTo>
                  <a:pt x="121556" y="313648"/>
                </a:lnTo>
                <a:lnTo>
                  <a:pt x="97182" y="352311"/>
                </a:lnTo>
                <a:lnTo>
                  <a:pt x="75276" y="392588"/>
                </a:lnTo>
                <a:lnTo>
                  <a:pt x="55945" y="434373"/>
                </a:lnTo>
                <a:lnTo>
                  <a:pt x="39295" y="477560"/>
                </a:lnTo>
                <a:lnTo>
                  <a:pt x="25433" y="522042"/>
                </a:lnTo>
                <a:lnTo>
                  <a:pt x="14466" y="567711"/>
                </a:lnTo>
                <a:lnTo>
                  <a:pt x="6500" y="614462"/>
                </a:lnTo>
                <a:lnTo>
                  <a:pt x="1642" y="662187"/>
                </a:lnTo>
                <a:lnTo>
                  <a:pt x="0" y="710780"/>
                </a:lnTo>
                <a:lnTo>
                  <a:pt x="1642" y="759372"/>
                </a:lnTo>
                <a:lnTo>
                  <a:pt x="6500" y="807097"/>
                </a:lnTo>
                <a:lnTo>
                  <a:pt x="14466" y="853846"/>
                </a:lnTo>
                <a:lnTo>
                  <a:pt x="25433" y="899515"/>
                </a:lnTo>
                <a:lnTo>
                  <a:pt x="39295" y="943996"/>
                </a:lnTo>
                <a:lnTo>
                  <a:pt x="55945" y="987182"/>
                </a:lnTo>
                <a:lnTo>
                  <a:pt x="75276" y="1028967"/>
                </a:lnTo>
                <a:lnTo>
                  <a:pt x="97214" y="1069295"/>
                </a:lnTo>
                <a:lnTo>
                  <a:pt x="121556" y="1107907"/>
                </a:lnTo>
                <a:lnTo>
                  <a:pt x="148291" y="1144849"/>
                </a:lnTo>
                <a:lnTo>
                  <a:pt x="177281" y="1179963"/>
                </a:lnTo>
                <a:lnTo>
                  <a:pt x="208419" y="1213142"/>
                </a:lnTo>
                <a:lnTo>
                  <a:pt x="241598" y="1244279"/>
                </a:lnTo>
                <a:lnTo>
                  <a:pt x="276712" y="1273269"/>
                </a:lnTo>
                <a:lnTo>
                  <a:pt x="313654" y="1300005"/>
                </a:lnTo>
                <a:lnTo>
                  <a:pt x="352316" y="1324379"/>
                </a:lnTo>
                <a:lnTo>
                  <a:pt x="392594" y="1346285"/>
                </a:lnTo>
                <a:lnTo>
                  <a:pt x="434379" y="1365616"/>
                </a:lnTo>
                <a:lnTo>
                  <a:pt x="477565" y="1382266"/>
                </a:lnTo>
                <a:lnTo>
                  <a:pt x="522046" y="1396128"/>
                </a:lnTo>
                <a:lnTo>
                  <a:pt x="567715" y="1407095"/>
                </a:lnTo>
                <a:lnTo>
                  <a:pt x="614464" y="1415061"/>
                </a:lnTo>
                <a:lnTo>
                  <a:pt x="662188" y="1419918"/>
                </a:lnTo>
                <a:lnTo>
                  <a:pt x="710780" y="1421561"/>
                </a:lnTo>
                <a:lnTo>
                  <a:pt x="759374" y="1419918"/>
                </a:lnTo>
                <a:lnTo>
                  <a:pt x="807099" y="1415061"/>
                </a:lnTo>
                <a:lnTo>
                  <a:pt x="853850" y="1407095"/>
                </a:lnTo>
                <a:lnTo>
                  <a:pt x="899519" y="1396128"/>
                </a:lnTo>
                <a:lnTo>
                  <a:pt x="901164" y="1395615"/>
                </a:lnTo>
                <a:lnTo>
                  <a:pt x="710780" y="1395615"/>
                </a:lnTo>
                <a:lnTo>
                  <a:pt x="661946" y="1393892"/>
                </a:lnTo>
                <a:lnTo>
                  <a:pt x="614026" y="1388802"/>
                </a:lnTo>
                <a:lnTo>
                  <a:pt x="567138" y="1380460"/>
                </a:lnTo>
                <a:lnTo>
                  <a:pt x="521399" y="1368984"/>
                </a:lnTo>
                <a:lnTo>
                  <a:pt x="476926" y="1354491"/>
                </a:lnTo>
                <a:lnTo>
                  <a:pt x="433834" y="1337097"/>
                </a:lnTo>
                <a:lnTo>
                  <a:pt x="392242" y="1316919"/>
                </a:lnTo>
                <a:lnTo>
                  <a:pt x="352266" y="1294075"/>
                </a:lnTo>
                <a:lnTo>
                  <a:pt x="314022" y="1268680"/>
                </a:lnTo>
                <a:lnTo>
                  <a:pt x="277628" y="1240851"/>
                </a:lnTo>
                <a:lnTo>
                  <a:pt x="243200" y="1210706"/>
                </a:lnTo>
                <a:lnTo>
                  <a:pt x="210855" y="1178361"/>
                </a:lnTo>
                <a:lnTo>
                  <a:pt x="180710" y="1143933"/>
                </a:lnTo>
                <a:lnTo>
                  <a:pt x="152881" y="1107539"/>
                </a:lnTo>
                <a:lnTo>
                  <a:pt x="127457" y="1069244"/>
                </a:lnTo>
                <a:lnTo>
                  <a:pt x="104642" y="1029319"/>
                </a:lnTo>
                <a:lnTo>
                  <a:pt x="84464" y="987727"/>
                </a:lnTo>
                <a:lnTo>
                  <a:pt x="67070" y="944635"/>
                </a:lnTo>
                <a:lnTo>
                  <a:pt x="52577" y="900162"/>
                </a:lnTo>
                <a:lnTo>
                  <a:pt x="41101" y="854423"/>
                </a:lnTo>
                <a:lnTo>
                  <a:pt x="32759" y="807535"/>
                </a:lnTo>
                <a:lnTo>
                  <a:pt x="27668" y="759615"/>
                </a:lnTo>
                <a:lnTo>
                  <a:pt x="25946" y="710780"/>
                </a:lnTo>
                <a:lnTo>
                  <a:pt x="27668" y="661944"/>
                </a:lnTo>
                <a:lnTo>
                  <a:pt x="32759" y="614024"/>
                </a:lnTo>
                <a:lnTo>
                  <a:pt x="41101" y="567135"/>
                </a:lnTo>
                <a:lnTo>
                  <a:pt x="52577" y="521396"/>
                </a:lnTo>
                <a:lnTo>
                  <a:pt x="67070" y="476922"/>
                </a:lnTo>
                <a:lnTo>
                  <a:pt x="84464" y="433831"/>
                </a:lnTo>
                <a:lnTo>
                  <a:pt x="104642" y="392239"/>
                </a:lnTo>
                <a:lnTo>
                  <a:pt x="127486" y="352264"/>
                </a:lnTo>
                <a:lnTo>
                  <a:pt x="152881" y="314021"/>
                </a:lnTo>
                <a:lnTo>
                  <a:pt x="180710" y="277628"/>
                </a:lnTo>
                <a:lnTo>
                  <a:pt x="210855" y="243201"/>
                </a:lnTo>
                <a:lnTo>
                  <a:pt x="243200" y="210857"/>
                </a:lnTo>
                <a:lnTo>
                  <a:pt x="277628" y="180713"/>
                </a:lnTo>
                <a:lnTo>
                  <a:pt x="314022" y="152886"/>
                </a:lnTo>
                <a:lnTo>
                  <a:pt x="352266" y="127492"/>
                </a:lnTo>
                <a:lnTo>
                  <a:pt x="392242" y="104649"/>
                </a:lnTo>
                <a:lnTo>
                  <a:pt x="433834" y="84472"/>
                </a:lnTo>
                <a:lnTo>
                  <a:pt x="476926" y="67080"/>
                </a:lnTo>
                <a:lnTo>
                  <a:pt x="521399" y="52587"/>
                </a:lnTo>
                <a:lnTo>
                  <a:pt x="567138" y="41112"/>
                </a:lnTo>
                <a:lnTo>
                  <a:pt x="614026" y="32771"/>
                </a:lnTo>
                <a:lnTo>
                  <a:pt x="661946" y="27681"/>
                </a:lnTo>
                <a:lnTo>
                  <a:pt x="710780" y="25958"/>
                </a:lnTo>
                <a:lnTo>
                  <a:pt x="901207" y="25958"/>
                </a:lnTo>
                <a:lnTo>
                  <a:pt x="899519" y="25432"/>
                </a:lnTo>
                <a:lnTo>
                  <a:pt x="853850" y="14465"/>
                </a:lnTo>
                <a:lnTo>
                  <a:pt x="807099" y="6500"/>
                </a:lnTo>
                <a:lnTo>
                  <a:pt x="759374" y="1642"/>
                </a:lnTo>
                <a:lnTo>
                  <a:pt x="710780" y="0"/>
                </a:lnTo>
                <a:close/>
              </a:path>
              <a:path w="1421765" h="1421765">
                <a:moveTo>
                  <a:pt x="901207" y="25958"/>
                </a:moveTo>
                <a:lnTo>
                  <a:pt x="710780" y="25958"/>
                </a:lnTo>
                <a:lnTo>
                  <a:pt x="759617" y="27681"/>
                </a:lnTo>
                <a:lnTo>
                  <a:pt x="807538" y="32771"/>
                </a:lnTo>
                <a:lnTo>
                  <a:pt x="854426" y="41112"/>
                </a:lnTo>
                <a:lnTo>
                  <a:pt x="900166" y="52587"/>
                </a:lnTo>
                <a:lnTo>
                  <a:pt x="944640" y="67080"/>
                </a:lnTo>
                <a:lnTo>
                  <a:pt x="987732" y="84472"/>
                </a:lnTo>
                <a:lnTo>
                  <a:pt x="1029324" y="104649"/>
                </a:lnTo>
                <a:lnTo>
                  <a:pt x="1069301" y="127492"/>
                </a:lnTo>
                <a:lnTo>
                  <a:pt x="1107544" y="152886"/>
                </a:lnTo>
                <a:lnTo>
                  <a:pt x="1143938" y="180713"/>
                </a:lnTo>
                <a:lnTo>
                  <a:pt x="1178366" y="210857"/>
                </a:lnTo>
                <a:lnTo>
                  <a:pt x="1210711" y="243201"/>
                </a:lnTo>
                <a:lnTo>
                  <a:pt x="1240855" y="277628"/>
                </a:lnTo>
                <a:lnTo>
                  <a:pt x="1268683" y="314021"/>
                </a:lnTo>
                <a:lnTo>
                  <a:pt x="1294104" y="352311"/>
                </a:lnTo>
                <a:lnTo>
                  <a:pt x="1316922" y="392239"/>
                </a:lnTo>
                <a:lnTo>
                  <a:pt x="1337099" y="433831"/>
                </a:lnTo>
                <a:lnTo>
                  <a:pt x="1354492" y="476922"/>
                </a:lnTo>
                <a:lnTo>
                  <a:pt x="1368985" y="521396"/>
                </a:lnTo>
                <a:lnTo>
                  <a:pt x="1380461" y="567135"/>
                </a:lnTo>
                <a:lnTo>
                  <a:pt x="1388802" y="614024"/>
                </a:lnTo>
                <a:lnTo>
                  <a:pt x="1393892" y="661944"/>
                </a:lnTo>
                <a:lnTo>
                  <a:pt x="1395615" y="710780"/>
                </a:lnTo>
                <a:lnTo>
                  <a:pt x="1393892" y="759615"/>
                </a:lnTo>
                <a:lnTo>
                  <a:pt x="1388802" y="807535"/>
                </a:lnTo>
                <a:lnTo>
                  <a:pt x="1380461" y="854423"/>
                </a:lnTo>
                <a:lnTo>
                  <a:pt x="1368985" y="900162"/>
                </a:lnTo>
                <a:lnTo>
                  <a:pt x="1354492" y="944635"/>
                </a:lnTo>
                <a:lnTo>
                  <a:pt x="1337099" y="987727"/>
                </a:lnTo>
                <a:lnTo>
                  <a:pt x="1316922" y="1029319"/>
                </a:lnTo>
                <a:lnTo>
                  <a:pt x="1294078" y="1069295"/>
                </a:lnTo>
                <a:lnTo>
                  <a:pt x="1268683" y="1107539"/>
                </a:lnTo>
                <a:lnTo>
                  <a:pt x="1240855" y="1143933"/>
                </a:lnTo>
                <a:lnTo>
                  <a:pt x="1210711" y="1178361"/>
                </a:lnTo>
                <a:lnTo>
                  <a:pt x="1178366" y="1210706"/>
                </a:lnTo>
                <a:lnTo>
                  <a:pt x="1143938" y="1240851"/>
                </a:lnTo>
                <a:lnTo>
                  <a:pt x="1107544" y="1268680"/>
                </a:lnTo>
                <a:lnTo>
                  <a:pt x="1069301" y="1294075"/>
                </a:lnTo>
                <a:lnTo>
                  <a:pt x="1029324" y="1316919"/>
                </a:lnTo>
                <a:lnTo>
                  <a:pt x="987732" y="1337097"/>
                </a:lnTo>
                <a:lnTo>
                  <a:pt x="944640" y="1354491"/>
                </a:lnTo>
                <a:lnTo>
                  <a:pt x="900166" y="1368984"/>
                </a:lnTo>
                <a:lnTo>
                  <a:pt x="854426" y="1380460"/>
                </a:lnTo>
                <a:lnTo>
                  <a:pt x="807538" y="1388802"/>
                </a:lnTo>
                <a:lnTo>
                  <a:pt x="759617" y="1393892"/>
                </a:lnTo>
                <a:lnTo>
                  <a:pt x="710780" y="1395615"/>
                </a:lnTo>
                <a:lnTo>
                  <a:pt x="901164" y="1395615"/>
                </a:lnTo>
                <a:lnTo>
                  <a:pt x="944001" y="1382266"/>
                </a:lnTo>
                <a:lnTo>
                  <a:pt x="987187" y="1365616"/>
                </a:lnTo>
                <a:lnTo>
                  <a:pt x="1028973" y="1346285"/>
                </a:lnTo>
                <a:lnTo>
                  <a:pt x="1069250" y="1324379"/>
                </a:lnTo>
                <a:lnTo>
                  <a:pt x="1107913" y="1300005"/>
                </a:lnTo>
                <a:lnTo>
                  <a:pt x="1144854" y="1273269"/>
                </a:lnTo>
                <a:lnTo>
                  <a:pt x="1179968" y="1244279"/>
                </a:lnTo>
                <a:lnTo>
                  <a:pt x="1213146" y="1213142"/>
                </a:lnTo>
                <a:lnTo>
                  <a:pt x="1244284" y="1179963"/>
                </a:lnTo>
                <a:lnTo>
                  <a:pt x="1273273" y="1144849"/>
                </a:lnTo>
                <a:lnTo>
                  <a:pt x="1300008" y="1107907"/>
                </a:lnTo>
                <a:lnTo>
                  <a:pt x="1324381" y="1069244"/>
                </a:lnTo>
                <a:lnTo>
                  <a:pt x="1346287" y="1028967"/>
                </a:lnTo>
                <a:lnTo>
                  <a:pt x="1365618" y="987182"/>
                </a:lnTo>
                <a:lnTo>
                  <a:pt x="1382267" y="943996"/>
                </a:lnTo>
                <a:lnTo>
                  <a:pt x="1396129" y="899515"/>
                </a:lnTo>
                <a:lnTo>
                  <a:pt x="1407095" y="853846"/>
                </a:lnTo>
                <a:lnTo>
                  <a:pt x="1415061" y="807097"/>
                </a:lnTo>
                <a:lnTo>
                  <a:pt x="1419918" y="759372"/>
                </a:lnTo>
                <a:lnTo>
                  <a:pt x="1421561" y="710780"/>
                </a:lnTo>
                <a:lnTo>
                  <a:pt x="1419918" y="662187"/>
                </a:lnTo>
                <a:lnTo>
                  <a:pt x="1415061" y="614462"/>
                </a:lnTo>
                <a:lnTo>
                  <a:pt x="1407095" y="567711"/>
                </a:lnTo>
                <a:lnTo>
                  <a:pt x="1396129" y="522042"/>
                </a:lnTo>
                <a:lnTo>
                  <a:pt x="1382267" y="477560"/>
                </a:lnTo>
                <a:lnTo>
                  <a:pt x="1365618" y="434373"/>
                </a:lnTo>
                <a:lnTo>
                  <a:pt x="1346287" y="392588"/>
                </a:lnTo>
                <a:lnTo>
                  <a:pt x="1324352" y="352264"/>
                </a:lnTo>
                <a:lnTo>
                  <a:pt x="1300008" y="313648"/>
                </a:lnTo>
                <a:lnTo>
                  <a:pt x="1273273" y="276707"/>
                </a:lnTo>
                <a:lnTo>
                  <a:pt x="1244284" y="241593"/>
                </a:lnTo>
                <a:lnTo>
                  <a:pt x="1213146" y="208414"/>
                </a:lnTo>
                <a:lnTo>
                  <a:pt x="1179968" y="177277"/>
                </a:lnTo>
                <a:lnTo>
                  <a:pt x="1144854" y="148288"/>
                </a:lnTo>
                <a:lnTo>
                  <a:pt x="1107913" y="121553"/>
                </a:lnTo>
                <a:lnTo>
                  <a:pt x="1069250" y="97179"/>
                </a:lnTo>
                <a:lnTo>
                  <a:pt x="1028973" y="75274"/>
                </a:lnTo>
                <a:lnTo>
                  <a:pt x="987187" y="55943"/>
                </a:lnTo>
                <a:lnTo>
                  <a:pt x="944001" y="39294"/>
                </a:lnTo>
                <a:lnTo>
                  <a:pt x="901207" y="25958"/>
                </a:lnTo>
                <a:close/>
              </a:path>
            </a:pathLst>
          </a:custGeom>
          <a:solidFill>
            <a:srgbClr val="7E3C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0662208" y="9111436"/>
            <a:ext cx="104775" cy="52705"/>
          </a:xfrm>
          <a:custGeom>
            <a:avLst/>
            <a:gdLst/>
            <a:ahLst/>
            <a:cxnLst/>
            <a:rect l="l" t="t" r="r" b="b"/>
            <a:pathLst>
              <a:path w="104775" h="52704">
                <a:moveTo>
                  <a:pt x="19443" y="0"/>
                </a:moveTo>
                <a:lnTo>
                  <a:pt x="5842" y="0"/>
                </a:lnTo>
                <a:lnTo>
                  <a:pt x="0" y="5841"/>
                </a:lnTo>
                <a:lnTo>
                  <a:pt x="0" y="13068"/>
                </a:lnTo>
                <a:lnTo>
                  <a:pt x="10258" y="31557"/>
                </a:lnTo>
                <a:lnTo>
                  <a:pt x="34975" y="43656"/>
                </a:lnTo>
                <a:lnTo>
                  <a:pt x="65065" y="50258"/>
                </a:lnTo>
                <a:lnTo>
                  <a:pt x="91440" y="52260"/>
                </a:lnTo>
                <a:lnTo>
                  <a:pt x="98653" y="52260"/>
                </a:lnTo>
                <a:lnTo>
                  <a:pt x="104495" y="46418"/>
                </a:lnTo>
                <a:lnTo>
                  <a:pt x="104495" y="31965"/>
                </a:lnTo>
                <a:lnTo>
                  <a:pt x="98653" y="26123"/>
                </a:lnTo>
                <a:lnTo>
                  <a:pt x="91440" y="26123"/>
                </a:lnTo>
                <a:lnTo>
                  <a:pt x="69156" y="24517"/>
                </a:lnTo>
                <a:lnTo>
                  <a:pt x="49442" y="20550"/>
                </a:lnTo>
                <a:lnTo>
                  <a:pt x="34341" y="15499"/>
                </a:lnTo>
                <a:lnTo>
                  <a:pt x="25895" y="10642"/>
                </a:lnTo>
                <a:lnTo>
                  <a:pt x="24765" y="4584"/>
                </a:lnTo>
                <a:lnTo>
                  <a:pt x="19443" y="0"/>
                </a:lnTo>
                <a:close/>
              </a:path>
            </a:pathLst>
          </a:custGeom>
          <a:solidFill>
            <a:srgbClr val="7E3C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0871200" y="9111450"/>
            <a:ext cx="104775" cy="52705"/>
          </a:xfrm>
          <a:custGeom>
            <a:avLst/>
            <a:gdLst/>
            <a:ahLst/>
            <a:cxnLst/>
            <a:rect l="l" t="t" r="r" b="b"/>
            <a:pathLst>
              <a:path w="104775" h="52704">
                <a:moveTo>
                  <a:pt x="98666" y="0"/>
                </a:moveTo>
                <a:lnTo>
                  <a:pt x="85064" y="0"/>
                </a:lnTo>
                <a:lnTo>
                  <a:pt x="79730" y="4572"/>
                </a:lnTo>
                <a:lnTo>
                  <a:pt x="78613" y="10642"/>
                </a:lnTo>
                <a:lnTo>
                  <a:pt x="70159" y="15501"/>
                </a:lnTo>
                <a:lnTo>
                  <a:pt x="55056" y="20556"/>
                </a:lnTo>
                <a:lnTo>
                  <a:pt x="35345" y="24528"/>
                </a:lnTo>
                <a:lnTo>
                  <a:pt x="13068" y="26136"/>
                </a:lnTo>
                <a:lnTo>
                  <a:pt x="5842" y="26136"/>
                </a:lnTo>
                <a:lnTo>
                  <a:pt x="0" y="31978"/>
                </a:lnTo>
                <a:lnTo>
                  <a:pt x="0" y="46405"/>
                </a:lnTo>
                <a:lnTo>
                  <a:pt x="5842" y="52247"/>
                </a:lnTo>
                <a:lnTo>
                  <a:pt x="13068" y="52247"/>
                </a:lnTo>
                <a:lnTo>
                  <a:pt x="39443" y="50247"/>
                </a:lnTo>
                <a:lnTo>
                  <a:pt x="69532" y="43648"/>
                </a:lnTo>
                <a:lnTo>
                  <a:pt x="94249" y="31550"/>
                </a:lnTo>
                <a:lnTo>
                  <a:pt x="104508" y="13055"/>
                </a:lnTo>
                <a:lnTo>
                  <a:pt x="104508" y="5842"/>
                </a:lnTo>
                <a:lnTo>
                  <a:pt x="98666" y="0"/>
                </a:lnTo>
                <a:close/>
              </a:path>
            </a:pathLst>
          </a:custGeom>
          <a:solidFill>
            <a:srgbClr val="7E3C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0688332" y="9163698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26123" y="0"/>
                </a:moveTo>
                <a:lnTo>
                  <a:pt x="15955" y="2053"/>
                </a:lnTo>
                <a:lnTo>
                  <a:pt x="7651" y="7651"/>
                </a:lnTo>
                <a:lnTo>
                  <a:pt x="2053" y="15955"/>
                </a:lnTo>
                <a:lnTo>
                  <a:pt x="0" y="26123"/>
                </a:lnTo>
                <a:lnTo>
                  <a:pt x="2053" y="36292"/>
                </a:lnTo>
                <a:lnTo>
                  <a:pt x="7651" y="44596"/>
                </a:lnTo>
                <a:lnTo>
                  <a:pt x="15955" y="50194"/>
                </a:lnTo>
                <a:lnTo>
                  <a:pt x="26123" y="52247"/>
                </a:lnTo>
                <a:lnTo>
                  <a:pt x="36292" y="50194"/>
                </a:lnTo>
                <a:lnTo>
                  <a:pt x="44596" y="44596"/>
                </a:lnTo>
                <a:lnTo>
                  <a:pt x="50194" y="36292"/>
                </a:lnTo>
                <a:lnTo>
                  <a:pt x="52247" y="26123"/>
                </a:lnTo>
                <a:lnTo>
                  <a:pt x="50194" y="15955"/>
                </a:lnTo>
                <a:lnTo>
                  <a:pt x="44596" y="7651"/>
                </a:lnTo>
                <a:lnTo>
                  <a:pt x="36292" y="2053"/>
                </a:lnTo>
                <a:lnTo>
                  <a:pt x="26123" y="0"/>
                </a:lnTo>
                <a:close/>
              </a:path>
            </a:pathLst>
          </a:custGeom>
          <a:solidFill>
            <a:srgbClr val="7E3C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0897336" y="9163698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26123" y="0"/>
                </a:moveTo>
                <a:lnTo>
                  <a:pt x="15955" y="2053"/>
                </a:lnTo>
                <a:lnTo>
                  <a:pt x="7651" y="7651"/>
                </a:lnTo>
                <a:lnTo>
                  <a:pt x="2053" y="15955"/>
                </a:lnTo>
                <a:lnTo>
                  <a:pt x="0" y="26123"/>
                </a:lnTo>
                <a:lnTo>
                  <a:pt x="2053" y="36292"/>
                </a:lnTo>
                <a:lnTo>
                  <a:pt x="7651" y="44596"/>
                </a:lnTo>
                <a:lnTo>
                  <a:pt x="15955" y="50194"/>
                </a:lnTo>
                <a:lnTo>
                  <a:pt x="26123" y="52247"/>
                </a:lnTo>
                <a:lnTo>
                  <a:pt x="36292" y="50194"/>
                </a:lnTo>
                <a:lnTo>
                  <a:pt x="44596" y="44596"/>
                </a:lnTo>
                <a:lnTo>
                  <a:pt x="50194" y="36292"/>
                </a:lnTo>
                <a:lnTo>
                  <a:pt x="52247" y="26123"/>
                </a:lnTo>
                <a:lnTo>
                  <a:pt x="50194" y="15955"/>
                </a:lnTo>
                <a:lnTo>
                  <a:pt x="44596" y="7651"/>
                </a:lnTo>
                <a:lnTo>
                  <a:pt x="36292" y="2053"/>
                </a:lnTo>
                <a:lnTo>
                  <a:pt x="26123" y="0"/>
                </a:lnTo>
                <a:close/>
              </a:path>
            </a:pathLst>
          </a:custGeom>
          <a:solidFill>
            <a:srgbClr val="7E3C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0766704" y="9346565"/>
            <a:ext cx="104775" cy="26670"/>
          </a:xfrm>
          <a:custGeom>
            <a:avLst/>
            <a:gdLst/>
            <a:ahLst/>
            <a:cxnLst/>
            <a:rect l="l" t="t" r="r" b="b"/>
            <a:pathLst>
              <a:path w="104775" h="26670">
                <a:moveTo>
                  <a:pt x="98653" y="0"/>
                </a:moveTo>
                <a:lnTo>
                  <a:pt x="5842" y="0"/>
                </a:lnTo>
                <a:lnTo>
                  <a:pt x="0" y="5841"/>
                </a:lnTo>
                <a:lnTo>
                  <a:pt x="0" y="20294"/>
                </a:lnTo>
                <a:lnTo>
                  <a:pt x="5842" y="26136"/>
                </a:lnTo>
                <a:lnTo>
                  <a:pt x="98653" y="26136"/>
                </a:lnTo>
                <a:lnTo>
                  <a:pt x="104495" y="20294"/>
                </a:lnTo>
                <a:lnTo>
                  <a:pt x="104495" y="5841"/>
                </a:lnTo>
                <a:lnTo>
                  <a:pt x="98653" y="0"/>
                </a:lnTo>
                <a:close/>
              </a:path>
            </a:pathLst>
          </a:custGeom>
          <a:solidFill>
            <a:srgbClr val="7E3C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0531588" y="8876321"/>
            <a:ext cx="627380" cy="627380"/>
          </a:xfrm>
          <a:custGeom>
            <a:avLst/>
            <a:gdLst/>
            <a:ahLst/>
            <a:cxnLst/>
            <a:rect l="l" t="t" r="r" b="b"/>
            <a:pathLst>
              <a:path w="627379" h="627379">
                <a:moveTo>
                  <a:pt x="287375" y="52260"/>
                </a:moveTo>
                <a:lnTo>
                  <a:pt x="240820" y="56028"/>
                </a:lnTo>
                <a:lnTo>
                  <a:pt x="196635" y="66934"/>
                </a:lnTo>
                <a:lnTo>
                  <a:pt x="155416" y="84382"/>
                </a:lnTo>
                <a:lnTo>
                  <a:pt x="117760" y="107777"/>
                </a:lnTo>
                <a:lnTo>
                  <a:pt x="84261" y="136521"/>
                </a:lnTo>
                <a:lnTo>
                  <a:pt x="55516" y="170020"/>
                </a:lnTo>
                <a:lnTo>
                  <a:pt x="32122" y="207677"/>
                </a:lnTo>
                <a:lnTo>
                  <a:pt x="14673" y="248896"/>
                </a:lnTo>
                <a:lnTo>
                  <a:pt x="3767" y="293081"/>
                </a:lnTo>
                <a:lnTo>
                  <a:pt x="0" y="339636"/>
                </a:lnTo>
                <a:lnTo>
                  <a:pt x="3767" y="386184"/>
                </a:lnTo>
                <a:lnTo>
                  <a:pt x="14673" y="430364"/>
                </a:lnTo>
                <a:lnTo>
                  <a:pt x="32122" y="471580"/>
                </a:lnTo>
                <a:lnTo>
                  <a:pt x="55516" y="509236"/>
                </a:lnTo>
                <a:lnTo>
                  <a:pt x="84261" y="542734"/>
                </a:lnTo>
                <a:lnTo>
                  <a:pt x="117760" y="571479"/>
                </a:lnTo>
                <a:lnTo>
                  <a:pt x="155416" y="594874"/>
                </a:lnTo>
                <a:lnTo>
                  <a:pt x="196635" y="612323"/>
                </a:lnTo>
                <a:lnTo>
                  <a:pt x="240820" y="623230"/>
                </a:lnTo>
                <a:lnTo>
                  <a:pt x="287375" y="626998"/>
                </a:lnTo>
                <a:lnTo>
                  <a:pt x="333927" y="623230"/>
                </a:lnTo>
                <a:lnTo>
                  <a:pt x="378110" y="612323"/>
                </a:lnTo>
                <a:lnTo>
                  <a:pt x="405154" y="600875"/>
                </a:lnTo>
                <a:lnTo>
                  <a:pt x="287375" y="600875"/>
                </a:lnTo>
                <a:lnTo>
                  <a:pt x="240478" y="596658"/>
                </a:lnTo>
                <a:lnTo>
                  <a:pt x="196313" y="584504"/>
                </a:lnTo>
                <a:lnTo>
                  <a:pt x="155624" y="565156"/>
                </a:lnTo>
                <a:lnTo>
                  <a:pt x="119154" y="539357"/>
                </a:lnTo>
                <a:lnTo>
                  <a:pt x="87646" y="507852"/>
                </a:lnTo>
                <a:lnTo>
                  <a:pt x="61846" y="471384"/>
                </a:lnTo>
                <a:lnTo>
                  <a:pt x="42496" y="430696"/>
                </a:lnTo>
                <a:lnTo>
                  <a:pt x="30340" y="386532"/>
                </a:lnTo>
                <a:lnTo>
                  <a:pt x="26123" y="339636"/>
                </a:lnTo>
                <a:lnTo>
                  <a:pt x="30340" y="292732"/>
                </a:lnTo>
                <a:lnTo>
                  <a:pt x="42496" y="248562"/>
                </a:lnTo>
                <a:lnTo>
                  <a:pt x="61846" y="207870"/>
                </a:lnTo>
                <a:lnTo>
                  <a:pt x="87646" y="171398"/>
                </a:lnTo>
                <a:lnTo>
                  <a:pt x="119154" y="139891"/>
                </a:lnTo>
                <a:lnTo>
                  <a:pt x="155624" y="114091"/>
                </a:lnTo>
                <a:lnTo>
                  <a:pt x="196313" y="94742"/>
                </a:lnTo>
                <a:lnTo>
                  <a:pt x="240478" y="82588"/>
                </a:lnTo>
                <a:lnTo>
                  <a:pt x="287375" y="78371"/>
                </a:lnTo>
                <a:lnTo>
                  <a:pt x="404410" y="78371"/>
                </a:lnTo>
                <a:lnTo>
                  <a:pt x="380401" y="67833"/>
                </a:lnTo>
                <a:lnTo>
                  <a:pt x="334745" y="56215"/>
                </a:lnTo>
                <a:lnTo>
                  <a:pt x="287375" y="52260"/>
                </a:lnTo>
                <a:close/>
              </a:path>
              <a:path w="627379" h="627379">
                <a:moveTo>
                  <a:pt x="524493" y="179044"/>
                </a:moveTo>
                <a:lnTo>
                  <a:pt x="493153" y="179044"/>
                </a:lnTo>
                <a:lnTo>
                  <a:pt x="516885" y="215240"/>
                </a:lnTo>
                <a:lnTo>
                  <a:pt x="534276" y="254649"/>
                </a:lnTo>
                <a:lnTo>
                  <a:pt x="544970" y="296403"/>
                </a:lnTo>
                <a:lnTo>
                  <a:pt x="548614" y="339636"/>
                </a:lnTo>
                <a:lnTo>
                  <a:pt x="544397" y="386532"/>
                </a:lnTo>
                <a:lnTo>
                  <a:pt x="532243" y="430696"/>
                </a:lnTo>
                <a:lnTo>
                  <a:pt x="512895" y="471384"/>
                </a:lnTo>
                <a:lnTo>
                  <a:pt x="487097" y="507852"/>
                </a:lnTo>
                <a:lnTo>
                  <a:pt x="455591" y="539357"/>
                </a:lnTo>
                <a:lnTo>
                  <a:pt x="419123" y="565156"/>
                </a:lnTo>
                <a:lnTo>
                  <a:pt x="378435" y="584504"/>
                </a:lnTo>
                <a:lnTo>
                  <a:pt x="334271" y="596658"/>
                </a:lnTo>
                <a:lnTo>
                  <a:pt x="287375" y="600875"/>
                </a:lnTo>
                <a:lnTo>
                  <a:pt x="405154" y="600875"/>
                </a:lnTo>
                <a:lnTo>
                  <a:pt x="456985" y="571479"/>
                </a:lnTo>
                <a:lnTo>
                  <a:pt x="490485" y="542734"/>
                </a:lnTo>
                <a:lnTo>
                  <a:pt x="519230" y="509236"/>
                </a:lnTo>
                <a:lnTo>
                  <a:pt x="542626" y="471580"/>
                </a:lnTo>
                <a:lnTo>
                  <a:pt x="560076" y="430364"/>
                </a:lnTo>
                <a:lnTo>
                  <a:pt x="570983" y="386184"/>
                </a:lnTo>
                <a:lnTo>
                  <a:pt x="574751" y="339636"/>
                </a:lnTo>
                <a:lnTo>
                  <a:pt x="570990" y="293614"/>
                </a:lnTo>
                <a:lnTo>
                  <a:pt x="559954" y="249086"/>
                </a:lnTo>
                <a:lnTo>
                  <a:pt x="542009" y="206914"/>
                </a:lnTo>
                <a:lnTo>
                  <a:pt x="524493" y="179044"/>
                </a:lnTo>
                <a:close/>
              </a:path>
              <a:path w="627379" h="627379">
                <a:moveTo>
                  <a:pt x="404410" y="78371"/>
                </a:moveTo>
                <a:lnTo>
                  <a:pt x="287375" y="78371"/>
                </a:lnTo>
                <a:lnTo>
                  <a:pt x="332695" y="82356"/>
                </a:lnTo>
                <a:lnTo>
                  <a:pt x="376240" y="94051"/>
                </a:lnTo>
                <a:lnTo>
                  <a:pt x="417095" y="113063"/>
                </a:lnTo>
                <a:lnTo>
                  <a:pt x="454342" y="139001"/>
                </a:lnTo>
                <a:lnTo>
                  <a:pt x="449491" y="149478"/>
                </a:lnTo>
                <a:lnTo>
                  <a:pt x="444128" y="158988"/>
                </a:lnTo>
                <a:lnTo>
                  <a:pt x="438227" y="167436"/>
                </a:lnTo>
                <a:lnTo>
                  <a:pt x="431800" y="174688"/>
                </a:lnTo>
                <a:lnTo>
                  <a:pt x="424900" y="181781"/>
                </a:lnTo>
                <a:lnTo>
                  <a:pt x="419731" y="188847"/>
                </a:lnTo>
                <a:lnTo>
                  <a:pt x="417816" y="196053"/>
                </a:lnTo>
                <a:lnTo>
                  <a:pt x="420674" y="203568"/>
                </a:lnTo>
                <a:lnTo>
                  <a:pt x="423583" y="207492"/>
                </a:lnTo>
                <a:lnTo>
                  <a:pt x="426593" y="209245"/>
                </a:lnTo>
                <a:lnTo>
                  <a:pt x="430453" y="209245"/>
                </a:lnTo>
                <a:lnTo>
                  <a:pt x="435577" y="208409"/>
                </a:lnTo>
                <a:lnTo>
                  <a:pt x="441807" y="206005"/>
                </a:lnTo>
                <a:lnTo>
                  <a:pt x="449438" y="202188"/>
                </a:lnTo>
                <a:lnTo>
                  <a:pt x="474648" y="188533"/>
                </a:lnTo>
                <a:lnTo>
                  <a:pt x="483649" y="183834"/>
                </a:lnTo>
                <a:lnTo>
                  <a:pt x="493153" y="179044"/>
                </a:lnTo>
                <a:lnTo>
                  <a:pt x="524493" y="179044"/>
                </a:lnTo>
                <a:lnTo>
                  <a:pt x="517525" y="167957"/>
                </a:lnTo>
                <a:lnTo>
                  <a:pt x="518790" y="167426"/>
                </a:lnTo>
                <a:lnTo>
                  <a:pt x="519988" y="166839"/>
                </a:lnTo>
                <a:lnTo>
                  <a:pt x="521246" y="166344"/>
                </a:lnTo>
                <a:lnTo>
                  <a:pt x="555867" y="166344"/>
                </a:lnTo>
                <a:lnTo>
                  <a:pt x="552151" y="164193"/>
                </a:lnTo>
                <a:lnTo>
                  <a:pt x="547915" y="159207"/>
                </a:lnTo>
                <a:lnTo>
                  <a:pt x="474218" y="159207"/>
                </a:lnTo>
                <a:lnTo>
                  <a:pt x="480031" y="146136"/>
                </a:lnTo>
                <a:lnTo>
                  <a:pt x="485060" y="131889"/>
                </a:lnTo>
                <a:lnTo>
                  <a:pt x="489294" y="116480"/>
                </a:lnTo>
                <a:lnTo>
                  <a:pt x="490103" y="112572"/>
                </a:lnTo>
                <a:lnTo>
                  <a:pt x="463130" y="112572"/>
                </a:lnTo>
                <a:lnTo>
                  <a:pt x="423483" y="86743"/>
                </a:lnTo>
                <a:lnTo>
                  <a:pt x="404410" y="78371"/>
                </a:lnTo>
                <a:close/>
              </a:path>
              <a:path w="627379" h="627379">
                <a:moveTo>
                  <a:pt x="555867" y="166344"/>
                </a:moveTo>
                <a:lnTo>
                  <a:pt x="521246" y="166344"/>
                </a:lnTo>
                <a:lnTo>
                  <a:pt x="529851" y="178995"/>
                </a:lnTo>
                <a:lnTo>
                  <a:pt x="541380" y="188674"/>
                </a:lnTo>
                <a:lnTo>
                  <a:pt x="555202" y="194862"/>
                </a:lnTo>
                <a:lnTo>
                  <a:pt x="570687" y="197040"/>
                </a:lnTo>
                <a:lnTo>
                  <a:pt x="592585" y="192648"/>
                </a:lnTo>
                <a:lnTo>
                  <a:pt x="610487" y="180678"/>
                </a:lnTo>
                <a:lnTo>
                  <a:pt x="617142" y="170903"/>
                </a:lnTo>
                <a:lnTo>
                  <a:pt x="570687" y="170903"/>
                </a:lnTo>
                <a:lnTo>
                  <a:pt x="560694" y="169138"/>
                </a:lnTo>
                <a:lnTo>
                  <a:pt x="555867" y="166344"/>
                </a:lnTo>
                <a:close/>
              </a:path>
              <a:path w="627379" h="627379">
                <a:moveTo>
                  <a:pt x="606539" y="26123"/>
                </a:moveTo>
                <a:lnTo>
                  <a:pt x="549071" y="26123"/>
                </a:lnTo>
                <a:lnTo>
                  <a:pt x="569215" y="30139"/>
                </a:lnTo>
                <a:lnTo>
                  <a:pt x="585684" y="41084"/>
                </a:lnTo>
                <a:lnTo>
                  <a:pt x="596797" y="57306"/>
                </a:lnTo>
                <a:lnTo>
                  <a:pt x="600875" y="77152"/>
                </a:lnTo>
                <a:lnTo>
                  <a:pt x="600328" y="84382"/>
                </a:lnTo>
                <a:lnTo>
                  <a:pt x="588518" y="110705"/>
                </a:lnTo>
                <a:lnTo>
                  <a:pt x="588962" y="117386"/>
                </a:lnTo>
                <a:lnTo>
                  <a:pt x="592988" y="121894"/>
                </a:lnTo>
                <a:lnTo>
                  <a:pt x="596582" y="125869"/>
                </a:lnTo>
                <a:lnTo>
                  <a:pt x="600875" y="132473"/>
                </a:lnTo>
                <a:lnTo>
                  <a:pt x="600875" y="141236"/>
                </a:lnTo>
                <a:lnTo>
                  <a:pt x="598497" y="152778"/>
                </a:lnTo>
                <a:lnTo>
                  <a:pt x="592020" y="162209"/>
                </a:lnTo>
                <a:lnTo>
                  <a:pt x="582422" y="168570"/>
                </a:lnTo>
                <a:lnTo>
                  <a:pt x="570687" y="170903"/>
                </a:lnTo>
                <a:lnTo>
                  <a:pt x="617142" y="170903"/>
                </a:lnTo>
                <a:lnTo>
                  <a:pt x="622566" y="162938"/>
                </a:lnTo>
                <a:lnTo>
                  <a:pt x="626999" y="141236"/>
                </a:lnTo>
                <a:lnTo>
                  <a:pt x="626445" y="133691"/>
                </a:lnTo>
                <a:lnTo>
                  <a:pt x="624808" y="126288"/>
                </a:lnTo>
                <a:lnTo>
                  <a:pt x="622123" y="119133"/>
                </a:lnTo>
                <a:lnTo>
                  <a:pt x="618426" y="112331"/>
                </a:lnTo>
                <a:lnTo>
                  <a:pt x="622144" y="104007"/>
                </a:lnTo>
                <a:lnTo>
                  <a:pt x="624827" y="95318"/>
                </a:lnTo>
                <a:lnTo>
                  <a:pt x="626452" y="86340"/>
                </a:lnTo>
                <a:lnTo>
                  <a:pt x="626999" y="77152"/>
                </a:lnTo>
                <a:lnTo>
                  <a:pt x="620866" y="47148"/>
                </a:lnTo>
                <a:lnTo>
                  <a:pt x="606539" y="26123"/>
                </a:lnTo>
                <a:close/>
              </a:path>
              <a:path w="627379" h="627379">
                <a:moveTo>
                  <a:pt x="531393" y="136436"/>
                </a:moveTo>
                <a:lnTo>
                  <a:pt x="527748" y="136436"/>
                </a:lnTo>
                <a:lnTo>
                  <a:pt x="526326" y="136664"/>
                </a:lnTo>
                <a:lnTo>
                  <a:pt x="486219" y="153254"/>
                </a:lnTo>
                <a:lnTo>
                  <a:pt x="474218" y="159207"/>
                </a:lnTo>
                <a:lnTo>
                  <a:pt x="547915" y="159207"/>
                </a:lnTo>
                <a:lnTo>
                  <a:pt x="545694" y="156593"/>
                </a:lnTo>
                <a:lnTo>
                  <a:pt x="541959" y="146862"/>
                </a:lnTo>
                <a:lnTo>
                  <a:pt x="541197" y="143192"/>
                </a:lnTo>
                <a:lnTo>
                  <a:pt x="538899" y="140030"/>
                </a:lnTo>
                <a:lnTo>
                  <a:pt x="533641" y="137007"/>
                </a:lnTo>
                <a:lnTo>
                  <a:pt x="531393" y="136436"/>
                </a:lnTo>
                <a:close/>
              </a:path>
              <a:path w="627379" h="627379">
                <a:moveTo>
                  <a:pt x="484225" y="0"/>
                </a:moveTo>
                <a:lnTo>
                  <a:pt x="462327" y="4391"/>
                </a:lnTo>
                <a:lnTo>
                  <a:pt x="444425" y="16360"/>
                </a:lnTo>
                <a:lnTo>
                  <a:pt x="432345" y="34097"/>
                </a:lnTo>
                <a:lnTo>
                  <a:pt x="427913" y="55791"/>
                </a:lnTo>
                <a:lnTo>
                  <a:pt x="430601" y="72655"/>
                </a:lnTo>
                <a:lnTo>
                  <a:pt x="438137" y="87453"/>
                </a:lnTo>
                <a:lnTo>
                  <a:pt x="449730" y="99330"/>
                </a:lnTo>
                <a:lnTo>
                  <a:pt x="464591" y="107429"/>
                </a:lnTo>
                <a:lnTo>
                  <a:pt x="464172" y="109245"/>
                </a:lnTo>
                <a:lnTo>
                  <a:pt x="463588" y="110807"/>
                </a:lnTo>
                <a:lnTo>
                  <a:pt x="463130" y="112572"/>
                </a:lnTo>
                <a:lnTo>
                  <a:pt x="490103" y="112572"/>
                </a:lnTo>
                <a:lnTo>
                  <a:pt x="492721" y="99923"/>
                </a:lnTo>
                <a:lnTo>
                  <a:pt x="493356" y="96354"/>
                </a:lnTo>
                <a:lnTo>
                  <a:pt x="492467" y="92684"/>
                </a:lnTo>
                <a:lnTo>
                  <a:pt x="488099" y="86893"/>
                </a:lnTo>
                <a:lnTo>
                  <a:pt x="484835" y="85039"/>
                </a:lnTo>
                <a:lnTo>
                  <a:pt x="481215" y="84658"/>
                </a:lnTo>
                <a:lnTo>
                  <a:pt x="470434" y="81555"/>
                </a:lnTo>
                <a:lnTo>
                  <a:pt x="461822" y="75187"/>
                </a:lnTo>
                <a:lnTo>
                  <a:pt x="456116" y="66338"/>
                </a:lnTo>
                <a:lnTo>
                  <a:pt x="454050" y="55791"/>
                </a:lnTo>
                <a:lnTo>
                  <a:pt x="456425" y="44254"/>
                </a:lnTo>
                <a:lnTo>
                  <a:pt x="462899" y="34823"/>
                </a:lnTo>
                <a:lnTo>
                  <a:pt x="472491" y="28459"/>
                </a:lnTo>
                <a:lnTo>
                  <a:pt x="484225" y="26123"/>
                </a:lnTo>
                <a:lnTo>
                  <a:pt x="606539" y="26123"/>
                </a:lnTo>
                <a:lnTo>
                  <a:pt x="604153" y="22621"/>
                </a:lnTo>
                <a:lnTo>
                  <a:pt x="583050" y="8521"/>
                </a:lnTo>
                <a:lnTo>
                  <a:pt x="513486" y="8521"/>
                </a:lnTo>
                <a:lnTo>
                  <a:pt x="506623" y="4827"/>
                </a:lnTo>
                <a:lnTo>
                  <a:pt x="499422" y="2160"/>
                </a:lnTo>
                <a:lnTo>
                  <a:pt x="491939" y="543"/>
                </a:lnTo>
                <a:lnTo>
                  <a:pt x="484225" y="0"/>
                </a:lnTo>
                <a:close/>
              </a:path>
              <a:path w="627379" h="627379">
                <a:moveTo>
                  <a:pt x="549071" y="26123"/>
                </a:moveTo>
                <a:lnTo>
                  <a:pt x="493204" y="26123"/>
                </a:lnTo>
                <a:lnTo>
                  <a:pt x="499960" y="30391"/>
                </a:lnTo>
                <a:lnTo>
                  <a:pt x="508495" y="37884"/>
                </a:lnTo>
                <a:lnTo>
                  <a:pt x="515023" y="38303"/>
                </a:lnTo>
                <a:lnTo>
                  <a:pt x="519950" y="34975"/>
                </a:lnTo>
                <a:lnTo>
                  <a:pt x="526652" y="31149"/>
                </a:lnTo>
                <a:lnTo>
                  <a:pt x="533811" y="28378"/>
                </a:lnTo>
                <a:lnTo>
                  <a:pt x="541319" y="26692"/>
                </a:lnTo>
                <a:lnTo>
                  <a:pt x="549071" y="26123"/>
                </a:lnTo>
                <a:close/>
              </a:path>
              <a:path w="627379" h="627379">
                <a:moveTo>
                  <a:pt x="549084" y="0"/>
                </a:moveTo>
                <a:lnTo>
                  <a:pt x="539803" y="543"/>
                </a:lnTo>
                <a:lnTo>
                  <a:pt x="530723" y="2160"/>
                </a:lnTo>
                <a:lnTo>
                  <a:pt x="521923" y="4827"/>
                </a:lnTo>
                <a:lnTo>
                  <a:pt x="513486" y="8521"/>
                </a:lnTo>
                <a:lnTo>
                  <a:pt x="583050" y="8521"/>
                </a:lnTo>
                <a:lnTo>
                  <a:pt x="579384" y="6072"/>
                </a:lnTo>
                <a:lnTo>
                  <a:pt x="549084" y="0"/>
                </a:lnTo>
                <a:close/>
              </a:path>
            </a:pathLst>
          </a:custGeom>
          <a:solidFill>
            <a:srgbClr val="7E3C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0112375" y="2866034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0188867" y="2866034"/>
            <a:ext cx="7232015" cy="0"/>
          </a:xfrm>
          <a:custGeom>
            <a:avLst/>
            <a:gdLst/>
            <a:ahLst/>
            <a:cxnLst/>
            <a:rect l="l" t="t" r="r" b="b"/>
            <a:pathLst>
              <a:path w="7232015" h="0">
                <a:moveTo>
                  <a:pt x="0" y="0"/>
                </a:moveTo>
                <a:lnTo>
                  <a:pt x="7231595" y="0"/>
                </a:lnTo>
              </a:path>
            </a:pathLst>
          </a:custGeom>
          <a:ln w="12700">
            <a:solidFill>
              <a:srgbClr val="1D1D1B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7445989" y="2866034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0112375" y="549865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0188867" y="5498655"/>
            <a:ext cx="7232015" cy="0"/>
          </a:xfrm>
          <a:custGeom>
            <a:avLst/>
            <a:gdLst/>
            <a:ahLst/>
            <a:cxnLst/>
            <a:rect l="l" t="t" r="r" b="b"/>
            <a:pathLst>
              <a:path w="7232015" h="0">
                <a:moveTo>
                  <a:pt x="0" y="0"/>
                </a:moveTo>
                <a:lnTo>
                  <a:pt x="7231595" y="0"/>
                </a:lnTo>
              </a:path>
            </a:pathLst>
          </a:custGeom>
          <a:ln w="12700">
            <a:solidFill>
              <a:srgbClr val="1D1D1B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7445989" y="549865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0112375" y="804304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0188867" y="8043049"/>
            <a:ext cx="7232015" cy="0"/>
          </a:xfrm>
          <a:custGeom>
            <a:avLst/>
            <a:gdLst/>
            <a:ahLst/>
            <a:cxnLst/>
            <a:rect l="l" t="t" r="r" b="b"/>
            <a:pathLst>
              <a:path w="7232015" h="0">
                <a:moveTo>
                  <a:pt x="0" y="0"/>
                </a:moveTo>
                <a:lnTo>
                  <a:pt x="7231595" y="0"/>
                </a:lnTo>
              </a:path>
            </a:pathLst>
          </a:custGeom>
          <a:ln w="12700">
            <a:solidFill>
              <a:srgbClr val="1D1D1B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7445989" y="804304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8555685" y="6807695"/>
            <a:ext cx="365760" cy="1437005"/>
          </a:xfrm>
          <a:custGeom>
            <a:avLst/>
            <a:gdLst/>
            <a:ahLst/>
            <a:cxnLst/>
            <a:rect l="l" t="t" r="r" b="b"/>
            <a:pathLst>
              <a:path w="365759" h="1437004">
                <a:moveTo>
                  <a:pt x="365379" y="0"/>
                </a:moveTo>
                <a:lnTo>
                  <a:pt x="0" y="719048"/>
                </a:lnTo>
                <a:lnTo>
                  <a:pt x="364566" y="1436484"/>
                </a:lnTo>
                <a:lnTo>
                  <a:pt x="3653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Bolívar - inversión</dc:title>
  <dcterms:created xsi:type="dcterms:W3CDTF">2019-08-29T18:49:23Z</dcterms:created>
  <dcterms:modified xsi:type="dcterms:W3CDTF">2019-08-29T18:49:23Z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2019-08-29T00:00:00Z</vt:filetime>
  </property>
  <property fmtid="{D5CDD505-2E9C-101B-9397-08002B2CF9AE}" pid="3" name="Creator">
    <vt:lpwstr>Adobe Illustrator CC 23.0 (Macintosh)</vt:lpwstr>
  </property>
  <property fmtid="{D5CDD505-2E9C-101B-9397-08002B2CF9AE}" pid="4" name="LastSaved">
    <vt:filetime>2019-08-29T00:00:00Z</vt:filetime>
  </property>
</Properties>
</file>