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5" r:id="rId3"/>
    <p:sldId id="280" r:id="rId4"/>
    <p:sldId id="283" r:id="rId5"/>
    <p:sldId id="300" r:id="rId6"/>
    <p:sldId id="298" r:id="rId7"/>
    <p:sldId id="301" r:id="rId8"/>
    <p:sldId id="308" r:id="rId9"/>
    <p:sldId id="312" r:id="rId10"/>
    <p:sldId id="313" r:id="rId11"/>
    <p:sldId id="31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C0"/>
    <a:srgbClr val="00C057"/>
    <a:srgbClr val="152543"/>
    <a:srgbClr val="55AD30"/>
    <a:srgbClr val="00688B"/>
    <a:srgbClr val="B7CD37"/>
    <a:srgbClr val="75C6D5"/>
    <a:srgbClr val="0EA3BC"/>
    <a:srgbClr val="061C38"/>
    <a:srgbClr val="9AC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AA771-96F6-4D67-8789-A1CDA5F6C1F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E985830-0CC2-47A5-AF8F-09596FC97A08}">
      <dgm:prSet phldrT="[Texto]" custT="1"/>
      <dgm:spPr/>
      <dgm:t>
        <a:bodyPr/>
        <a:lstStyle/>
        <a:p>
          <a:r>
            <a:rPr lang="es-CO" sz="1900" b="1" dirty="0">
              <a:solidFill>
                <a:schemeClr val="tx1"/>
              </a:solidFill>
            </a:rPr>
            <a:t>Modernización y Desarrollo institucional (</a:t>
          </a:r>
          <a:r>
            <a:rPr lang="es-CO" sz="1900" b="1" dirty="0" err="1">
              <a:solidFill>
                <a:schemeClr val="tx1"/>
              </a:solidFill>
            </a:rPr>
            <a:t>Mdi</a:t>
          </a:r>
          <a:r>
            <a:rPr lang="es-CO" sz="1900" b="1" dirty="0">
              <a:solidFill>
                <a:schemeClr val="tx1"/>
              </a:solidFill>
            </a:rPr>
            <a:t>)</a:t>
          </a:r>
        </a:p>
      </dgm:t>
    </dgm:pt>
    <dgm:pt modelId="{4D40DC1D-2DE0-4BCF-85B2-12FB39DF972B}" type="parTrans" cxnId="{D8C71B74-AC45-4AD2-A9A4-50736AC605A3}">
      <dgm:prSet/>
      <dgm:spPr/>
      <dgm:t>
        <a:bodyPr/>
        <a:lstStyle/>
        <a:p>
          <a:endParaRPr lang="es-CO" sz="1900"/>
        </a:p>
      </dgm:t>
    </dgm:pt>
    <dgm:pt modelId="{E95DCE30-EC5A-435A-985D-3C053A9F855A}" type="sibTrans" cxnId="{D8C71B74-AC45-4AD2-A9A4-50736AC605A3}">
      <dgm:prSet/>
      <dgm:spPr/>
      <dgm:t>
        <a:bodyPr/>
        <a:lstStyle/>
        <a:p>
          <a:endParaRPr lang="es-CO" sz="1900"/>
        </a:p>
      </dgm:t>
    </dgm:pt>
    <dgm:pt modelId="{D98087CE-84F7-4F5E-AA7D-4BEF8214543E}">
      <dgm:prSet phldrT="[Texto]" custT="1"/>
      <dgm:spPr/>
      <dgm:t>
        <a:bodyPr/>
        <a:lstStyle/>
        <a:p>
          <a:pPr algn="ctr"/>
          <a:r>
            <a:rPr lang="es-CO" sz="1900" b="1" dirty="0" smtClean="0">
              <a:solidFill>
                <a:schemeClr val="tx1"/>
              </a:solidFill>
            </a:rPr>
            <a:t>Arquitectura </a:t>
          </a:r>
          <a:r>
            <a:rPr lang="es-CO" sz="1900" b="1" dirty="0">
              <a:solidFill>
                <a:schemeClr val="tx1"/>
              </a:solidFill>
            </a:rPr>
            <a:t>Organizacional</a:t>
          </a:r>
          <a:r>
            <a:rPr lang="es-CO" sz="1900" dirty="0"/>
            <a:t/>
          </a:r>
          <a:br>
            <a:rPr lang="es-CO" sz="1900" dirty="0"/>
          </a:br>
          <a:endParaRPr lang="es-CO" sz="1900" dirty="0"/>
        </a:p>
      </dgm:t>
    </dgm:pt>
    <dgm:pt modelId="{08629609-89CD-4FD3-903B-C8E9EB733E04}" type="parTrans" cxnId="{1881CBED-C098-43EA-BFA4-CB2D8EDB6D64}">
      <dgm:prSet/>
      <dgm:spPr/>
      <dgm:t>
        <a:bodyPr/>
        <a:lstStyle/>
        <a:p>
          <a:endParaRPr lang="es-CO" sz="1900"/>
        </a:p>
      </dgm:t>
    </dgm:pt>
    <dgm:pt modelId="{88D044A3-5661-495F-9C05-BD655992EE24}" type="sibTrans" cxnId="{1881CBED-C098-43EA-BFA4-CB2D8EDB6D64}">
      <dgm:prSet/>
      <dgm:spPr/>
      <dgm:t>
        <a:bodyPr/>
        <a:lstStyle/>
        <a:p>
          <a:endParaRPr lang="es-CO" sz="1900"/>
        </a:p>
      </dgm:t>
    </dgm:pt>
    <dgm:pt modelId="{3EE6FC35-CFB9-4D23-BFA7-07AA2804CB41}">
      <dgm:prSet phldrT="[Texto]" custT="1"/>
      <dgm:spPr/>
      <dgm:t>
        <a:bodyPr/>
        <a:lstStyle/>
        <a:p>
          <a:r>
            <a:rPr lang="es-CO" sz="1900" b="1" dirty="0">
              <a:solidFill>
                <a:schemeClr val="tx1"/>
              </a:solidFill>
            </a:rPr>
            <a:t>Procesos y procedimientos</a:t>
          </a:r>
        </a:p>
        <a:p>
          <a:r>
            <a:rPr lang="es-CO" sz="1900" b="1" dirty="0" err="1" smtClean="0">
              <a:solidFill>
                <a:schemeClr val="tx1"/>
              </a:solidFill>
            </a:rPr>
            <a:t>MiPG</a:t>
          </a:r>
          <a:endParaRPr lang="es-CO" sz="1900" b="1" dirty="0">
            <a:solidFill>
              <a:schemeClr val="tx1"/>
            </a:solidFill>
          </a:endParaRPr>
        </a:p>
      </dgm:t>
    </dgm:pt>
    <dgm:pt modelId="{9868831C-9B3F-4433-8115-7180F278FD76}" type="parTrans" cxnId="{88A7E451-A029-41E0-8E32-8845FC26647D}">
      <dgm:prSet/>
      <dgm:spPr/>
      <dgm:t>
        <a:bodyPr/>
        <a:lstStyle/>
        <a:p>
          <a:endParaRPr lang="es-CO" sz="1900"/>
        </a:p>
      </dgm:t>
    </dgm:pt>
    <dgm:pt modelId="{801DF889-F27C-4F30-BC60-42DD687DCAED}" type="sibTrans" cxnId="{88A7E451-A029-41E0-8E32-8845FC26647D}">
      <dgm:prSet/>
      <dgm:spPr/>
      <dgm:t>
        <a:bodyPr/>
        <a:lstStyle/>
        <a:p>
          <a:endParaRPr lang="es-CO" sz="1900"/>
        </a:p>
      </dgm:t>
    </dgm:pt>
    <dgm:pt modelId="{70DAD222-458D-4A99-B5C4-CF869F2C5F34}">
      <dgm:prSet phldrT="[Texto]" custT="1"/>
      <dgm:spPr/>
      <dgm:t>
        <a:bodyPr/>
        <a:lstStyle/>
        <a:p>
          <a:r>
            <a:rPr lang="es-CO" sz="1900" b="1" dirty="0">
              <a:solidFill>
                <a:schemeClr val="tx1"/>
              </a:solidFill>
            </a:rPr>
            <a:t>Sistemas de </a:t>
          </a:r>
          <a:r>
            <a:rPr lang="es-CO" sz="1900" b="1" dirty="0" smtClean="0">
              <a:solidFill>
                <a:schemeClr val="tx1"/>
              </a:solidFill>
            </a:rPr>
            <a:t>Información</a:t>
          </a:r>
          <a:endParaRPr lang="es-CO" sz="1900" b="1" dirty="0">
            <a:solidFill>
              <a:schemeClr val="tx1"/>
            </a:solidFill>
          </a:endParaRPr>
        </a:p>
      </dgm:t>
    </dgm:pt>
    <dgm:pt modelId="{98A95E07-1ED1-4086-A180-DFCEE0E6D5CE}" type="parTrans" cxnId="{910CF3A9-3F56-4644-BDA3-48337DEE4FDD}">
      <dgm:prSet/>
      <dgm:spPr/>
      <dgm:t>
        <a:bodyPr/>
        <a:lstStyle/>
        <a:p>
          <a:endParaRPr lang="es-CO" sz="1900"/>
        </a:p>
      </dgm:t>
    </dgm:pt>
    <dgm:pt modelId="{077128F9-99C1-4D93-A20B-2050511DECE4}" type="sibTrans" cxnId="{910CF3A9-3F56-4644-BDA3-48337DEE4FDD}">
      <dgm:prSet/>
      <dgm:spPr/>
      <dgm:t>
        <a:bodyPr/>
        <a:lstStyle/>
        <a:p>
          <a:endParaRPr lang="es-CO" sz="1900"/>
        </a:p>
      </dgm:t>
    </dgm:pt>
    <dgm:pt modelId="{8FA5520E-A075-4D0F-B24F-F411EDAA83A3}">
      <dgm:prSet phldrT="[Texto]" custT="1"/>
      <dgm:spPr>
        <a:solidFill>
          <a:srgbClr val="C00000"/>
        </a:solidFill>
      </dgm:spPr>
      <dgm:t>
        <a:bodyPr/>
        <a:lstStyle/>
        <a:p>
          <a:endParaRPr lang="es-CO" sz="1900" b="1" dirty="0" smtClean="0">
            <a:solidFill>
              <a:schemeClr val="tx1"/>
            </a:solidFill>
          </a:endParaRPr>
        </a:p>
        <a:p>
          <a:r>
            <a:rPr lang="es-CO" sz="1900" b="1" dirty="0" smtClean="0">
              <a:solidFill>
                <a:schemeClr val="tx1"/>
              </a:solidFill>
            </a:rPr>
            <a:t>Talento </a:t>
          </a:r>
          <a:r>
            <a:rPr lang="es-CO" sz="1900" b="1" dirty="0">
              <a:solidFill>
                <a:schemeClr val="tx1"/>
              </a:solidFill>
            </a:rPr>
            <a:t>Humano</a:t>
          </a:r>
        </a:p>
        <a:p>
          <a:endParaRPr lang="es-CO" sz="1900" dirty="0"/>
        </a:p>
      </dgm:t>
    </dgm:pt>
    <dgm:pt modelId="{D24AA752-39C2-4191-9701-69F83B231A3D}" type="parTrans" cxnId="{084C9C3A-F97A-4EDA-8623-5B41EAC5B9F2}">
      <dgm:prSet/>
      <dgm:spPr/>
      <dgm:t>
        <a:bodyPr/>
        <a:lstStyle/>
        <a:p>
          <a:endParaRPr lang="es-CO" sz="1900"/>
        </a:p>
      </dgm:t>
    </dgm:pt>
    <dgm:pt modelId="{20F1B28A-4627-4C6D-A0AB-BAC874C0F11F}" type="sibTrans" cxnId="{084C9C3A-F97A-4EDA-8623-5B41EAC5B9F2}">
      <dgm:prSet/>
      <dgm:spPr/>
      <dgm:t>
        <a:bodyPr/>
        <a:lstStyle/>
        <a:p>
          <a:endParaRPr lang="es-CO" sz="1900"/>
        </a:p>
      </dgm:t>
    </dgm:pt>
    <dgm:pt modelId="{853579FC-0B04-40EB-9EEE-93D59F342D05}">
      <dgm:prSet custT="1"/>
      <dgm:spPr/>
      <dgm:t>
        <a:bodyPr/>
        <a:lstStyle/>
        <a:p>
          <a:endParaRPr lang="es-CO" sz="1900" b="1" dirty="0" smtClean="0">
            <a:solidFill>
              <a:schemeClr val="tx1"/>
            </a:solidFill>
          </a:endParaRPr>
        </a:p>
        <a:p>
          <a:r>
            <a:rPr lang="es-CO" sz="1900" b="1" dirty="0" smtClean="0">
              <a:solidFill>
                <a:schemeClr val="tx1"/>
              </a:solidFill>
            </a:rPr>
            <a:t>Medición </a:t>
          </a:r>
          <a:r>
            <a:rPr lang="es-CO" sz="1900" b="1" dirty="0">
              <a:solidFill>
                <a:schemeClr val="tx1"/>
              </a:solidFill>
            </a:rPr>
            <a:t>de la Gestión / Evaluación y Rendición de Cuentas</a:t>
          </a:r>
        </a:p>
        <a:p>
          <a:endParaRPr lang="es-CO" sz="1900" dirty="0"/>
        </a:p>
      </dgm:t>
    </dgm:pt>
    <dgm:pt modelId="{CFBAF011-521A-4957-A01C-0E0490644C8D}" type="parTrans" cxnId="{45CF3337-1FFC-47D8-8894-5CB6601AE210}">
      <dgm:prSet/>
      <dgm:spPr/>
      <dgm:t>
        <a:bodyPr/>
        <a:lstStyle/>
        <a:p>
          <a:endParaRPr lang="es-CO" sz="1900"/>
        </a:p>
      </dgm:t>
    </dgm:pt>
    <dgm:pt modelId="{30359D30-FDFA-481B-B71F-BC2AE827BDF0}" type="sibTrans" cxnId="{45CF3337-1FFC-47D8-8894-5CB6601AE210}">
      <dgm:prSet/>
      <dgm:spPr/>
      <dgm:t>
        <a:bodyPr/>
        <a:lstStyle/>
        <a:p>
          <a:endParaRPr lang="es-CO" sz="1900"/>
        </a:p>
      </dgm:t>
    </dgm:pt>
    <dgm:pt modelId="{1E2AA347-E9A7-4085-A924-B9E8105C34E9}" type="pres">
      <dgm:prSet presAssocID="{5E0AA771-96F6-4D67-8789-A1CDA5F6C1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C65EAEC-BC9D-41AB-9A7B-D92844E0F2FA}" type="pres">
      <dgm:prSet presAssocID="{FE985830-0CC2-47A5-AF8F-09596FC97A08}" presName="centerShape" presStyleLbl="node0" presStyleIdx="0" presStyleCnt="1" custScaleX="119188" custScaleY="89926" custLinFactNeighborX="-3159" custLinFactNeighborY="-1741"/>
      <dgm:spPr/>
      <dgm:t>
        <a:bodyPr/>
        <a:lstStyle/>
        <a:p>
          <a:endParaRPr lang="es-CO"/>
        </a:p>
      </dgm:t>
    </dgm:pt>
    <dgm:pt modelId="{DFF9034A-EDE1-421F-88DC-C9D8562D86D9}" type="pres">
      <dgm:prSet presAssocID="{D98087CE-84F7-4F5E-AA7D-4BEF8214543E}" presName="node" presStyleLbl="node1" presStyleIdx="0" presStyleCnt="5" custScaleX="159161" custScaleY="117501" custRadScaleRad="98060" custRadScaleInc="-3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D53166-B940-4FF9-892C-8D65341F4EF9}" type="pres">
      <dgm:prSet presAssocID="{D98087CE-84F7-4F5E-AA7D-4BEF8214543E}" presName="dummy" presStyleCnt="0"/>
      <dgm:spPr/>
    </dgm:pt>
    <dgm:pt modelId="{69488730-BE5D-4783-8D52-2B10FD25ECF8}" type="pres">
      <dgm:prSet presAssocID="{88D044A3-5661-495F-9C05-BD655992EE24}" presName="sibTrans" presStyleLbl="sibTrans2D1" presStyleIdx="0" presStyleCnt="5"/>
      <dgm:spPr/>
      <dgm:t>
        <a:bodyPr/>
        <a:lstStyle/>
        <a:p>
          <a:endParaRPr lang="es-CO"/>
        </a:p>
      </dgm:t>
    </dgm:pt>
    <dgm:pt modelId="{69B05BB0-62A0-4627-9796-0ED9BCAAB679}" type="pres">
      <dgm:prSet presAssocID="{3EE6FC35-CFB9-4D23-BFA7-07AA2804CB41}" presName="node" presStyleLbl="node1" presStyleIdx="1" presStyleCnt="5" custScaleX="178477" custScaleY="122967" custRadScaleRad="122095" custRadScaleInc="237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7FFF70-83FA-4AD8-A1A4-A902734E183F}" type="pres">
      <dgm:prSet presAssocID="{3EE6FC35-CFB9-4D23-BFA7-07AA2804CB41}" presName="dummy" presStyleCnt="0"/>
      <dgm:spPr/>
    </dgm:pt>
    <dgm:pt modelId="{81264FFC-EA88-4CB1-ACCC-5E0318B5F405}" type="pres">
      <dgm:prSet presAssocID="{801DF889-F27C-4F30-BC60-42DD687DCAED}" presName="sibTrans" presStyleLbl="sibTrans2D1" presStyleIdx="1" presStyleCnt="5"/>
      <dgm:spPr/>
      <dgm:t>
        <a:bodyPr/>
        <a:lstStyle/>
        <a:p>
          <a:endParaRPr lang="es-CO"/>
        </a:p>
      </dgm:t>
    </dgm:pt>
    <dgm:pt modelId="{D920431C-A9F0-438F-ABFB-8EAC1887E1FC}" type="pres">
      <dgm:prSet presAssocID="{70DAD222-458D-4A99-B5C4-CF869F2C5F34}" presName="node" presStyleLbl="node1" presStyleIdx="2" presStyleCnt="5" custScaleX="157280" custScaleY="1229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60C9F3-10E4-4826-BEF1-8802C8B4F977}" type="pres">
      <dgm:prSet presAssocID="{70DAD222-458D-4A99-B5C4-CF869F2C5F34}" presName="dummy" presStyleCnt="0"/>
      <dgm:spPr/>
    </dgm:pt>
    <dgm:pt modelId="{54A2D5CB-0689-445A-9EAE-70A408013C55}" type="pres">
      <dgm:prSet presAssocID="{077128F9-99C1-4D93-A20B-2050511DECE4}" presName="sibTrans" presStyleLbl="sibTrans2D1" presStyleIdx="2" presStyleCnt="5"/>
      <dgm:spPr/>
      <dgm:t>
        <a:bodyPr/>
        <a:lstStyle/>
        <a:p>
          <a:endParaRPr lang="es-CO"/>
        </a:p>
      </dgm:t>
    </dgm:pt>
    <dgm:pt modelId="{224A65C6-B4A4-4A13-86C3-F24551820781}" type="pres">
      <dgm:prSet presAssocID="{8FA5520E-A075-4D0F-B24F-F411EDAA83A3}" presName="node" presStyleLbl="node1" presStyleIdx="3" presStyleCnt="5" custScaleX="157280" custScaleY="122967" custRadScaleRad="99858" custRadScaleInc="-64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2FD08F-C1B2-4917-83A6-1913004D7593}" type="pres">
      <dgm:prSet presAssocID="{8FA5520E-A075-4D0F-B24F-F411EDAA83A3}" presName="dummy" presStyleCnt="0"/>
      <dgm:spPr/>
    </dgm:pt>
    <dgm:pt modelId="{4D06A57A-A499-4730-99C2-3F41CF702178}" type="pres">
      <dgm:prSet presAssocID="{20F1B28A-4627-4C6D-A0AB-BAC874C0F11F}" presName="sibTrans" presStyleLbl="sibTrans2D1" presStyleIdx="3" presStyleCnt="5"/>
      <dgm:spPr/>
      <dgm:t>
        <a:bodyPr/>
        <a:lstStyle/>
        <a:p>
          <a:endParaRPr lang="es-CO"/>
        </a:p>
      </dgm:t>
    </dgm:pt>
    <dgm:pt modelId="{FDBB3BB5-537E-4928-9709-8C6C0D07851E}" type="pres">
      <dgm:prSet presAssocID="{853579FC-0B04-40EB-9EEE-93D59F342D05}" presName="node" presStyleLbl="node1" presStyleIdx="4" presStyleCnt="5" custScaleX="197146" custScaleY="145607" custRadScaleRad="130676" custRadScaleInc="-248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A9E560-A048-44C4-9848-150BBB9E0664}" type="pres">
      <dgm:prSet presAssocID="{853579FC-0B04-40EB-9EEE-93D59F342D05}" presName="dummy" presStyleCnt="0"/>
      <dgm:spPr/>
    </dgm:pt>
    <dgm:pt modelId="{DC105251-380A-4AF6-80D8-C1722F57B9A8}" type="pres">
      <dgm:prSet presAssocID="{30359D30-FDFA-481B-B71F-BC2AE827BDF0}" presName="sibTrans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1FBC069C-A5EA-4083-9B8D-630220AED884}" type="presOf" srcId="{20F1B28A-4627-4C6D-A0AB-BAC874C0F11F}" destId="{4D06A57A-A499-4730-99C2-3F41CF702178}" srcOrd="0" destOrd="0" presId="urn:microsoft.com/office/officeart/2005/8/layout/radial6"/>
    <dgm:cxn modelId="{BCDCAE4A-3D7A-47B1-A110-9864C9BDCBB9}" type="presOf" srcId="{5E0AA771-96F6-4D67-8789-A1CDA5F6C1FD}" destId="{1E2AA347-E9A7-4085-A924-B9E8105C34E9}" srcOrd="0" destOrd="0" presId="urn:microsoft.com/office/officeart/2005/8/layout/radial6"/>
    <dgm:cxn modelId="{076C51DD-DFA7-4ACD-9F0C-ED4A7B0234F3}" type="presOf" srcId="{88D044A3-5661-495F-9C05-BD655992EE24}" destId="{69488730-BE5D-4783-8D52-2B10FD25ECF8}" srcOrd="0" destOrd="0" presId="urn:microsoft.com/office/officeart/2005/8/layout/radial6"/>
    <dgm:cxn modelId="{F6E0DBE4-2587-4E60-99F5-9BC5B85ABE43}" type="presOf" srcId="{8FA5520E-A075-4D0F-B24F-F411EDAA83A3}" destId="{224A65C6-B4A4-4A13-86C3-F24551820781}" srcOrd="0" destOrd="0" presId="urn:microsoft.com/office/officeart/2005/8/layout/radial6"/>
    <dgm:cxn modelId="{45CF3337-1FFC-47D8-8894-5CB6601AE210}" srcId="{FE985830-0CC2-47A5-AF8F-09596FC97A08}" destId="{853579FC-0B04-40EB-9EEE-93D59F342D05}" srcOrd="4" destOrd="0" parTransId="{CFBAF011-521A-4957-A01C-0E0490644C8D}" sibTransId="{30359D30-FDFA-481B-B71F-BC2AE827BDF0}"/>
    <dgm:cxn modelId="{6610B389-6417-4495-8BBB-AD968E66EB2B}" type="presOf" srcId="{3EE6FC35-CFB9-4D23-BFA7-07AA2804CB41}" destId="{69B05BB0-62A0-4627-9796-0ED9BCAAB679}" srcOrd="0" destOrd="0" presId="urn:microsoft.com/office/officeart/2005/8/layout/radial6"/>
    <dgm:cxn modelId="{B4F8BC70-F6C7-4903-A508-460B4BAC3500}" type="presOf" srcId="{801DF889-F27C-4F30-BC60-42DD687DCAED}" destId="{81264FFC-EA88-4CB1-ACCC-5E0318B5F405}" srcOrd="0" destOrd="0" presId="urn:microsoft.com/office/officeart/2005/8/layout/radial6"/>
    <dgm:cxn modelId="{88A7E451-A029-41E0-8E32-8845FC26647D}" srcId="{FE985830-0CC2-47A5-AF8F-09596FC97A08}" destId="{3EE6FC35-CFB9-4D23-BFA7-07AA2804CB41}" srcOrd="1" destOrd="0" parTransId="{9868831C-9B3F-4433-8115-7180F278FD76}" sibTransId="{801DF889-F27C-4F30-BC60-42DD687DCAED}"/>
    <dgm:cxn modelId="{00FB9301-9A7C-4676-8268-D9E2EAB845C7}" type="presOf" srcId="{D98087CE-84F7-4F5E-AA7D-4BEF8214543E}" destId="{DFF9034A-EDE1-421F-88DC-C9D8562D86D9}" srcOrd="0" destOrd="0" presId="urn:microsoft.com/office/officeart/2005/8/layout/radial6"/>
    <dgm:cxn modelId="{8978F02D-AF1F-4AF4-9398-6284218B4325}" type="presOf" srcId="{FE985830-0CC2-47A5-AF8F-09596FC97A08}" destId="{7C65EAEC-BC9D-41AB-9A7B-D92844E0F2FA}" srcOrd="0" destOrd="0" presId="urn:microsoft.com/office/officeart/2005/8/layout/radial6"/>
    <dgm:cxn modelId="{BF2169A9-55FE-4393-8224-9A4F42EC105C}" type="presOf" srcId="{70DAD222-458D-4A99-B5C4-CF869F2C5F34}" destId="{D920431C-A9F0-438F-ABFB-8EAC1887E1FC}" srcOrd="0" destOrd="0" presId="urn:microsoft.com/office/officeart/2005/8/layout/radial6"/>
    <dgm:cxn modelId="{1881CBED-C098-43EA-BFA4-CB2D8EDB6D64}" srcId="{FE985830-0CC2-47A5-AF8F-09596FC97A08}" destId="{D98087CE-84F7-4F5E-AA7D-4BEF8214543E}" srcOrd="0" destOrd="0" parTransId="{08629609-89CD-4FD3-903B-C8E9EB733E04}" sibTransId="{88D044A3-5661-495F-9C05-BD655992EE24}"/>
    <dgm:cxn modelId="{084C9C3A-F97A-4EDA-8623-5B41EAC5B9F2}" srcId="{FE985830-0CC2-47A5-AF8F-09596FC97A08}" destId="{8FA5520E-A075-4D0F-B24F-F411EDAA83A3}" srcOrd="3" destOrd="0" parTransId="{D24AA752-39C2-4191-9701-69F83B231A3D}" sibTransId="{20F1B28A-4627-4C6D-A0AB-BAC874C0F11F}"/>
    <dgm:cxn modelId="{910CF3A9-3F56-4644-BDA3-48337DEE4FDD}" srcId="{FE985830-0CC2-47A5-AF8F-09596FC97A08}" destId="{70DAD222-458D-4A99-B5C4-CF869F2C5F34}" srcOrd="2" destOrd="0" parTransId="{98A95E07-1ED1-4086-A180-DFCEE0E6D5CE}" sibTransId="{077128F9-99C1-4D93-A20B-2050511DECE4}"/>
    <dgm:cxn modelId="{D8C71B74-AC45-4AD2-A9A4-50736AC605A3}" srcId="{5E0AA771-96F6-4D67-8789-A1CDA5F6C1FD}" destId="{FE985830-0CC2-47A5-AF8F-09596FC97A08}" srcOrd="0" destOrd="0" parTransId="{4D40DC1D-2DE0-4BCF-85B2-12FB39DF972B}" sibTransId="{E95DCE30-EC5A-435A-985D-3C053A9F855A}"/>
    <dgm:cxn modelId="{78C7A2E1-5214-4464-A752-D4E452BF04E8}" type="presOf" srcId="{853579FC-0B04-40EB-9EEE-93D59F342D05}" destId="{FDBB3BB5-537E-4928-9709-8C6C0D07851E}" srcOrd="0" destOrd="0" presId="urn:microsoft.com/office/officeart/2005/8/layout/radial6"/>
    <dgm:cxn modelId="{EAE1B3FA-A895-47C0-AF47-661966B3C91C}" type="presOf" srcId="{077128F9-99C1-4D93-A20B-2050511DECE4}" destId="{54A2D5CB-0689-445A-9EAE-70A408013C55}" srcOrd="0" destOrd="0" presId="urn:microsoft.com/office/officeart/2005/8/layout/radial6"/>
    <dgm:cxn modelId="{1D2CEA05-1175-4AE0-A691-84CC638AAA32}" type="presOf" srcId="{30359D30-FDFA-481B-B71F-BC2AE827BDF0}" destId="{DC105251-380A-4AF6-80D8-C1722F57B9A8}" srcOrd="0" destOrd="0" presId="urn:microsoft.com/office/officeart/2005/8/layout/radial6"/>
    <dgm:cxn modelId="{DAC668BB-27EF-49D0-9A63-A9896155880E}" type="presParOf" srcId="{1E2AA347-E9A7-4085-A924-B9E8105C34E9}" destId="{7C65EAEC-BC9D-41AB-9A7B-D92844E0F2FA}" srcOrd="0" destOrd="0" presId="urn:microsoft.com/office/officeart/2005/8/layout/radial6"/>
    <dgm:cxn modelId="{C84C3305-2C45-401C-94D3-9548FCB6DE50}" type="presParOf" srcId="{1E2AA347-E9A7-4085-A924-B9E8105C34E9}" destId="{DFF9034A-EDE1-421F-88DC-C9D8562D86D9}" srcOrd="1" destOrd="0" presId="urn:microsoft.com/office/officeart/2005/8/layout/radial6"/>
    <dgm:cxn modelId="{C5E3A427-4859-47A1-A053-882BF18998CC}" type="presParOf" srcId="{1E2AA347-E9A7-4085-A924-B9E8105C34E9}" destId="{04D53166-B940-4FF9-892C-8D65341F4EF9}" srcOrd="2" destOrd="0" presId="urn:microsoft.com/office/officeart/2005/8/layout/radial6"/>
    <dgm:cxn modelId="{824F2AD0-BB0B-4DC9-A6D9-A9680BD38F35}" type="presParOf" srcId="{1E2AA347-E9A7-4085-A924-B9E8105C34E9}" destId="{69488730-BE5D-4783-8D52-2B10FD25ECF8}" srcOrd="3" destOrd="0" presId="urn:microsoft.com/office/officeart/2005/8/layout/radial6"/>
    <dgm:cxn modelId="{A0891D15-5502-499F-BD7B-BE9C5BF160CF}" type="presParOf" srcId="{1E2AA347-E9A7-4085-A924-B9E8105C34E9}" destId="{69B05BB0-62A0-4627-9796-0ED9BCAAB679}" srcOrd="4" destOrd="0" presId="urn:microsoft.com/office/officeart/2005/8/layout/radial6"/>
    <dgm:cxn modelId="{71674CE5-3750-485A-8743-5288AC949E8B}" type="presParOf" srcId="{1E2AA347-E9A7-4085-A924-B9E8105C34E9}" destId="{D07FFF70-83FA-4AD8-A1A4-A902734E183F}" srcOrd="5" destOrd="0" presId="urn:microsoft.com/office/officeart/2005/8/layout/radial6"/>
    <dgm:cxn modelId="{C1493F4B-F6F9-4DC0-89B7-2FD7668258BB}" type="presParOf" srcId="{1E2AA347-E9A7-4085-A924-B9E8105C34E9}" destId="{81264FFC-EA88-4CB1-ACCC-5E0318B5F405}" srcOrd="6" destOrd="0" presId="urn:microsoft.com/office/officeart/2005/8/layout/radial6"/>
    <dgm:cxn modelId="{BF74DF56-5E0B-41AA-8641-1017822175F2}" type="presParOf" srcId="{1E2AA347-E9A7-4085-A924-B9E8105C34E9}" destId="{D920431C-A9F0-438F-ABFB-8EAC1887E1FC}" srcOrd="7" destOrd="0" presId="urn:microsoft.com/office/officeart/2005/8/layout/radial6"/>
    <dgm:cxn modelId="{6EFF87A4-E9FD-4864-A6B5-15ECF87A28CF}" type="presParOf" srcId="{1E2AA347-E9A7-4085-A924-B9E8105C34E9}" destId="{D960C9F3-10E4-4826-BEF1-8802C8B4F977}" srcOrd="8" destOrd="0" presId="urn:microsoft.com/office/officeart/2005/8/layout/radial6"/>
    <dgm:cxn modelId="{6EABF659-A020-473F-A8E2-8BCF18B1D8E0}" type="presParOf" srcId="{1E2AA347-E9A7-4085-A924-B9E8105C34E9}" destId="{54A2D5CB-0689-445A-9EAE-70A408013C55}" srcOrd="9" destOrd="0" presId="urn:microsoft.com/office/officeart/2005/8/layout/radial6"/>
    <dgm:cxn modelId="{8E959C5E-87EC-4C0D-BA62-35424B7134A9}" type="presParOf" srcId="{1E2AA347-E9A7-4085-A924-B9E8105C34E9}" destId="{224A65C6-B4A4-4A13-86C3-F24551820781}" srcOrd="10" destOrd="0" presId="urn:microsoft.com/office/officeart/2005/8/layout/radial6"/>
    <dgm:cxn modelId="{C0AD9777-0A15-4020-B489-E6D9B40F3861}" type="presParOf" srcId="{1E2AA347-E9A7-4085-A924-B9E8105C34E9}" destId="{702FD08F-C1B2-4917-83A6-1913004D7593}" srcOrd="11" destOrd="0" presId="urn:microsoft.com/office/officeart/2005/8/layout/radial6"/>
    <dgm:cxn modelId="{632D7D23-5BF4-446D-902D-B3C976B092BA}" type="presParOf" srcId="{1E2AA347-E9A7-4085-A924-B9E8105C34E9}" destId="{4D06A57A-A499-4730-99C2-3F41CF702178}" srcOrd="12" destOrd="0" presId="urn:microsoft.com/office/officeart/2005/8/layout/radial6"/>
    <dgm:cxn modelId="{FECB87BC-E49C-424E-825E-759437579935}" type="presParOf" srcId="{1E2AA347-E9A7-4085-A924-B9E8105C34E9}" destId="{FDBB3BB5-537E-4928-9709-8C6C0D07851E}" srcOrd="13" destOrd="0" presId="urn:microsoft.com/office/officeart/2005/8/layout/radial6"/>
    <dgm:cxn modelId="{4966307D-81BE-48EC-B001-BE71C38569C4}" type="presParOf" srcId="{1E2AA347-E9A7-4085-A924-B9E8105C34E9}" destId="{5DA9E560-A048-44C4-9848-150BBB9E0664}" srcOrd="14" destOrd="0" presId="urn:microsoft.com/office/officeart/2005/8/layout/radial6"/>
    <dgm:cxn modelId="{B00F80DE-429F-4DD4-AE91-6C386DA48688}" type="presParOf" srcId="{1E2AA347-E9A7-4085-A924-B9E8105C34E9}" destId="{DC105251-380A-4AF6-80D8-C1722F57B9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05251-380A-4AF6-80D8-C1722F57B9A8}">
      <dsp:nvSpPr>
        <dsp:cNvPr id="0" name=""/>
        <dsp:cNvSpPr/>
      </dsp:nvSpPr>
      <dsp:spPr>
        <a:xfrm>
          <a:off x="2103683" y="591307"/>
          <a:ext cx="4301304" cy="4301304"/>
        </a:xfrm>
        <a:prstGeom prst="blockArc">
          <a:avLst>
            <a:gd name="adj1" fmla="val 11659204"/>
            <a:gd name="adj2" fmla="val 17233307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6A57A-A499-4730-99C2-3F41CF702178}">
      <dsp:nvSpPr>
        <dsp:cNvPr id="0" name=""/>
        <dsp:cNvSpPr/>
      </dsp:nvSpPr>
      <dsp:spPr>
        <a:xfrm>
          <a:off x="2153383" y="327023"/>
          <a:ext cx="4301304" cy="4301304"/>
        </a:xfrm>
        <a:prstGeom prst="blockArc">
          <a:avLst>
            <a:gd name="adj1" fmla="val 6373528"/>
            <a:gd name="adj2" fmla="val 11218838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D5CB-0689-445A-9EAE-70A408013C55}">
      <dsp:nvSpPr>
        <dsp:cNvPr id="0" name=""/>
        <dsp:cNvSpPr/>
      </dsp:nvSpPr>
      <dsp:spPr>
        <a:xfrm>
          <a:off x="2777068" y="627292"/>
          <a:ext cx="4301304" cy="4301304"/>
        </a:xfrm>
        <a:prstGeom prst="blockArc">
          <a:avLst>
            <a:gd name="adj1" fmla="val 3288540"/>
            <a:gd name="adj2" fmla="val 751146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64FFC-EA88-4CB1-ACCC-5E0318B5F405}">
      <dsp:nvSpPr>
        <dsp:cNvPr id="0" name=""/>
        <dsp:cNvSpPr/>
      </dsp:nvSpPr>
      <dsp:spPr>
        <a:xfrm>
          <a:off x="3180709" y="404550"/>
          <a:ext cx="4301304" cy="4301304"/>
        </a:xfrm>
        <a:prstGeom prst="blockArc">
          <a:avLst>
            <a:gd name="adj1" fmla="val 21097031"/>
            <a:gd name="adj2" fmla="val 4044491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88730-BE5D-4783-8D52-2B10FD25ECF8}">
      <dsp:nvSpPr>
        <dsp:cNvPr id="0" name=""/>
        <dsp:cNvSpPr/>
      </dsp:nvSpPr>
      <dsp:spPr>
        <a:xfrm>
          <a:off x="3225413" y="625183"/>
          <a:ext cx="4301304" cy="4301304"/>
        </a:xfrm>
        <a:prstGeom prst="blockArc">
          <a:avLst>
            <a:gd name="adj1" fmla="val 15374264"/>
            <a:gd name="adj2" fmla="val 20728467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AEC-BC9D-41AB-9A7B-D92844E0F2FA}">
      <dsp:nvSpPr>
        <dsp:cNvPr id="0" name=""/>
        <dsp:cNvSpPr/>
      </dsp:nvSpPr>
      <dsp:spPr>
        <a:xfrm>
          <a:off x="3590923" y="1831801"/>
          <a:ext cx="2359904" cy="1780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>
              <a:solidFill>
                <a:schemeClr val="tx1"/>
              </a:solidFill>
            </a:rPr>
            <a:t>Modernización y Desarrollo institucional (</a:t>
          </a:r>
          <a:r>
            <a:rPr lang="es-CO" sz="1900" b="1" kern="1200" dirty="0" err="1">
              <a:solidFill>
                <a:schemeClr val="tx1"/>
              </a:solidFill>
            </a:rPr>
            <a:t>Mdi</a:t>
          </a:r>
          <a:r>
            <a:rPr lang="es-CO" sz="1900" b="1" kern="1200" dirty="0">
              <a:solidFill>
                <a:schemeClr val="tx1"/>
              </a:solidFill>
            </a:rPr>
            <a:t>)</a:t>
          </a:r>
        </a:p>
      </dsp:txBody>
      <dsp:txXfrm>
        <a:off x="3936523" y="2092552"/>
        <a:ext cx="1668704" cy="1259019"/>
      </dsp:txXfrm>
    </dsp:sp>
    <dsp:sp modelId="{DFF9034A-EDE1-421F-88DC-C9D8562D86D9}">
      <dsp:nvSpPr>
        <dsp:cNvPr id="0" name=""/>
        <dsp:cNvSpPr/>
      </dsp:nvSpPr>
      <dsp:spPr>
        <a:xfrm>
          <a:off x="3773331" y="-78886"/>
          <a:ext cx="2205955" cy="1628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Arquitectura </a:t>
          </a:r>
          <a:r>
            <a:rPr lang="es-CO" sz="1900" b="1" kern="1200" dirty="0">
              <a:solidFill>
                <a:schemeClr val="tx1"/>
              </a:solidFill>
            </a:rPr>
            <a:t>Organizacional</a:t>
          </a:r>
          <a:r>
            <a:rPr lang="es-CO" sz="1900" kern="1200" dirty="0"/>
            <a:t/>
          </a:r>
          <a:br>
            <a:rPr lang="es-CO" sz="1900" kern="1200" dirty="0"/>
          </a:br>
          <a:endParaRPr lang="es-CO" sz="1900" kern="1200" dirty="0"/>
        </a:p>
      </dsp:txBody>
      <dsp:txXfrm>
        <a:off x="4096386" y="159610"/>
        <a:ext cx="1559845" cy="1151559"/>
      </dsp:txXfrm>
    </dsp:sp>
    <dsp:sp modelId="{69B05BB0-62A0-4627-9796-0ED9BCAAB679}">
      <dsp:nvSpPr>
        <dsp:cNvPr id="0" name=""/>
        <dsp:cNvSpPr/>
      </dsp:nvSpPr>
      <dsp:spPr>
        <a:xfrm>
          <a:off x="6172837" y="1396786"/>
          <a:ext cx="2473672" cy="1704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>
              <a:solidFill>
                <a:schemeClr val="tx1"/>
              </a:solidFill>
            </a:rPr>
            <a:t>Procesos y procedimientos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err="1" smtClean="0">
              <a:solidFill>
                <a:schemeClr val="tx1"/>
              </a:solidFill>
            </a:rPr>
            <a:t>MiPG</a:t>
          </a:r>
          <a:endParaRPr lang="es-CO" sz="1900" b="1" kern="1200" dirty="0">
            <a:solidFill>
              <a:schemeClr val="tx1"/>
            </a:solidFill>
          </a:endParaRPr>
        </a:p>
      </dsp:txBody>
      <dsp:txXfrm>
        <a:off x="6535098" y="1646376"/>
        <a:ext cx="1749150" cy="1205129"/>
      </dsp:txXfrm>
    </dsp:sp>
    <dsp:sp modelId="{D920431C-A9F0-438F-ABFB-8EAC1887E1FC}">
      <dsp:nvSpPr>
        <dsp:cNvPr id="0" name=""/>
        <dsp:cNvSpPr/>
      </dsp:nvSpPr>
      <dsp:spPr>
        <a:xfrm>
          <a:off x="5048453" y="3642603"/>
          <a:ext cx="2179884" cy="1704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>
              <a:solidFill>
                <a:schemeClr val="tx1"/>
              </a:solidFill>
            </a:rPr>
            <a:t>Sistemas de </a:t>
          </a:r>
          <a:r>
            <a:rPr lang="es-CO" sz="1900" b="1" kern="1200" dirty="0" smtClean="0">
              <a:solidFill>
                <a:schemeClr val="tx1"/>
              </a:solidFill>
            </a:rPr>
            <a:t>Información</a:t>
          </a:r>
          <a:endParaRPr lang="es-CO" sz="1900" b="1" kern="1200" dirty="0">
            <a:solidFill>
              <a:schemeClr val="tx1"/>
            </a:solidFill>
          </a:endParaRPr>
        </a:p>
      </dsp:txBody>
      <dsp:txXfrm>
        <a:off x="5367690" y="3892193"/>
        <a:ext cx="1541410" cy="1205129"/>
      </dsp:txXfrm>
    </dsp:sp>
    <dsp:sp modelId="{224A65C6-B4A4-4A13-86C3-F24551820781}">
      <dsp:nvSpPr>
        <dsp:cNvPr id="0" name=""/>
        <dsp:cNvSpPr/>
      </dsp:nvSpPr>
      <dsp:spPr>
        <a:xfrm>
          <a:off x="2627104" y="3642603"/>
          <a:ext cx="2179884" cy="170430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b="1" kern="1200" dirty="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Talento </a:t>
          </a:r>
          <a:r>
            <a:rPr lang="es-CO" sz="1900" b="1" kern="1200" dirty="0">
              <a:solidFill>
                <a:schemeClr val="tx1"/>
              </a:solidFill>
            </a:rPr>
            <a:t>Humano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 dirty="0"/>
        </a:p>
      </dsp:txBody>
      <dsp:txXfrm>
        <a:off x="2946341" y="3892193"/>
        <a:ext cx="1541410" cy="1205129"/>
      </dsp:txXfrm>
    </dsp:sp>
    <dsp:sp modelId="{FDBB3BB5-537E-4928-9709-8C6C0D07851E}">
      <dsp:nvSpPr>
        <dsp:cNvPr id="0" name=""/>
        <dsp:cNvSpPr/>
      </dsp:nvSpPr>
      <dsp:spPr>
        <a:xfrm>
          <a:off x="852639" y="1213313"/>
          <a:ext cx="2732423" cy="20180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b="1" kern="1200" dirty="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Medición </a:t>
          </a:r>
          <a:r>
            <a:rPr lang="es-CO" sz="1900" b="1" kern="1200" dirty="0">
              <a:solidFill>
                <a:schemeClr val="tx1"/>
              </a:solidFill>
            </a:rPr>
            <a:t>de la Gestión / Evaluación y Rendición de Cuentas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 dirty="0"/>
        </a:p>
      </dsp:txBody>
      <dsp:txXfrm>
        <a:off x="1252793" y="1508857"/>
        <a:ext cx="1932115" cy="142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B86AD-30EE-4C70-A799-3F688819344D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80E01-B25B-4C37-B741-79B31C6841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50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F7D3-42A0-49A3-95B2-E5B350C56EF6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92A56-A7AC-4FDF-BE7E-99A191DA2E3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081BC2-2C5D-4657-B963-BDB2FC4168E5}" type="datetimeFigureOut">
              <a:rPr lang="es-CO"/>
              <a:pPr>
                <a:defRPr/>
              </a:pPr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23E9AB-8E4F-4FE4-9524-6D1E6374D18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29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9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7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D6657B1-A377-48A1-AC72-2EE31031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16CC6-5A38-4E21-BFDD-AB1642EEBEEE}" type="datetimeFigureOut">
              <a:rPr lang="es-CO" smtClean="0">
                <a:solidFill>
                  <a:prstClr val="black"/>
                </a:solidFill>
              </a:rPr>
              <a:pPr/>
              <a:t>28/08/2019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79C0F8F-9623-4044-A758-A4CF51D0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1358770-F96B-4D28-A08F-C2EEC136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CBC1EC-37B1-4924-B98A-0EB8B71E4A34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0"/>
            <a:ext cx="12182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86726" y="1543065"/>
            <a:ext cx="7559517" cy="100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86526" y="2692332"/>
            <a:ext cx="6104022" cy="316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5818" y="751250"/>
            <a:ext cx="8556256" cy="2817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Inversiones, </a:t>
            </a:r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proyectos y políticas para </a:t>
            </a:r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competitividad </a:t>
            </a:r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el </a:t>
            </a:r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 </a:t>
            </a:r>
            <a:r>
              <a:rPr lang="es-CO" b="1" dirty="0" smtClean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Cartagena</a:t>
            </a:r>
            <a:endParaRPr lang="es-CO" b="1" dirty="0" smtClean="0">
              <a:solidFill>
                <a:srgbClr val="00B05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06845" y="4550471"/>
            <a:ext cx="385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  <a:latin typeface="Lato" panose="020F0502020204030203"/>
              </a:rPr>
              <a:t>Cartagena </a:t>
            </a:r>
            <a:r>
              <a:rPr lang="es-CO" sz="3200" b="1" dirty="0" smtClean="0">
                <a:solidFill>
                  <a:srgbClr val="00B050"/>
                </a:solidFill>
                <a:latin typeface="Lato" panose="020F0502020204030203"/>
              </a:rPr>
              <a:t>&amp; Bolívar </a:t>
            </a:r>
            <a:r>
              <a:rPr lang="es-CO" sz="3200" b="1" dirty="0" err="1" smtClean="0">
                <a:solidFill>
                  <a:srgbClr val="00B050"/>
                </a:solidFill>
                <a:latin typeface="Lato" panose="020F0502020204030203"/>
              </a:rPr>
              <a:t>Investment</a:t>
            </a:r>
            <a:r>
              <a:rPr lang="es-CO" sz="3200" b="1" dirty="0" smtClean="0">
                <a:solidFill>
                  <a:srgbClr val="00B050"/>
                </a:solidFill>
                <a:latin typeface="Lato" panose="020F0502020204030203"/>
              </a:rPr>
              <a:t> </a:t>
            </a:r>
            <a:r>
              <a:rPr lang="es-CO" sz="3200" b="1" dirty="0" smtClean="0">
                <a:solidFill>
                  <a:srgbClr val="00B050"/>
                </a:solidFill>
                <a:latin typeface="Lato" panose="020F0502020204030203"/>
              </a:rPr>
              <a:t>Summit</a:t>
            </a:r>
          </a:p>
          <a:p>
            <a:r>
              <a:rPr lang="es-CO" sz="3200" b="1" dirty="0" smtClean="0">
                <a:solidFill>
                  <a:srgbClr val="00B050"/>
                </a:solidFill>
                <a:latin typeface="Lato" panose="020F0502020204030203"/>
              </a:rPr>
              <a:t>Agosto 29 de 2019</a:t>
            </a:r>
            <a:endParaRPr lang="es-CO" sz="3200" b="1" dirty="0">
              <a:solidFill>
                <a:srgbClr val="00B050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252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755" y="-202532"/>
            <a:ext cx="10412569" cy="148590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00B050"/>
                </a:solidFill>
                <a:latin typeface="Lato"/>
              </a:rPr>
              <a:t>   </a:t>
            </a:r>
            <a:r>
              <a:rPr lang="es-CO" sz="4000" b="1" dirty="0" smtClean="0">
                <a:solidFill>
                  <a:srgbClr val="00B050"/>
                </a:solidFill>
                <a:latin typeface="Lato"/>
              </a:rPr>
              <a:t>Plan Maestro de Educación</a:t>
            </a:r>
            <a:endParaRPr lang="es-CO" sz="4000" b="1" dirty="0">
              <a:solidFill>
                <a:srgbClr val="00B050"/>
              </a:solidFill>
              <a:latin typeface="Lato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80" y="898246"/>
            <a:ext cx="8821574" cy="57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2"/>
          <p:cNvGraphicFramePr/>
          <p:nvPr>
            <p:extLst>
              <p:ext uri="{D42A27DB-BD31-4B8C-83A1-F6EECF244321}">
                <p14:modId xmlns:p14="http://schemas.microsoft.com/office/powerpoint/2010/main" val="2121107188"/>
              </p:ext>
            </p:extLst>
          </p:nvPr>
        </p:nvGraphicFramePr>
        <p:xfrm>
          <a:off x="1335915" y="1405720"/>
          <a:ext cx="9677828" cy="522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368F4AF1-B39E-3F41-9A7D-18D6919BAA6B}"/>
              </a:ext>
            </a:extLst>
          </p:cNvPr>
          <p:cNvSpPr txBox="1">
            <a:spLocks/>
          </p:cNvSpPr>
          <p:nvPr/>
        </p:nvSpPr>
        <p:spPr>
          <a:xfrm>
            <a:off x="908548" y="45195"/>
            <a:ext cx="9971438" cy="17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100" b="1" dirty="0">
                <a:solidFill>
                  <a:srgbClr val="00B050"/>
                </a:solidFill>
                <a:latin typeface="Lato"/>
              </a:rPr>
              <a:t>Modernización y Desarrollo institucional (</a:t>
            </a:r>
            <a:r>
              <a:rPr lang="es-ES" sz="3100" b="1" dirty="0" err="1">
                <a:solidFill>
                  <a:srgbClr val="00B050"/>
                </a:solidFill>
                <a:latin typeface="Lato"/>
              </a:rPr>
              <a:t>MDi</a:t>
            </a:r>
            <a:r>
              <a:rPr lang="es-ES" sz="3100" b="1" dirty="0">
                <a:solidFill>
                  <a:srgbClr val="00B050"/>
                </a:solidFill>
                <a:latin typeface="Lato"/>
              </a:rPr>
              <a:t>)</a:t>
            </a:r>
            <a:r>
              <a:rPr lang="es-CO" sz="3100" b="1" dirty="0">
                <a:solidFill>
                  <a:srgbClr val="00B050"/>
                </a:solidFill>
                <a:latin typeface="Lato"/>
              </a:rPr>
              <a:t> </a:t>
            </a:r>
            <a:r>
              <a:rPr lang="es-ES" sz="3100" b="1" dirty="0">
                <a:solidFill>
                  <a:srgbClr val="00B050"/>
                </a:solidFill>
                <a:latin typeface="Lato"/>
              </a:rPr>
              <a:t>Distrito de Cartagena de Indias</a:t>
            </a:r>
            <a:endParaRPr lang="es-CO" sz="3100" b="1" dirty="0">
              <a:solidFill>
                <a:srgbClr val="00B050"/>
              </a:solidFill>
              <a:latin typeface="Lato"/>
            </a:endParaRPr>
          </a:p>
          <a:p>
            <a:pPr algn="ctr"/>
            <a:endParaRPr lang="es-CO" sz="3100" b="1" dirty="0">
              <a:solidFill>
                <a:srgbClr val="00B05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15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36E9F-099F-6E49-8413-5352C763CACD}"/>
              </a:ext>
            </a:extLst>
          </p:cNvPr>
          <p:cNvSpPr txBox="1"/>
          <p:nvPr/>
        </p:nvSpPr>
        <p:spPr>
          <a:xfrm>
            <a:off x="2461443" y="306186"/>
            <a:ext cx="72691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Proyectos</a:t>
            </a:r>
            <a:r>
              <a:rPr lang="en-US" sz="3100" b="1" dirty="0" smtClean="0">
                <a:solidFill>
                  <a:srgbClr val="00B050"/>
                </a:solidFill>
                <a:latin typeface="Lato"/>
                <a:cs typeface="Poppins" pitchFamily="2" charset="77"/>
              </a:rPr>
              <a:t>, </a:t>
            </a:r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inversiones</a:t>
            </a:r>
            <a:r>
              <a:rPr lang="en-US" sz="3100" b="1" dirty="0" smtClean="0">
                <a:solidFill>
                  <a:srgbClr val="00B050"/>
                </a:solidFill>
                <a:latin typeface="Lato"/>
                <a:cs typeface="Poppins" pitchFamily="2" charset="77"/>
              </a:rPr>
              <a:t> y </a:t>
            </a:r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políticas</a:t>
            </a:r>
            <a:endParaRPr lang="en-US" sz="3100" b="1" dirty="0" smtClean="0">
              <a:solidFill>
                <a:srgbClr val="00B050"/>
              </a:solidFill>
              <a:latin typeface="Lato"/>
              <a:cs typeface="Poppins" pitchFamily="2" charset="77"/>
            </a:endParaRPr>
          </a:p>
          <a:p>
            <a:pPr algn="ctr"/>
            <a:r>
              <a:rPr lang="en-US" sz="3100" b="1" dirty="0" err="1">
                <a:solidFill>
                  <a:srgbClr val="00B050"/>
                </a:solidFill>
                <a:latin typeface="Lato"/>
                <a:cs typeface="Poppins" pitchFamily="2" charset="77"/>
              </a:rPr>
              <a:t>e</a:t>
            </a:r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n</a:t>
            </a:r>
            <a:r>
              <a:rPr lang="en-US" sz="3100" b="1" dirty="0" smtClean="0">
                <a:solidFill>
                  <a:srgbClr val="00B050"/>
                </a:solidFill>
                <a:latin typeface="Lato"/>
                <a:cs typeface="Poppins" pitchFamily="2" charset="77"/>
              </a:rPr>
              <a:t> la </a:t>
            </a:r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Visión</a:t>
            </a:r>
            <a:r>
              <a:rPr lang="en-US" sz="3100" b="1" dirty="0" smtClean="0">
                <a:solidFill>
                  <a:srgbClr val="00B050"/>
                </a:solidFill>
                <a:latin typeface="Lato"/>
                <a:cs typeface="Poppins" pitchFamily="2" charset="77"/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  <a:latin typeface="Lato"/>
                <a:cs typeface="Poppins" pitchFamily="2" charset="77"/>
              </a:rPr>
              <a:t>estratégica</a:t>
            </a:r>
            <a:r>
              <a:rPr lang="en-US" sz="3100" b="1" dirty="0" smtClean="0">
                <a:solidFill>
                  <a:srgbClr val="00B050"/>
                </a:solidFill>
                <a:latin typeface="Lato"/>
                <a:cs typeface="Poppins" pitchFamily="2" charset="77"/>
              </a:rPr>
              <a:t> de Cartagena</a:t>
            </a:r>
            <a:endParaRPr lang="en-US" sz="3100" b="1" dirty="0">
              <a:solidFill>
                <a:srgbClr val="00B050"/>
              </a:solidFill>
              <a:latin typeface="Lato"/>
              <a:cs typeface="Poppins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7D63C38-968D-E042-B446-A18F0FC3A43C}"/>
              </a:ext>
            </a:extLst>
          </p:cNvPr>
          <p:cNvGrpSpPr/>
          <p:nvPr/>
        </p:nvGrpSpPr>
        <p:grpSpPr>
          <a:xfrm>
            <a:off x="9991675" y="2115729"/>
            <a:ext cx="1209726" cy="2780932"/>
            <a:chOff x="18338273" y="2819818"/>
            <a:chExt cx="2419452" cy="5561863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xmlns="" id="{A1CC552D-2E7D-4A46-A0FE-4E3DE016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2001" y="2819818"/>
              <a:ext cx="1955724" cy="5561863"/>
            </a:xfrm>
            <a:custGeom>
              <a:avLst/>
              <a:gdLst>
                <a:gd name="T0" fmla="*/ 1497 w 2994"/>
                <a:gd name="T1" fmla="*/ 0 h 8514"/>
                <a:gd name="T2" fmla="*/ 788 w 2994"/>
                <a:gd name="T3" fmla="*/ 0 h 8514"/>
                <a:gd name="T4" fmla="*/ 788 w 2994"/>
                <a:gd name="T5" fmla="*/ 506 h 8514"/>
                <a:gd name="T6" fmla="*/ 788 w 2994"/>
                <a:gd name="T7" fmla="*/ 506 h 8514"/>
                <a:gd name="T8" fmla="*/ 0 w 2994"/>
                <a:gd name="T9" fmla="*/ 4256 h 8514"/>
                <a:gd name="T10" fmla="*/ 0 w 2994"/>
                <a:gd name="T11" fmla="*/ 4256 h 8514"/>
                <a:gd name="T12" fmla="*/ 788 w 2994"/>
                <a:gd name="T13" fmla="*/ 8005 h 8514"/>
                <a:gd name="T14" fmla="*/ 788 w 2994"/>
                <a:gd name="T15" fmla="*/ 8513 h 8514"/>
                <a:gd name="T16" fmla="*/ 1497 w 2994"/>
                <a:gd name="T17" fmla="*/ 8513 h 8514"/>
                <a:gd name="T18" fmla="*/ 1497 w 2994"/>
                <a:gd name="T19" fmla="*/ 8513 h 8514"/>
                <a:gd name="T20" fmla="*/ 2993 w 2994"/>
                <a:gd name="T21" fmla="*/ 4256 h 8514"/>
                <a:gd name="T22" fmla="*/ 2993 w 2994"/>
                <a:gd name="T23" fmla="*/ 4256 h 8514"/>
                <a:gd name="T24" fmla="*/ 1497 w 2994"/>
                <a:gd name="T25" fmla="*/ 0 h 8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4" h="8514">
                  <a:moveTo>
                    <a:pt x="1497" y="0"/>
                  </a:moveTo>
                  <a:lnTo>
                    <a:pt x="788" y="0"/>
                  </a:lnTo>
                  <a:lnTo>
                    <a:pt x="788" y="506"/>
                  </a:lnTo>
                  <a:lnTo>
                    <a:pt x="788" y="506"/>
                  </a:lnTo>
                  <a:cubicBezTo>
                    <a:pt x="319" y="1226"/>
                    <a:pt x="0" y="2635"/>
                    <a:pt x="0" y="4256"/>
                  </a:cubicBezTo>
                  <a:lnTo>
                    <a:pt x="0" y="4256"/>
                  </a:lnTo>
                  <a:cubicBezTo>
                    <a:pt x="0" y="5877"/>
                    <a:pt x="319" y="7287"/>
                    <a:pt x="788" y="8005"/>
                  </a:cubicBezTo>
                  <a:lnTo>
                    <a:pt x="788" y="8513"/>
                  </a:lnTo>
                  <a:lnTo>
                    <a:pt x="1497" y="8513"/>
                  </a:lnTo>
                  <a:lnTo>
                    <a:pt x="1497" y="8513"/>
                  </a:lnTo>
                  <a:cubicBezTo>
                    <a:pt x="2323" y="8513"/>
                    <a:pt x="2993" y="6606"/>
                    <a:pt x="2993" y="4256"/>
                  </a:cubicBezTo>
                  <a:lnTo>
                    <a:pt x="2993" y="4256"/>
                  </a:lnTo>
                  <a:cubicBezTo>
                    <a:pt x="2993" y="1905"/>
                    <a:pt x="2323" y="0"/>
                    <a:pt x="1497" y="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B0509394-FFAA-8C4C-A7AD-05AF253C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8273" y="2819818"/>
              <a:ext cx="1955726" cy="5561863"/>
            </a:xfrm>
            <a:custGeom>
              <a:avLst/>
              <a:gdLst>
                <a:gd name="T0" fmla="*/ 2991 w 2992"/>
                <a:gd name="T1" fmla="*/ 4256 h 8514"/>
                <a:gd name="T2" fmla="*/ 2991 w 2992"/>
                <a:gd name="T3" fmla="*/ 4256 h 8514"/>
                <a:gd name="T4" fmla="*/ 1496 w 2992"/>
                <a:gd name="T5" fmla="*/ 8513 h 8514"/>
                <a:gd name="T6" fmla="*/ 1496 w 2992"/>
                <a:gd name="T7" fmla="*/ 8513 h 8514"/>
                <a:gd name="T8" fmla="*/ 0 w 2992"/>
                <a:gd name="T9" fmla="*/ 4256 h 8514"/>
                <a:gd name="T10" fmla="*/ 0 w 2992"/>
                <a:gd name="T11" fmla="*/ 4256 h 8514"/>
                <a:gd name="T12" fmla="*/ 1496 w 2992"/>
                <a:gd name="T13" fmla="*/ 0 h 8514"/>
                <a:gd name="T14" fmla="*/ 1496 w 2992"/>
                <a:gd name="T15" fmla="*/ 0 h 8514"/>
                <a:gd name="T16" fmla="*/ 2991 w 2992"/>
                <a:gd name="T17" fmla="*/ 4256 h 8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2" h="8514">
                  <a:moveTo>
                    <a:pt x="2991" y="4256"/>
                  </a:moveTo>
                  <a:lnTo>
                    <a:pt x="2991" y="4256"/>
                  </a:lnTo>
                  <a:cubicBezTo>
                    <a:pt x="2991" y="6606"/>
                    <a:pt x="2322" y="8513"/>
                    <a:pt x="1496" y="8513"/>
                  </a:cubicBezTo>
                  <a:lnTo>
                    <a:pt x="1496" y="8513"/>
                  </a:lnTo>
                  <a:cubicBezTo>
                    <a:pt x="669" y="8513"/>
                    <a:pt x="0" y="6606"/>
                    <a:pt x="0" y="4256"/>
                  </a:cubicBezTo>
                  <a:lnTo>
                    <a:pt x="0" y="4256"/>
                  </a:lnTo>
                  <a:cubicBezTo>
                    <a:pt x="0" y="1905"/>
                    <a:pt x="669" y="0"/>
                    <a:pt x="1496" y="0"/>
                  </a:cubicBezTo>
                  <a:lnTo>
                    <a:pt x="1496" y="0"/>
                  </a:lnTo>
                  <a:cubicBezTo>
                    <a:pt x="2322" y="0"/>
                    <a:pt x="2991" y="1905"/>
                    <a:pt x="2991" y="4256"/>
                  </a:cubicBezTo>
                </a:path>
              </a:pathLst>
            </a:custGeom>
            <a:solidFill>
              <a:srgbClr val="FF0000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90675AE2-6A70-174A-A4B7-66690DA4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9245" y="3381476"/>
              <a:ext cx="1561124" cy="4438547"/>
            </a:xfrm>
            <a:custGeom>
              <a:avLst/>
              <a:gdLst>
                <a:gd name="T0" fmla="*/ 2388 w 2389"/>
                <a:gd name="T1" fmla="*/ 3398 h 6796"/>
                <a:gd name="T2" fmla="*/ 2388 w 2389"/>
                <a:gd name="T3" fmla="*/ 3398 h 6796"/>
                <a:gd name="T4" fmla="*/ 1194 w 2389"/>
                <a:gd name="T5" fmla="*/ 6795 h 6796"/>
                <a:gd name="T6" fmla="*/ 1194 w 2389"/>
                <a:gd name="T7" fmla="*/ 6795 h 6796"/>
                <a:gd name="T8" fmla="*/ 0 w 2389"/>
                <a:gd name="T9" fmla="*/ 3398 h 6796"/>
                <a:gd name="T10" fmla="*/ 0 w 2389"/>
                <a:gd name="T11" fmla="*/ 3398 h 6796"/>
                <a:gd name="T12" fmla="*/ 1194 w 2389"/>
                <a:gd name="T13" fmla="*/ 0 h 6796"/>
                <a:gd name="T14" fmla="*/ 1194 w 2389"/>
                <a:gd name="T15" fmla="*/ 0 h 6796"/>
                <a:gd name="T16" fmla="*/ 2388 w 2389"/>
                <a:gd name="T17" fmla="*/ 3398 h 6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9" h="6796">
                  <a:moveTo>
                    <a:pt x="2388" y="3398"/>
                  </a:moveTo>
                  <a:lnTo>
                    <a:pt x="2388" y="3398"/>
                  </a:lnTo>
                  <a:cubicBezTo>
                    <a:pt x="2388" y="5275"/>
                    <a:pt x="1853" y="6795"/>
                    <a:pt x="1194" y="6795"/>
                  </a:cubicBezTo>
                  <a:lnTo>
                    <a:pt x="1194" y="6795"/>
                  </a:lnTo>
                  <a:cubicBezTo>
                    <a:pt x="534" y="6795"/>
                    <a:pt x="0" y="5275"/>
                    <a:pt x="0" y="3398"/>
                  </a:cubicBezTo>
                  <a:lnTo>
                    <a:pt x="0" y="3398"/>
                  </a:lnTo>
                  <a:cubicBezTo>
                    <a:pt x="0" y="1521"/>
                    <a:pt x="534" y="0"/>
                    <a:pt x="1194" y="0"/>
                  </a:cubicBezTo>
                  <a:lnTo>
                    <a:pt x="1194" y="0"/>
                  </a:lnTo>
                  <a:cubicBezTo>
                    <a:pt x="1853" y="0"/>
                    <a:pt x="2388" y="1521"/>
                    <a:pt x="2388" y="3398"/>
                  </a:cubicBezTo>
                </a:path>
              </a:pathLst>
            </a:custGeom>
            <a:solidFill>
              <a:srgbClr val="00B050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2D027262-B1F0-A843-B7BB-760C6BF3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500" y="4020903"/>
              <a:ext cx="1111797" cy="3159693"/>
            </a:xfrm>
            <a:custGeom>
              <a:avLst/>
              <a:gdLst>
                <a:gd name="T0" fmla="*/ 1701 w 1702"/>
                <a:gd name="T1" fmla="*/ 2419 h 4838"/>
                <a:gd name="T2" fmla="*/ 1701 w 1702"/>
                <a:gd name="T3" fmla="*/ 2419 h 4838"/>
                <a:gd name="T4" fmla="*/ 851 w 1702"/>
                <a:gd name="T5" fmla="*/ 4837 h 4838"/>
                <a:gd name="T6" fmla="*/ 851 w 1702"/>
                <a:gd name="T7" fmla="*/ 4837 h 4838"/>
                <a:gd name="T8" fmla="*/ 0 w 1702"/>
                <a:gd name="T9" fmla="*/ 2419 h 4838"/>
                <a:gd name="T10" fmla="*/ 0 w 1702"/>
                <a:gd name="T11" fmla="*/ 2419 h 4838"/>
                <a:gd name="T12" fmla="*/ 851 w 1702"/>
                <a:gd name="T13" fmla="*/ 0 h 4838"/>
                <a:gd name="T14" fmla="*/ 851 w 1702"/>
                <a:gd name="T15" fmla="*/ 0 h 4838"/>
                <a:gd name="T16" fmla="*/ 1701 w 1702"/>
                <a:gd name="T17" fmla="*/ 2419 h 4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2" h="4838">
                  <a:moveTo>
                    <a:pt x="1701" y="2419"/>
                  </a:moveTo>
                  <a:lnTo>
                    <a:pt x="1701" y="2419"/>
                  </a:lnTo>
                  <a:cubicBezTo>
                    <a:pt x="1701" y="3755"/>
                    <a:pt x="1320" y="4837"/>
                    <a:pt x="851" y="4837"/>
                  </a:cubicBezTo>
                  <a:lnTo>
                    <a:pt x="851" y="4837"/>
                  </a:lnTo>
                  <a:cubicBezTo>
                    <a:pt x="381" y="4837"/>
                    <a:pt x="0" y="3755"/>
                    <a:pt x="0" y="2419"/>
                  </a:cubicBezTo>
                  <a:lnTo>
                    <a:pt x="0" y="2419"/>
                  </a:lnTo>
                  <a:cubicBezTo>
                    <a:pt x="0" y="1083"/>
                    <a:pt x="381" y="0"/>
                    <a:pt x="851" y="0"/>
                  </a:cubicBezTo>
                  <a:lnTo>
                    <a:pt x="851" y="0"/>
                  </a:lnTo>
                  <a:cubicBezTo>
                    <a:pt x="1320" y="0"/>
                    <a:pt x="1701" y="1083"/>
                    <a:pt x="1701" y="24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A77A657-B487-9C49-8433-D477E8FCF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2874" y="4556639"/>
              <a:ext cx="734476" cy="2088220"/>
            </a:xfrm>
            <a:custGeom>
              <a:avLst/>
              <a:gdLst>
                <a:gd name="T0" fmla="*/ 1123 w 1124"/>
                <a:gd name="T1" fmla="*/ 1597 h 3195"/>
                <a:gd name="T2" fmla="*/ 1123 w 1124"/>
                <a:gd name="T3" fmla="*/ 1597 h 3195"/>
                <a:gd name="T4" fmla="*/ 561 w 1124"/>
                <a:gd name="T5" fmla="*/ 3194 h 3195"/>
                <a:gd name="T6" fmla="*/ 561 w 1124"/>
                <a:gd name="T7" fmla="*/ 3194 h 3195"/>
                <a:gd name="T8" fmla="*/ 0 w 1124"/>
                <a:gd name="T9" fmla="*/ 1597 h 3195"/>
                <a:gd name="T10" fmla="*/ 0 w 1124"/>
                <a:gd name="T11" fmla="*/ 1597 h 3195"/>
                <a:gd name="T12" fmla="*/ 561 w 1124"/>
                <a:gd name="T13" fmla="*/ 0 h 3195"/>
                <a:gd name="T14" fmla="*/ 561 w 1124"/>
                <a:gd name="T15" fmla="*/ 0 h 3195"/>
                <a:gd name="T16" fmla="*/ 1123 w 1124"/>
                <a:gd name="T17" fmla="*/ 159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4" h="3195">
                  <a:moveTo>
                    <a:pt x="1123" y="1597"/>
                  </a:moveTo>
                  <a:lnTo>
                    <a:pt x="1123" y="1597"/>
                  </a:lnTo>
                  <a:cubicBezTo>
                    <a:pt x="1123" y="2479"/>
                    <a:pt x="871" y="3194"/>
                    <a:pt x="561" y="3194"/>
                  </a:cubicBezTo>
                  <a:lnTo>
                    <a:pt x="561" y="3194"/>
                  </a:lnTo>
                  <a:cubicBezTo>
                    <a:pt x="252" y="3194"/>
                    <a:pt x="0" y="2479"/>
                    <a:pt x="0" y="1597"/>
                  </a:cubicBezTo>
                  <a:lnTo>
                    <a:pt x="0" y="1597"/>
                  </a:lnTo>
                  <a:cubicBezTo>
                    <a:pt x="0" y="714"/>
                    <a:pt x="252" y="0"/>
                    <a:pt x="561" y="0"/>
                  </a:cubicBezTo>
                  <a:lnTo>
                    <a:pt x="561" y="0"/>
                  </a:lnTo>
                  <a:cubicBezTo>
                    <a:pt x="871" y="0"/>
                    <a:pt x="1123" y="714"/>
                    <a:pt x="1123" y="1597"/>
                  </a:cubicBezTo>
                </a:path>
              </a:pathLst>
            </a:custGeom>
            <a:solidFill>
              <a:srgbClr val="FFFF00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95D5CC2-D8B4-A54A-91DB-28077011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5530" y="5132700"/>
              <a:ext cx="328354" cy="936099"/>
            </a:xfrm>
            <a:custGeom>
              <a:avLst/>
              <a:gdLst>
                <a:gd name="T0" fmla="*/ 503 w 504"/>
                <a:gd name="T1" fmla="*/ 716 h 1432"/>
                <a:gd name="T2" fmla="*/ 503 w 504"/>
                <a:gd name="T3" fmla="*/ 716 h 1432"/>
                <a:gd name="T4" fmla="*/ 252 w 504"/>
                <a:gd name="T5" fmla="*/ 1431 h 1432"/>
                <a:gd name="T6" fmla="*/ 252 w 504"/>
                <a:gd name="T7" fmla="*/ 1431 h 1432"/>
                <a:gd name="T8" fmla="*/ 0 w 504"/>
                <a:gd name="T9" fmla="*/ 716 h 1432"/>
                <a:gd name="T10" fmla="*/ 0 w 504"/>
                <a:gd name="T11" fmla="*/ 716 h 1432"/>
                <a:gd name="T12" fmla="*/ 252 w 504"/>
                <a:gd name="T13" fmla="*/ 0 h 1432"/>
                <a:gd name="T14" fmla="*/ 252 w 504"/>
                <a:gd name="T15" fmla="*/ 0 h 1432"/>
                <a:gd name="T16" fmla="*/ 503 w 504"/>
                <a:gd name="T17" fmla="*/ 716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4" h="1432">
                  <a:moveTo>
                    <a:pt x="503" y="716"/>
                  </a:moveTo>
                  <a:lnTo>
                    <a:pt x="503" y="716"/>
                  </a:lnTo>
                  <a:cubicBezTo>
                    <a:pt x="503" y="1112"/>
                    <a:pt x="390" y="1431"/>
                    <a:pt x="252" y="1431"/>
                  </a:cubicBezTo>
                  <a:lnTo>
                    <a:pt x="252" y="1431"/>
                  </a:lnTo>
                  <a:cubicBezTo>
                    <a:pt x="113" y="1431"/>
                    <a:pt x="0" y="1112"/>
                    <a:pt x="0" y="716"/>
                  </a:cubicBezTo>
                  <a:lnTo>
                    <a:pt x="0" y="716"/>
                  </a:lnTo>
                  <a:cubicBezTo>
                    <a:pt x="0" y="321"/>
                    <a:pt x="113" y="0"/>
                    <a:pt x="252" y="0"/>
                  </a:cubicBezTo>
                  <a:lnTo>
                    <a:pt x="252" y="0"/>
                  </a:lnTo>
                  <a:cubicBezTo>
                    <a:pt x="390" y="0"/>
                    <a:pt x="503" y="321"/>
                    <a:pt x="503" y="71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8BAE46F2-1075-4B44-AC66-234419715D7A}"/>
              </a:ext>
            </a:extLst>
          </p:cNvPr>
          <p:cNvSpPr/>
          <p:nvPr/>
        </p:nvSpPr>
        <p:spPr>
          <a:xfrm>
            <a:off x="853314" y="3363758"/>
            <a:ext cx="9519281" cy="393881"/>
          </a:xfrm>
          <a:prstGeom prst="rightArrow">
            <a:avLst>
              <a:gd name="adj1" fmla="val 66049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D56E87E-255D-CA4B-BE6D-B5D26048540D}"/>
              </a:ext>
            </a:extLst>
          </p:cNvPr>
          <p:cNvSpPr/>
          <p:nvPr/>
        </p:nvSpPr>
        <p:spPr>
          <a:xfrm>
            <a:off x="1653988" y="3876388"/>
            <a:ext cx="48227" cy="1197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404FA09-7FB0-964B-AD43-07179DA7C078}"/>
              </a:ext>
            </a:extLst>
          </p:cNvPr>
          <p:cNvSpPr/>
          <p:nvPr/>
        </p:nvSpPr>
        <p:spPr>
          <a:xfrm>
            <a:off x="5300838" y="3878374"/>
            <a:ext cx="48227" cy="1197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1060341" y="2130527"/>
            <a:ext cx="48227" cy="1197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8382D00-2D7B-A146-8524-FA226ABA13B4}"/>
              </a:ext>
            </a:extLst>
          </p:cNvPr>
          <p:cNvSpPr/>
          <p:nvPr/>
        </p:nvSpPr>
        <p:spPr>
          <a:xfrm>
            <a:off x="2790642" y="2146683"/>
            <a:ext cx="48227" cy="119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F7DCA8-BC1E-EF48-A39F-65EE2BBCE5BD}"/>
              </a:ext>
            </a:extLst>
          </p:cNvPr>
          <p:cNvSpPr txBox="1"/>
          <p:nvPr/>
        </p:nvSpPr>
        <p:spPr>
          <a:xfrm>
            <a:off x="8332171" y="1563266"/>
            <a:ext cx="1749514" cy="184665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MX" sz="1900" dirty="0"/>
              <a:t>Plan 4C: Cartagena Competitiva y Compatible con el Clima </a:t>
            </a:r>
            <a:r>
              <a:rPr lang="es-MX" sz="1900" dirty="0" smtClean="0"/>
              <a:t>al </a:t>
            </a:r>
            <a:endParaRPr lang="en-US" sz="1900" b="1" dirty="0">
              <a:solidFill>
                <a:schemeClr val="tx2"/>
              </a:solidFill>
              <a:latin typeface="Poppins" pitchFamily="2" charset="77"/>
            </a:endParaRPr>
          </a:p>
          <a:p>
            <a:r>
              <a:rPr lang="en-US" sz="19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2040</a:t>
            </a:r>
            <a:endParaRPr lang="en-US" sz="19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85187A-9918-9C4C-8CA4-BBD5FFA46E65}"/>
              </a:ext>
            </a:extLst>
          </p:cNvPr>
          <p:cNvSpPr txBox="1"/>
          <p:nvPr/>
        </p:nvSpPr>
        <p:spPr>
          <a:xfrm>
            <a:off x="5369947" y="3722254"/>
            <a:ext cx="2289028" cy="272382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CO" sz="1900" dirty="0"/>
              <a:t>“Plan de Acción: Cartagena </a:t>
            </a:r>
            <a:r>
              <a:rPr lang="es-CO" sz="1900" dirty="0" err="1"/>
              <a:t>resiliente</a:t>
            </a:r>
            <a:r>
              <a:rPr lang="es-CO" sz="1900" dirty="0"/>
              <a:t>, incluyente y competitiva”, </a:t>
            </a:r>
            <a:r>
              <a:rPr lang="es-CO" sz="1900" dirty="0" smtClean="0"/>
              <a:t>programa de Ciudades </a:t>
            </a:r>
            <a:r>
              <a:rPr lang="es-CO" sz="1900" dirty="0"/>
              <a:t>Sostenibles y Competitivas del BID y </a:t>
            </a:r>
            <a:r>
              <a:rPr lang="es-CO" sz="1900" dirty="0" err="1" smtClean="0"/>
              <a:t>Findeter</a:t>
            </a:r>
            <a:r>
              <a:rPr lang="es-CO" sz="1900" dirty="0" smtClean="0"/>
              <a:t> al </a:t>
            </a:r>
            <a:r>
              <a:rPr lang="en-US" sz="19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2033</a:t>
            </a:r>
            <a:endParaRPr lang="en-US" sz="19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D27C90-5C6B-354D-91DE-4EE1FA4E1BD2}"/>
              </a:ext>
            </a:extLst>
          </p:cNvPr>
          <p:cNvSpPr txBox="1"/>
          <p:nvPr/>
        </p:nvSpPr>
        <p:spPr>
          <a:xfrm>
            <a:off x="1108568" y="2118157"/>
            <a:ext cx="1193400" cy="12618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MX" sz="1900" dirty="0"/>
              <a:t>POT de Cartagena de Indias, 2001 </a:t>
            </a:r>
            <a:endParaRPr lang="es-MX" sz="1900" dirty="0" smtClean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4006047-3ACB-6145-BE47-A5E3E9C5FCE0}"/>
              </a:ext>
            </a:extLst>
          </p:cNvPr>
          <p:cNvSpPr txBox="1"/>
          <p:nvPr/>
        </p:nvSpPr>
        <p:spPr>
          <a:xfrm>
            <a:off x="2829737" y="1896085"/>
            <a:ext cx="1832292" cy="155427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MX" sz="1900" dirty="0"/>
              <a:t>Ley de Conmemoración del Bicentenario del Sitio de </a:t>
            </a:r>
            <a:r>
              <a:rPr lang="es-MX" sz="1900" dirty="0" smtClean="0"/>
              <a:t>Morillo</a:t>
            </a:r>
            <a:endParaRPr lang="en-US" sz="19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6207817" y="2111724"/>
            <a:ext cx="48227" cy="11971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7727009" y="3834416"/>
            <a:ext cx="48227" cy="1197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4785358" y="2098549"/>
            <a:ext cx="48227" cy="11971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xmlns="" id="{A4006047-3ACB-6145-BE47-A5E3E9C5FCE0}"/>
              </a:ext>
            </a:extLst>
          </p:cNvPr>
          <p:cNvSpPr txBox="1"/>
          <p:nvPr/>
        </p:nvSpPr>
        <p:spPr>
          <a:xfrm>
            <a:off x="1769902" y="3773988"/>
            <a:ext cx="1832292" cy="155427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MX" sz="1900" dirty="0"/>
              <a:t>Plan de Desarrollo “Primero La Gente” 2016 - </a:t>
            </a:r>
            <a:r>
              <a:rPr lang="es-MX" sz="19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2019</a:t>
            </a:r>
            <a:endParaRPr lang="es-MX" sz="19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2400" y="3795836"/>
            <a:ext cx="176255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900" dirty="0"/>
              <a:t>Documento de Trabajo “Cartagena Libre de Pobreza Extrema en </a:t>
            </a:r>
            <a:r>
              <a:rPr lang="es-MX" sz="19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2033</a:t>
            </a:r>
            <a:r>
              <a:rPr lang="es-MX" sz="1900" dirty="0"/>
              <a:t>”: Estudio de </a:t>
            </a:r>
            <a:r>
              <a:rPr lang="es-MX" sz="1900" dirty="0" err="1" smtClean="0"/>
              <a:t>Meisel</a:t>
            </a:r>
            <a:r>
              <a:rPr lang="es-MX" sz="1900" dirty="0" smtClean="0"/>
              <a:t> y </a:t>
            </a:r>
            <a:r>
              <a:rPr lang="es-MX" sz="1900" dirty="0"/>
              <a:t>Ayala </a:t>
            </a:r>
            <a:endParaRPr lang="es-CO" sz="1900" dirty="0"/>
          </a:p>
        </p:txBody>
      </p:sp>
      <p:sp>
        <p:nvSpPr>
          <p:cNvPr id="37" name="Rectángulo 36"/>
          <p:cNvSpPr/>
          <p:nvPr/>
        </p:nvSpPr>
        <p:spPr>
          <a:xfrm>
            <a:off x="6312390" y="1591776"/>
            <a:ext cx="16630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900" dirty="0"/>
              <a:t>Plan Maestro de Educación Cartagena </a:t>
            </a:r>
            <a:r>
              <a:rPr lang="es-MX" sz="1900" dirty="0" smtClean="0"/>
              <a:t>al </a:t>
            </a:r>
            <a:r>
              <a:rPr lang="es-MX" sz="19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2033</a:t>
            </a:r>
          </a:p>
          <a:p>
            <a:r>
              <a:rPr lang="es-MX" sz="1900" dirty="0"/>
              <a:t>(en trámite en el Concejo)</a:t>
            </a:r>
            <a:endParaRPr lang="es-CO" sz="1900" dirty="0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3380426" y="3871581"/>
            <a:ext cx="48227" cy="11971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890838" y="3772134"/>
            <a:ext cx="18689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dirty="0" smtClean="0"/>
              <a:t>Política Pública de Desarrollo Económico y Pleno Empleo para </a:t>
            </a:r>
            <a:r>
              <a:rPr lang="es-ES" sz="1900" dirty="0"/>
              <a:t>e</a:t>
            </a:r>
            <a:r>
              <a:rPr lang="es-ES" sz="1900" dirty="0" smtClean="0"/>
              <a:t>l Distrito de Cartagena al </a:t>
            </a:r>
            <a:r>
              <a:rPr lang="es-ES" sz="19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2031 </a:t>
            </a:r>
            <a:r>
              <a:rPr lang="es-ES" sz="1900" dirty="0"/>
              <a:t>(por presentar ante el Concejo)</a:t>
            </a:r>
            <a:endParaRPr lang="es-CO" sz="1900" dirty="0"/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BEF7DCA8-BC1E-EF48-A39F-65EE2BBCE5BD}"/>
              </a:ext>
            </a:extLst>
          </p:cNvPr>
          <p:cNvSpPr txBox="1"/>
          <p:nvPr/>
        </p:nvSpPr>
        <p:spPr>
          <a:xfrm>
            <a:off x="4868147" y="2180780"/>
            <a:ext cx="1087495" cy="12618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CO" sz="1900" dirty="0" smtClean="0"/>
              <a:t>Ley de Distritos 2617</a:t>
            </a:r>
          </a:p>
          <a:p>
            <a:endParaRPr lang="en-US" sz="19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xmlns="" id="{A253179F-4EF7-4940-A627-33A5103565CB}"/>
              </a:ext>
            </a:extLst>
          </p:cNvPr>
          <p:cNvSpPr/>
          <p:nvPr/>
        </p:nvSpPr>
        <p:spPr>
          <a:xfrm>
            <a:off x="8207287" y="2098549"/>
            <a:ext cx="48227" cy="1197143"/>
          </a:xfrm>
          <a:prstGeom prst="rect">
            <a:avLst/>
          </a:prstGeom>
          <a:solidFill>
            <a:srgbClr val="EC4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427" y="0"/>
            <a:ext cx="8926824" cy="148590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Lato"/>
              </a:rPr>
              <a:t>Protección </a:t>
            </a:r>
            <a:r>
              <a:rPr lang="es-CO" sz="3600" b="1" dirty="0" smtClean="0">
                <a:solidFill>
                  <a:srgbClr val="00B050"/>
                </a:solidFill>
                <a:latin typeface="Lato"/>
              </a:rPr>
              <a:t>Costera Crespo </a:t>
            </a:r>
            <a:r>
              <a:rPr lang="es-CO" sz="3600" b="1" dirty="0" smtClean="0">
                <a:solidFill>
                  <a:srgbClr val="00B050"/>
                </a:solidFill>
                <a:latin typeface="Lato"/>
              </a:rPr>
              <a:t>- Laguito</a:t>
            </a:r>
            <a:endParaRPr lang="es-CO" sz="3600" b="1" dirty="0">
              <a:solidFill>
                <a:srgbClr val="00B050"/>
              </a:solidFill>
              <a:latin typeface="Lato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245" y="1043769"/>
            <a:ext cx="11961177" cy="3581400"/>
          </a:xfrm>
        </p:spPr>
        <p:txBody>
          <a:bodyPr>
            <a:noAutofit/>
          </a:bodyPr>
          <a:lstStyle/>
          <a:p>
            <a:r>
              <a:rPr lang="es-CO" sz="2000" b="1" dirty="0" smtClean="0"/>
              <a:t>Descripción:</a:t>
            </a:r>
            <a:r>
              <a:rPr lang="es-CO" sz="2000" dirty="0" smtClean="0"/>
              <a:t> Protección </a:t>
            </a:r>
            <a:r>
              <a:rPr lang="es-CO" sz="2000" dirty="0" smtClean="0"/>
              <a:t>de 7 km borde </a:t>
            </a:r>
            <a:r>
              <a:rPr lang="es-CO" sz="2000" dirty="0"/>
              <a:t>c</a:t>
            </a:r>
            <a:r>
              <a:rPr lang="es-CO" sz="2000" dirty="0" smtClean="0"/>
              <a:t>ostero </a:t>
            </a:r>
            <a:r>
              <a:rPr lang="es-CO" sz="2000" dirty="0" smtClean="0"/>
              <a:t>y r</a:t>
            </a:r>
            <a:r>
              <a:rPr lang="es-CO" sz="2000" i="0" dirty="0" smtClean="0"/>
              <a:t>ecuperación </a:t>
            </a:r>
            <a:r>
              <a:rPr lang="es-CO" sz="2000" i="0" dirty="0"/>
              <a:t>de 80 </a:t>
            </a:r>
            <a:r>
              <a:rPr lang="es-CO" sz="2000" i="0" dirty="0" err="1" smtClean="0"/>
              <a:t>mts</a:t>
            </a:r>
            <a:r>
              <a:rPr lang="es-CO" sz="2000" i="0" dirty="0" smtClean="0"/>
              <a:t> lineales de </a:t>
            </a:r>
            <a:r>
              <a:rPr lang="es-CO" sz="2000" i="0" dirty="0" smtClean="0"/>
              <a:t>playa </a:t>
            </a:r>
            <a:r>
              <a:rPr lang="es-CO" sz="2000" i="0" dirty="0"/>
              <a:t>en </a:t>
            </a:r>
            <a:r>
              <a:rPr lang="es-CO" sz="2000" i="0" dirty="0" err="1"/>
              <a:t>Bocagrande</a:t>
            </a:r>
            <a:r>
              <a:rPr lang="es-CO" sz="2000" i="0" dirty="0"/>
              <a:t> y </a:t>
            </a:r>
            <a:r>
              <a:rPr lang="es-CO" sz="2000" i="0" dirty="0" smtClean="0"/>
              <a:t>50 en </a:t>
            </a:r>
            <a:r>
              <a:rPr lang="es-CO" sz="2000" i="0" dirty="0"/>
              <a:t>Marbella y El Cabrero. </a:t>
            </a:r>
            <a:endParaRPr lang="es-CO" sz="2000" dirty="0"/>
          </a:p>
          <a:p>
            <a:r>
              <a:rPr lang="es-CO" sz="2000" b="1" i="0" dirty="0" smtClean="0"/>
              <a:t>Obras:</a:t>
            </a:r>
            <a:r>
              <a:rPr lang="es-CO" sz="2000" i="0" dirty="0" smtClean="0"/>
              <a:t> 10 </a:t>
            </a:r>
            <a:r>
              <a:rPr lang="es-CO" sz="2000" i="0" dirty="0"/>
              <a:t>espolones, 3 rompeolas, 1 protección marginal, 1 escollera longitudinal y relleno hidráulico </a:t>
            </a:r>
            <a:r>
              <a:rPr lang="es-CO" sz="2000" i="0" dirty="0" smtClean="0"/>
              <a:t>artificial.</a:t>
            </a:r>
            <a:endParaRPr lang="es-CO" sz="2000" i="0" dirty="0"/>
          </a:p>
          <a:p>
            <a:r>
              <a:rPr lang="es-CO" sz="2000" b="1" dirty="0"/>
              <a:t>Inversión</a:t>
            </a:r>
            <a:r>
              <a:rPr lang="es-CO" sz="2000" dirty="0"/>
              <a:t>: </a:t>
            </a:r>
            <a:r>
              <a:rPr lang="es-CO" sz="2000" dirty="0" smtClean="0"/>
              <a:t>$160.000 Millones fase 1</a:t>
            </a:r>
            <a:r>
              <a:rPr lang="es-CO" sz="2000" dirty="0"/>
              <a:t> </a:t>
            </a:r>
            <a:r>
              <a:rPr lang="es-CO" sz="2000" dirty="0" smtClean="0"/>
              <a:t>($60 mil millones Distrito</a:t>
            </a:r>
            <a:r>
              <a:rPr lang="es-CO" sz="2000" dirty="0"/>
              <a:t> </a:t>
            </a:r>
            <a:r>
              <a:rPr lang="es-CO" sz="2000" dirty="0" smtClean="0"/>
              <a:t>y $100 </a:t>
            </a:r>
            <a:r>
              <a:rPr lang="es-CO" sz="2000" dirty="0"/>
              <a:t>mil </a:t>
            </a:r>
            <a:r>
              <a:rPr lang="es-CO" sz="2000" dirty="0" smtClean="0"/>
              <a:t>millones Gobierno Nacional) y $65 mil millones fase 2</a:t>
            </a:r>
            <a:r>
              <a:rPr lang="es-CO" sz="2000" dirty="0" smtClean="0"/>
              <a:t>.</a:t>
            </a:r>
            <a:endParaRPr lang="es-CO" sz="20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2480145" y="2669701"/>
            <a:ext cx="8742863" cy="39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77672" y="3961878"/>
            <a:ext cx="11714328" cy="3581400"/>
          </a:xfrm>
        </p:spPr>
        <p:txBody>
          <a:bodyPr>
            <a:noAutofit/>
          </a:bodyPr>
          <a:lstStyle/>
          <a:p>
            <a:r>
              <a:rPr lang="es-CO" sz="2000" b="1" dirty="0" smtClean="0"/>
              <a:t>Obras </a:t>
            </a:r>
            <a:r>
              <a:rPr lang="es-CO" sz="2000" b="1" dirty="0" smtClean="0"/>
              <a:t>principales</a:t>
            </a:r>
            <a:r>
              <a:rPr lang="es-CO" sz="2000" dirty="0" smtClean="0"/>
              <a:t>: </a:t>
            </a:r>
            <a:r>
              <a:rPr lang="es-CO" sz="2000" dirty="0" smtClean="0"/>
              <a:t>1 </a:t>
            </a:r>
            <a:r>
              <a:rPr lang="es-CO" sz="2000" dirty="0"/>
              <a:t>esclusa y 1 compuerta en </a:t>
            </a:r>
            <a:r>
              <a:rPr lang="es-CO" sz="2000" dirty="0" smtClean="0"/>
              <a:t>Calamar, </a:t>
            </a:r>
            <a:r>
              <a:rPr lang="es-CO" sz="2000" dirty="0"/>
              <a:t>1 esclusa en Puerto </a:t>
            </a:r>
            <a:r>
              <a:rPr lang="es-CO" sz="2000" dirty="0" err="1" smtClean="0"/>
              <a:t>Badel</a:t>
            </a:r>
            <a:r>
              <a:rPr lang="es-CO" sz="2000" dirty="0" smtClean="0"/>
              <a:t> </a:t>
            </a:r>
            <a:r>
              <a:rPr lang="es-CO" sz="2000" dirty="0" smtClean="0"/>
              <a:t>y </a:t>
            </a:r>
            <a:r>
              <a:rPr lang="es-CO" sz="2000" dirty="0"/>
              <a:t>la interconexión de 7 complejos cenagosos. </a:t>
            </a:r>
          </a:p>
          <a:p>
            <a:r>
              <a:rPr lang="es-CO" sz="2000" b="1" dirty="0"/>
              <a:t>Inversión y tiempo</a:t>
            </a:r>
            <a:r>
              <a:rPr lang="es-CO" sz="2000" dirty="0"/>
              <a:t>: </a:t>
            </a:r>
            <a:r>
              <a:rPr lang="es-CO" sz="2000" dirty="0" smtClean="0"/>
              <a:t>$4,4 billones </a:t>
            </a:r>
            <a:r>
              <a:rPr lang="es-CO" sz="2000" dirty="0" err="1" smtClean="0"/>
              <a:t>aprox</a:t>
            </a:r>
            <a:r>
              <a:rPr lang="es-CO" sz="2000" dirty="0" smtClean="0"/>
              <a:t> incluyendo obras </a:t>
            </a:r>
            <a:r>
              <a:rPr lang="es-CO" sz="2000" dirty="0" smtClean="0"/>
              <a:t>principales y operación </a:t>
            </a:r>
            <a:r>
              <a:rPr lang="es-CO" sz="2000" dirty="0" smtClean="0"/>
              <a:t>($2,3 billones) y financiación ($2,1 billones). </a:t>
            </a:r>
            <a:endParaRPr lang="es-CO" sz="2000" dirty="0" smtClean="0"/>
          </a:p>
          <a:p>
            <a:r>
              <a:rPr lang="es-CO" sz="2000" dirty="0" smtClean="0"/>
              <a:t>1,5 </a:t>
            </a:r>
            <a:r>
              <a:rPr lang="es-CO" sz="2000" dirty="0" smtClean="0"/>
              <a:t>años </a:t>
            </a:r>
            <a:r>
              <a:rPr lang="es-CO" sz="2000" dirty="0" err="1" smtClean="0"/>
              <a:t>preinversión</a:t>
            </a:r>
            <a:r>
              <a:rPr lang="es-CO" sz="2000" dirty="0"/>
              <a:t>,</a:t>
            </a:r>
            <a:r>
              <a:rPr lang="es-CO" sz="2000" dirty="0" smtClean="0"/>
              <a:t> 4 años construcción y 112 meses de operación y mantenimiento. </a:t>
            </a:r>
            <a:endParaRPr lang="es-CO" sz="2000" dirty="0" smtClean="0"/>
          </a:p>
          <a:p>
            <a:r>
              <a:rPr lang="es-CO" sz="2000" dirty="0" smtClean="0"/>
              <a:t>APP iniciativa pública, Fuentes de recursos: </a:t>
            </a:r>
            <a:r>
              <a:rPr lang="es-CO" sz="2000" dirty="0" smtClean="0"/>
              <a:t>G</a:t>
            </a:r>
            <a:r>
              <a:rPr lang="es-CO" sz="2000" dirty="0" smtClean="0"/>
              <a:t>obierno </a:t>
            </a:r>
            <a:r>
              <a:rPr lang="es-CO" sz="2000" dirty="0" smtClean="0"/>
              <a:t>nacional; regalías Bolívar, Sucre, Atlántico; Ecopetrol; </a:t>
            </a:r>
            <a:r>
              <a:rPr lang="es-CO" sz="2000" b="1" dirty="0" smtClean="0">
                <a:solidFill>
                  <a:srgbClr val="00B050"/>
                </a:solidFill>
              </a:rPr>
              <a:t>Cartagena</a:t>
            </a:r>
            <a:r>
              <a:rPr lang="es-CO" sz="2000" dirty="0" smtClean="0"/>
              <a:t>; obras por impuestos, etc. </a:t>
            </a:r>
          </a:p>
          <a:p>
            <a:r>
              <a:rPr lang="es-CO" sz="2000" b="1" dirty="0" smtClean="0"/>
              <a:t>HOY</a:t>
            </a:r>
            <a:r>
              <a:rPr lang="es-CO" sz="2000" dirty="0" smtClean="0"/>
              <a:t>, fase 2 (obras principales) </a:t>
            </a:r>
            <a:r>
              <a:rPr lang="es-CO" sz="2000" dirty="0" smtClean="0"/>
              <a:t>en </a:t>
            </a:r>
            <a:r>
              <a:rPr lang="es-CO" sz="2000" dirty="0"/>
              <a:t>etapa de estructuración </a:t>
            </a:r>
            <a:r>
              <a:rPr lang="es-CO" sz="2000" dirty="0" smtClean="0"/>
              <a:t>y cierre financiero por parte de la ANI. </a:t>
            </a:r>
            <a:endParaRPr lang="es-CO" sz="2000" dirty="0"/>
          </a:p>
          <a:p>
            <a:pPr marL="0" indent="0">
              <a:buNone/>
            </a:pPr>
            <a:endParaRPr lang="es-CO" sz="2000" dirty="0"/>
          </a:p>
          <a:p>
            <a:endParaRPr lang="es-CO" sz="2000" dirty="0" smtClean="0"/>
          </a:p>
          <a:p>
            <a:endParaRPr lang="es-CO" sz="2000" dirty="0"/>
          </a:p>
          <a:p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                        Fuente </a:t>
            </a:r>
            <a:r>
              <a:rPr lang="es-CO" sz="2000" dirty="0"/>
              <a:t>de las imágenes: Cámara de Comercio de Cartagena, con base en información del Fondo de Adaptación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9" y="668739"/>
            <a:ext cx="11181274" cy="3293139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87559" y="-355606"/>
            <a:ext cx="6133821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rgbClr val="00B050"/>
                </a:solidFill>
                <a:latin typeface="Lato"/>
              </a:rPr>
              <a:t>Canal del Dique</a:t>
            </a:r>
            <a:endParaRPr lang="es-CO" sz="3600" b="1" dirty="0">
              <a:solidFill>
                <a:srgbClr val="00B05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112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1601"/>
            <a:ext cx="12232944" cy="6882789"/>
            <a:chOff x="0" y="1601"/>
            <a:chExt cx="12232944" cy="6882789"/>
          </a:xfrm>
        </p:grpSpPr>
        <p:pic>
          <p:nvPicPr>
            <p:cNvPr id="12" name="Google Shape;54;p10"/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16434" t="9588" r="7242" b="21163"/>
            <a:stretch/>
          </p:blipFill>
          <p:spPr>
            <a:xfrm>
              <a:off x="0" y="954250"/>
              <a:ext cx="12232944" cy="5903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ángulo 7"/>
            <p:cNvSpPr/>
            <p:nvPr/>
          </p:nvSpPr>
          <p:spPr>
            <a:xfrm>
              <a:off x="0" y="1601"/>
              <a:ext cx="12232944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4000" b="1" dirty="0" smtClean="0">
                  <a:solidFill>
                    <a:schemeClr val="accent4"/>
                  </a:solidFill>
                  <a:latin typeface="Amaranth" panose="02000503050000020004" pitchFamily="50" charset="0"/>
                </a:rPr>
                <a:t> </a:t>
              </a:r>
              <a:r>
                <a:rPr lang="es-MX" sz="3200" b="1" dirty="0" smtClean="0">
                  <a:solidFill>
                    <a:srgbClr val="00B050"/>
                  </a:solidFill>
                  <a:latin typeface="Lato"/>
                </a:rPr>
                <a:t>Localización C</a:t>
              </a:r>
              <a:r>
                <a:rPr lang="es-MX" sz="3200" b="1" dirty="0" smtClean="0">
                  <a:solidFill>
                    <a:srgbClr val="00B050"/>
                  </a:solidFill>
                  <a:latin typeface="Lato"/>
                </a:rPr>
                <a:t>iudadela </a:t>
              </a:r>
              <a:r>
                <a:rPr lang="es-MX" sz="3200" b="1" dirty="0">
                  <a:solidFill>
                    <a:srgbClr val="00B050"/>
                  </a:solidFill>
                  <a:latin typeface="Lato"/>
                </a:rPr>
                <a:t>L</a:t>
              </a:r>
              <a:r>
                <a:rPr lang="es-MX" sz="3200" b="1" dirty="0" smtClean="0">
                  <a:solidFill>
                    <a:srgbClr val="00B050"/>
                  </a:solidFill>
                  <a:latin typeface="Lato"/>
                </a:rPr>
                <a:t>a </a:t>
              </a:r>
              <a:r>
                <a:rPr lang="es-MX" sz="3200" b="1" dirty="0">
                  <a:solidFill>
                    <a:srgbClr val="00B050"/>
                  </a:solidFill>
                  <a:latin typeface="Lato"/>
                </a:rPr>
                <a:t>Paz </a:t>
              </a:r>
            </a:p>
            <a:p>
              <a:pPr algn="ctr"/>
              <a:r>
                <a:rPr lang="es-MX" sz="3200" b="1" dirty="0" smtClean="0">
                  <a:solidFill>
                    <a:srgbClr val="00B050"/>
                  </a:solidFill>
                  <a:latin typeface="Lato"/>
                </a:rPr>
                <a:t> Reubicación de familias en alto riesgo </a:t>
              </a:r>
              <a:endParaRPr lang="es-MX" sz="3200" b="1" dirty="0" smtClean="0">
                <a:solidFill>
                  <a:srgbClr val="00B050"/>
                </a:solidFill>
                <a:latin typeface="Lato"/>
              </a:endParaRPr>
            </a:p>
            <a:p>
              <a:pPr algn="ctr"/>
              <a:r>
                <a:rPr lang="es-MX" sz="2400" dirty="0" smtClean="0">
                  <a:solidFill>
                    <a:schemeClr val="tx1">
                      <a:lumMod val="50000"/>
                    </a:schemeClr>
                  </a:solidFill>
                  <a:latin typeface="Myriad Pro" panose="020B0503030403020204" pitchFamily="34" charset="0"/>
                </a:rPr>
                <a:t>	</a:t>
              </a:r>
              <a:r>
                <a:rPr lang="es-MX" sz="2400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Proyecto de Construcción de 1676 Viviendas Nuevas</a:t>
              </a:r>
              <a:endParaRPr lang="es-MX" sz="2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6" name="Google Shape;57;p10"/>
            <p:cNvSpPr/>
            <p:nvPr/>
          </p:nvSpPr>
          <p:spPr>
            <a:xfrm>
              <a:off x="3712604" y="2609469"/>
              <a:ext cx="8487391" cy="3481135"/>
            </a:xfrm>
            <a:custGeom>
              <a:avLst/>
              <a:gdLst/>
              <a:ahLst/>
              <a:cxnLst/>
              <a:rect l="l" t="t" r="r" b="b"/>
              <a:pathLst>
                <a:path w="4531659" h="1990165" extrusionOk="0">
                  <a:moveTo>
                    <a:pt x="4531659" y="1815353"/>
                  </a:moveTo>
                  <a:lnTo>
                    <a:pt x="3738283" y="1909482"/>
                  </a:lnTo>
                  <a:lnTo>
                    <a:pt x="2111189" y="1949823"/>
                  </a:lnTo>
                  <a:lnTo>
                    <a:pt x="1613647" y="1990165"/>
                  </a:lnTo>
                  <a:lnTo>
                    <a:pt x="739589" y="1842247"/>
                  </a:lnTo>
                  <a:lnTo>
                    <a:pt x="282389" y="1761565"/>
                  </a:lnTo>
                  <a:lnTo>
                    <a:pt x="107577" y="1573306"/>
                  </a:lnTo>
                  <a:lnTo>
                    <a:pt x="336177" y="443753"/>
                  </a:lnTo>
                  <a:lnTo>
                    <a:pt x="67236" y="80682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8;p10"/>
            <p:cNvSpPr/>
            <p:nvPr/>
          </p:nvSpPr>
          <p:spPr>
            <a:xfrm>
              <a:off x="3187510" y="2011758"/>
              <a:ext cx="5389620" cy="4872632"/>
            </a:xfrm>
            <a:custGeom>
              <a:avLst/>
              <a:gdLst/>
              <a:ahLst/>
              <a:cxnLst/>
              <a:rect l="l" t="t" r="r" b="b"/>
              <a:pathLst>
                <a:path w="2877671" h="2716305" extrusionOk="0">
                  <a:moveTo>
                    <a:pt x="2877671" y="2716305"/>
                  </a:moveTo>
                  <a:lnTo>
                    <a:pt x="2366683" y="2218764"/>
                  </a:lnTo>
                  <a:lnTo>
                    <a:pt x="1963271" y="2003611"/>
                  </a:lnTo>
                  <a:lnTo>
                    <a:pt x="1828800" y="1748117"/>
                  </a:lnTo>
                  <a:lnTo>
                    <a:pt x="1855694" y="1546411"/>
                  </a:lnTo>
                  <a:lnTo>
                    <a:pt x="1425388" y="1237129"/>
                  </a:lnTo>
                  <a:lnTo>
                    <a:pt x="874059" y="1021976"/>
                  </a:lnTo>
                  <a:lnTo>
                    <a:pt x="618565" y="739588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2;p10"/>
            <p:cNvSpPr/>
            <p:nvPr/>
          </p:nvSpPr>
          <p:spPr>
            <a:xfrm>
              <a:off x="2406000" y="2007084"/>
              <a:ext cx="1620000" cy="36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>
                  <a:latin typeface="Amaranth" panose="02000503050000020004" pitchFamily="50" charset="0"/>
                  <a:ea typeface="Calibri"/>
                  <a:cs typeface="Calibri"/>
                  <a:sym typeface="Calibri"/>
                </a:rPr>
                <a:t>Centro Histórico</a:t>
              </a:r>
              <a:endParaRPr sz="1200" dirty="0">
                <a:latin typeface="Amaranth" panose="02000503050000020004" pitchFamily="50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0;p10"/>
            <p:cNvSpPr/>
            <p:nvPr/>
          </p:nvSpPr>
          <p:spPr>
            <a:xfrm rot="2059395">
              <a:off x="5460689" y="4200166"/>
              <a:ext cx="1620000" cy="36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>
                  <a:latin typeface="Amaranth" panose="02000503050000020004" pitchFamily="50" charset="0"/>
                  <a:ea typeface="Calibri"/>
                  <a:cs typeface="Calibri"/>
                  <a:sym typeface="Calibri"/>
                </a:rPr>
                <a:t>Av. Pedro de Heredia</a:t>
              </a:r>
              <a:endParaRPr sz="1200" dirty="0">
                <a:latin typeface="Amaranth" panose="02000503050000020004" pitchFamily="50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6;p10"/>
            <p:cNvSpPr/>
            <p:nvPr/>
          </p:nvSpPr>
          <p:spPr>
            <a:xfrm>
              <a:off x="9989002" y="4514863"/>
              <a:ext cx="1620000" cy="36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>
                  <a:latin typeface="Amaranth" panose="02000503050000020004" pitchFamily="50" charset="0"/>
                  <a:ea typeface="Calibri"/>
                  <a:cs typeface="Calibri"/>
                  <a:sym typeface="Calibri"/>
                </a:rPr>
                <a:t>Barrio El Pozón </a:t>
              </a:r>
              <a:endParaRPr sz="1200" dirty="0">
                <a:latin typeface="Amaranth" panose="02000503050000020004" pitchFamily="50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9;p10"/>
            <p:cNvSpPr/>
            <p:nvPr/>
          </p:nvSpPr>
          <p:spPr>
            <a:xfrm>
              <a:off x="7961382" y="5780292"/>
              <a:ext cx="1620000" cy="36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>
                  <a:latin typeface="Amaranth" panose="02000503050000020004" pitchFamily="50" charset="0"/>
                  <a:ea typeface="Calibri"/>
                  <a:cs typeface="Calibri"/>
                  <a:sym typeface="Calibri"/>
                </a:rPr>
                <a:t>Av. cordialidad</a:t>
              </a:r>
              <a:endParaRPr sz="1200" dirty="0">
                <a:latin typeface="Amaranth" panose="02000503050000020004" pitchFamily="50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1;p10"/>
            <p:cNvSpPr/>
            <p:nvPr/>
          </p:nvSpPr>
          <p:spPr>
            <a:xfrm>
              <a:off x="3037360" y="5118550"/>
              <a:ext cx="1620000" cy="36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>
                  <a:latin typeface="Amaranth" panose="02000503050000020004" pitchFamily="50" charset="0"/>
                  <a:ea typeface="Calibri"/>
                  <a:cs typeface="Calibri"/>
                  <a:sym typeface="Calibri"/>
                </a:rPr>
                <a:t>Av. Bosque</a:t>
              </a:r>
              <a:endParaRPr sz="1200" dirty="0">
                <a:latin typeface="Amaranth" panose="02000503050000020004" pitchFamily="50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10515600" y="3870251"/>
              <a:ext cx="584791" cy="5847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9" name="Conector recto 8"/>
            <p:cNvCxnSpPr>
              <a:stCxn id="6" idx="7"/>
              <a:endCxn id="24" idx="3"/>
            </p:cNvCxnSpPr>
            <p:nvPr/>
          </p:nvCxnSpPr>
          <p:spPr>
            <a:xfrm flipH="1" flipV="1">
              <a:off x="10571599" y="3139664"/>
              <a:ext cx="443151" cy="8162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stCxn id="6" idx="4"/>
              <a:endCxn id="24" idx="2"/>
            </p:cNvCxnSpPr>
            <p:nvPr/>
          </p:nvCxnSpPr>
          <p:spPr>
            <a:xfrm flipH="1" flipV="1">
              <a:off x="9437599" y="4273664"/>
              <a:ext cx="1370397" cy="18137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oogle Shape;64;p10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3599" y="2005664"/>
              <a:ext cx="2268000" cy="22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Elipse 36"/>
            <p:cNvSpPr>
              <a:spLocks noChangeAspect="1"/>
            </p:cNvSpPr>
            <p:nvPr/>
          </p:nvSpPr>
          <p:spPr>
            <a:xfrm>
              <a:off x="8297812" y="2002767"/>
              <a:ext cx="2268000" cy="226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39" name="Conector angular 38"/>
            <p:cNvCxnSpPr>
              <a:stCxn id="49" idx="3"/>
              <a:endCxn id="37" idx="3"/>
            </p:cNvCxnSpPr>
            <p:nvPr/>
          </p:nvCxnSpPr>
          <p:spPr>
            <a:xfrm>
              <a:off x="7840983" y="3051646"/>
              <a:ext cx="788970" cy="886980"/>
            </a:xfrm>
            <a:prstGeom prst="bentConnector4">
              <a:avLst>
                <a:gd name="adj1" fmla="val 28951"/>
                <a:gd name="adj2" fmla="val 125773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Google Shape;62;p10"/>
            <p:cNvSpPr/>
            <p:nvPr/>
          </p:nvSpPr>
          <p:spPr>
            <a:xfrm>
              <a:off x="5219685" y="2367084"/>
              <a:ext cx="2621298" cy="1369123"/>
            </a:xfrm>
            <a:prstGeom prst="roundRect">
              <a:avLst>
                <a:gd name="adj" fmla="val 16667"/>
              </a:avLst>
            </a:prstGeom>
            <a:solidFill>
              <a:srgbClr val="BF9000">
                <a:alpha val="50196"/>
              </a:srgb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/>
              <a:r>
                <a:rPr lang="es-MX" b="1" dirty="0">
                  <a:solidFill>
                    <a:schemeClr val="bg1"/>
                  </a:solidFill>
                  <a:latin typeface="Amaranth" panose="02000503050000020004" pitchFamily="50" charset="0"/>
                </a:rPr>
                <a:t>La Despensa</a:t>
              </a:r>
            </a:p>
            <a:p>
              <a:pPr algn="just"/>
              <a:r>
                <a:rPr lang="es-MX" sz="11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Lote 1 </a:t>
              </a:r>
            </a:p>
            <a:p>
              <a:pPr algn="just"/>
              <a:r>
                <a:rPr lang="es-MX" sz="11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Ubicación:</a:t>
              </a:r>
              <a:r>
                <a:rPr lang="es-MX" sz="11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Barrio el Pozón (Sector Los Pozones)</a:t>
              </a:r>
            </a:p>
            <a:p>
              <a:pPr algn="just"/>
              <a:r>
                <a:rPr lang="es-MX" sz="11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Matricula Inmobiliaria:</a:t>
              </a:r>
              <a:r>
                <a:rPr lang="es-MX" sz="11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N° 060-163730</a:t>
              </a:r>
            </a:p>
            <a:p>
              <a:pPr algn="just"/>
              <a:r>
                <a:rPr lang="es-MX" sz="11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Referencia Catastral:</a:t>
              </a:r>
              <a:r>
                <a:rPr lang="es-MX" sz="11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N° 00- 01 -0001-04720 –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5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09721" y="5434345"/>
            <a:ext cx="4901467" cy="78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>
                <a:solidFill>
                  <a:schemeClr val="bg1"/>
                </a:solidFill>
                <a:latin typeface="Bahnschrift Light Condensed" pitchFamily="34" charset="0"/>
              </a:rPr>
              <a:t>Proyecto Habitacional 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0" y="-1"/>
            <a:ext cx="12568432" cy="6858002"/>
            <a:chOff x="0" y="-1"/>
            <a:chExt cx="12568432" cy="685800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7954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Triángulo isósceles"/>
            <p:cNvSpPr/>
            <p:nvPr/>
          </p:nvSpPr>
          <p:spPr>
            <a:xfrm>
              <a:off x="4346713" y="4678017"/>
              <a:ext cx="7845287" cy="2179984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7666965" y="6072321"/>
              <a:ext cx="4901467" cy="785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600" b="1" dirty="0">
                  <a:solidFill>
                    <a:schemeClr val="bg1"/>
                  </a:solidFill>
                  <a:latin typeface="Bahnschrift Light Condensed" pitchFamily="34" charset="0"/>
                </a:rPr>
                <a:t>«CIUDADELA LA PAZ»  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9412941" y="-1"/>
              <a:ext cx="2779059" cy="1532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2" descr="Descripción: Corvivien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72"/>
            <a:stretch>
              <a:fillRect/>
            </a:stretch>
          </p:blipFill>
          <p:spPr bwMode="auto">
            <a:xfrm>
              <a:off x="9486900" y="134472"/>
              <a:ext cx="2507876" cy="126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61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311687" y="263398"/>
            <a:ext cx="11630104" cy="6553658"/>
            <a:chOff x="311687" y="263398"/>
            <a:chExt cx="11630104" cy="655365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FEAE6FF-C21D-6247-BD7C-8C6952EC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87" y="4576383"/>
              <a:ext cx="5222839" cy="2144420"/>
            </a:xfrm>
            <a:prstGeom prst="rect">
              <a:avLst/>
            </a:prstGeom>
            <a:effectLst>
              <a:outerShdw blurRad="50800" dist="50800" dir="5400000" sx="39000" sy="39000" algn="ctr" rotWithShape="0">
                <a:srgbClr val="000000">
                  <a:alpha val="21000"/>
                </a:srgbClr>
              </a:outerShdw>
              <a:softEdge rad="165100"/>
            </a:effectLst>
            <a:scene3d>
              <a:camera prst="orthographicFront"/>
              <a:lightRig rig="threePt" dir="t"/>
            </a:scene3d>
            <a:sp3d extrusionH="76200">
              <a:bevelT w="139700" prst="angle"/>
              <a:extrusionClr>
                <a:srgbClr val="CC0000"/>
              </a:extrusionClr>
            </a:sp3d>
          </p:spPr>
        </p:pic>
        <p:pic>
          <p:nvPicPr>
            <p:cNvPr id="5" name="Imagen 4" descr="C:\Users\Lenovo\Downloads\IMG-20190710-WA009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945" y="3429000"/>
              <a:ext cx="6127845" cy="3388056"/>
            </a:xfrm>
            <a:prstGeom prst="rect">
              <a:avLst/>
            </a:prstGeom>
            <a:effectLst>
              <a:outerShdw blurRad="50800" dist="50800" dir="5400000" sx="39000" sy="39000" algn="ctr" rotWithShape="0">
                <a:srgbClr val="000000">
                  <a:alpha val="21000"/>
                </a:srgbClr>
              </a:outerShdw>
              <a:softEdge rad="165100"/>
            </a:effectLst>
            <a:scene3d>
              <a:camera prst="orthographicFront"/>
              <a:lightRig rig="threePt" dir="t"/>
            </a:scene3d>
            <a:sp3d extrusionH="76200">
              <a:bevelT w="139700" prst="angle"/>
              <a:extrusionClr>
                <a:srgbClr val="CC0000"/>
              </a:extrusionClr>
            </a:sp3d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2E3055ED-869E-AB4F-877D-5DBE374CF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96" y="2763791"/>
              <a:ext cx="3513220" cy="1812592"/>
            </a:xfrm>
            <a:prstGeom prst="rect">
              <a:avLst/>
            </a:prstGeom>
            <a:effectLst>
              <a:outerShdw blurRad="50800" dist="50800" dir="5400000" sx="39000" sy="39000" algn="ctr" rotWithShape="0">
                <a:srgbClr val="000000">
                  <a:alpha val="21000"/>
                </a:srgbClr>
              </a:outerShdw>
              <a:softEdge rad="165100"/>
            </a:effectLst>
            <a:scene3d>
              <a:camera prst="orthographicFront"/>
              <a:lightRig rig="threePt" dir="t"/>
            </a:scene3d>
            <a:sp3d extrusionH="76200">
              <a:bevelT w="139700" prst="angle"/>
              <a:extrusionClr>
                <a:srgbClr val="CC0000"/>
              </a:extrusionClr>
            </a:sp3d>
          </p:spPr>
        </p:pic>
        <p:pic>
          <p:nvPicPr>
            <p:cNvPr id="9" name="Imagen 8" descr="C:\Users\Lenovo\Downloads\IMG-20190710-WA0096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75" y="263398"/>
              <a:ext cx="2866857" cy="2916714"/>
            </a:xfrm>
            <a:prstGeom prst="rect">
              <a:avLst/>
            </a:prstGeom>
            <a:effectLst>
              <a:outerShdw blurRad="50800" dist="50800" dir="5400000" sx="39000" sy="39000" algn="ctr" rotWithShape="0">
                <a:srgbClr val="000000">
                  <a:alpha val="21000"/>
                </a:srgbClr>
              </a:outerShdw>
              <a:softEdge rad="165100"/>
            </a:effectLst>
            <a:scene3d>
              <a:camera prst="orthographicFront"/>
              <a:lightRig rig="threePt" dir="t"/>
            </a:scene3d>
            <a:sp3d extrusionH="76200">
              <a:bevelT w="139700" prst="angle"/>
              <a:extrusionClr>
                <a:srgbClr val="CC0000"/>
              </a:extrusionClr>
            </a:sp3d>
          </p:spPr>
        </p:pic>
        <p:sp>
          <p:nvSpPr>
            <p:cNvPr id="2" name="1 Rectángulo"/>
            <p:cNvSpPr/>
            <p:nvPr/>
          </p:nvSpPr>
          <p:spPr>
            <a:xfrm>
              <a:off x="10208525" y="263398"/>
              <a:ext cx="1733266" cy="1582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9140780" y="1126788"/>
              <a:ext cx="251863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3600" b="1" dirty="0">
                  <a:solidFill>
                    <a:srgbClr val="00B050"/>
                  </a:solidFill>
                  <a:latin typeface="Lato"/>
                </a:rPr>
                <a:t>Ciudadela </a:t>
              </a:r>
              <a:endParaRPr lang="es-MX" sz="3600" b="1" dirty="0" smtClean="0">
                <a:solidFill>
                  <a:srgbClr val="00B050"/>
                </a:solidFill>
                <a:latin typeface="Lato"/>
              </a:endParaRPr>
            </a:p>
            <a:p>
              <a:pPr algn="ctr"/>
              <a:r>
                <a:rPr lang="es-MX" sz="3600" b="1" dirty="0">
                  <a:solidFill>
                    <a:srgbClr val="00B050"/>
                  </a:solidFill>
                  <a:latin typeface="Lato"/>
                </a:rPr>
                <a:t>L</a:t>
              </a:r>
              <a:r>
                <a:rPr lang="es-MX" sz="3600" b="1" dirty="0" smtClean="0">
                  <a:solidFill>
                    <a:srgbClr val="00B050"/>
                  </a:solidFill>
                  <a:latin typeface="Lato"/>
                </a:rPr>
                <a:t>a </a:t>
              </a:r>
              <a:r>
                <a:rPr lang="es-MX" sz="3600" b="1" dirty="0">
                  <a:solidFill>
                    <a:srgbClr val="00B050"/>
                  </a:solidFill>
                  <a:latin typeface="Lato"/>
                </a:rPr>
                <a:t>Paz</a:t>
              </a:r>
              <a:r>
                <a:rPr lang="es-MX" sz="3600" dirty="0">
                  <a:solidFill>
                    <a:srgbClr val="00B050"/>
                  </a:solidFill>
                  <a:latin typeface="Lato"/>
                </a:rPr>
                <a:t> </a:t>
              </a:r>
            </a:p>
          </p:txBody>
        </p:sp>
        <p:pic>
          <p:nvPicPr>
            <p:cNvPr id="6146" name="Picture 2" descr="https://lh4.googleusercontent.com/EEG2Gwm5_HKhl2-tlOpS6URqj_Plq3fU_LLbBBqBC_DBG80hXRnq3o8GdUNMb5ch1cOQ7HCGUuOgh7nposcLLToqZgw50uatKecTn5U6HhxdrIQDHqzz0QZMoG-bFxxahhaMCL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87" y="263398"/>
              <a:ext cx="4910017" cy="2916714"/>
            </a:xfrm>
            <a:prstGeom prst="rect">
              <a:avLst/>
            </a:prstGeom>
            <a:effectLst>
              <a:outerShdw blurRad="50800" dist="50800" dir="5400000" sx="39000" sy="39000" algn="ctr" rotWithShape="0">
                <a:srgbClr val="000000">
                  <a:alpha val="21000"/>
                </a:srgbClr>
              </a:outerShdw>
              <a:softEdge rad="165100"/>
            </a:effectLst>
            <a:scene3d>
              <a:camera prst="orthographicFront"/>
              <a:lightRig rig="threePt" dir="t"/>
            </a:scene3d>
            <a:sp3d extrusionH="76200">
              <a:bevelT w="139700" prst="angle"/>
              <a:extrusionClr>
                <a:srgbClr val="CC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8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46" y="221972"/>
            <a:ext cx="7811037" cy="654824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  <a:latin typeface="Lato"/>
              </a:rPr>
              <a:t>Juegos Nacionales</a:t>
            </a:r>
            <a:endParaRPr lang="es-CO" sz="3200" b="1" dirty="0">
              <a:solidFill>
                <a:srgbClr val="00B050"/>
              </a:solidFill>
              <a:latin typeface="Lato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85637" y="2330592"/>
            <a:ext cx="272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 En azul canales priorizados Etapa 1</a:t>
            </a:r>
            <a:endParaRPr lang="es-CO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3246" t="25461" r="4627" b="7243"/>
          <a:stretch/>
        </p:blipFill>
        <p:spPr>
          <a:xfrm>
            <a:off x="6705600" y="221972"/>
            <a:ext cx="5486400" cy="6461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992" t="46823" r="25902" b="19706"/>
          <a:stretch/>
        </p:blipFill>
        <p:spPr>
          <a:xfrm>
            <a:off x="239187" y="3768799"/>
            <a:ext cx="6346210" cy="26476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9664" t="26058" r="39665" b="39696"/>
          <a:stretch/>
        </p:blipFill>
        <p:spPr>
          <a:xfrm>
            <a:off x="1750830" y="896609"/>
            <a:ext cx="4595379" cy="28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1258593" y="415487"/>
            <a:ext cx="9925789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b="1" dirty="0" smtClean="0">
                <a:solidFill>
                  <a:srgbClr val="00B050"/>
                </a:solidFill>
                <a:latin typeface="Lato"/>
              </a:rPr>
              <a:t>Objetivos de la Política pública de Desarrollo Económico  y Pleno Empleo</a:t>
            </a:r>
            <a:endParaRPr lang="es-CO" sz="3800" b="1" dirty="0">
              <a:solidFill>
                <a:srgbClr val="00B050"/>
              </a:solidFill>
              <a:latin typeface="Lato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AE0F143F-43AE-4476-956C-6AA2AE6C483E}"/>
              </a:ext>
            </a:extLst>
          </p:cNvPr>
          <p:cNvSpPr/>
          <p:nvPr/>
        </p:nvSpPr>
        <p:spPr>
          <a:xfrm>
            <a:off x="747162" y="4275915"/>
            <a:ext cx="4302511" cy="16167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Incrementar la </a:t>
            </a:r>
            <a:r>
              <a:rPr lang="es-CO" sz="2400" u="sng" dirty="0">
                <a:solidFill>
                  <a:schemeClr val="tx1"/>
                </a:solidFill>
                <a:latin typeface="Tw Cen MT" panose="020B0602020104020603" pitchFamily="34" charset="0"/>
              </a:rPr>
              <a:t>productividad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 del </a:t>
            </a:r>
            <a:r>
              <a:rPr lang="es-CO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tejjido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 productivo de la ciudad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D721BAA5-3B92-4099-A878-DE02BF3CA32C}"/>
              </a:ext>
            </a:extLst>
          </p:cNvPr>
          <p:cNvSpPr/>
          <p:nvPr/>
        </p:nvSpPr>
        <p:spPr>
          <a:xfrm>
            <a:off x="747161" y="2189785"/>
            <a:ext cx="4302511" cy="16167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Aumentar la </a:t>
            </a:r>
            <a:r>
              <a:rPr lang="es-CO" sz="2400" u="sng" dirty="0">
                <a:solidFill>
                  <a:schemeClr val="tx1"/>
                </a:solidFill>
                <a:latin typeface="Tw Cen MT" panose="020B0602020104020603" pitchFamily="34" charset="0"/>
              </a:rPr>
              <a:t>inclusión productiva 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de los cartageneros a las oportunidades de crecimiento de la ciudad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FF81DEE-C2D9-454A-A02A-31CD39EA0111}"/>
              </a:ext>
            </a:extLst>
          </p:cNvPr>
          <p:cNvSpPr/>
          <p:nvPr/>
        </p:nvSpPr>
        <p:spPr>
          <a:xfrm>
            <a:off x="6881871" y="2189785"/>
            <a:ext cx="4302511" cy="16167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u="sng" dirty="0">
                <a:solidFill>
                  <a:schemeClr val="tx1"/>
                </a:solidFill>
                <a:latin typeface="Tw Cen MT" panose="020B0602020104020603" pitchFamily="34" charset="0"/>
              </a:rPr>
              <a:t>Reducir las tasas de desempleo 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e </a:t>
            </a:r>
            <a:r>
              <a:rPr lang="es-CO" sz="2400" u="sng" dirty="0">
                <a:solidFill>
                  <a:schemeClr val="tx1"/>
                </a:solidFill>
                <a:latin typeface="Tw Cen MT" panose="020B0602020104020603" pitchFamily="34" charset="0"/>
              </a:rPr>
              <a:t>informalidad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 laboral de las poblaciones vulnerables de la ciudad.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8571D474-DF61-4D02-A430-429B8B9EC3DA}"/>
              </a:ext>
            </a:extLst>
          </p:cNvPr>
          <p:cNvSpPr/>
          <p:nvPr/>
        </p:nvSpPr>
        <p:spPr>
          <a:xfrm>
            <a:off x="6855697" y="4275914"/>
            <a:ext cx="4302511" cy="16167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u="sng" dirty="0">
                <a:solidFill>
                  <a:schemeClr val="tx1"/>
                </a:solidFill>
                <a:latin typeface="Tw Cen MT" panose="020B0602020104020603" pitchFamily="34" charset="0"/>
              </a:rPr>
              <a:t>Aumentar los ingresos promedio </a:t>
            </a: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de la población y reducir la pobreza de la ciudad</a:t>
            </a:r>
          </a:p>
        </p:txBody>
      </p:sp>
    </p:spTree>
    <p:extLst>
      <p:ext uri="{BB962C8B-B14F-4D97-AF65-F5344CB8AC3E}">
        <p14:creationId xmlns:p14="http://schemas.microsoft.com/office/powerpoint/2010/main" val="42206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555</Words>
  <Application>Microsoft Office PowerPoint</Application>
  <PresentationFormat>Panorámica</PresentationFormat>
  <Paragraphs>73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Amaranth</vt:lpstr>
      <vt:lpstr>Arial</vt:lpstr>
      <vt:lpstr>Bahnschrift Light Condensed</vt:lpstr>
      <vt:lpstr>Calibri</vt:lpstr>
      <vt:lpstr>Calibri Light</vt:lpstr>
      <vt:lpstr>Lato</vt:lpstr>
      <vt:lpstr>Lato Light</vt:lpstr>
      <vt:lpstr>League Spartan</vt:lpstr>
      <vt:lpstr>Myriad Pro</vt:lpstr>
      <vt:lpstr>Poppins</vt:lpstr>
      <vt:lpstr>Tw Cen MT</vt:lpstr>
      <vt:lpstr>Tema de Office</vt:lpstr>
      <vt:lpstr>Presentación de PowerPoint</vt:lpstr>
      <vt:lpstr>Presentación de PowerPoint</vt:lpstr>
      <vt:lpstr>Protección Costera Crespo - Laguito</vt:lpstr>
      <vt:lpstr>Presentación de PowerPoint</vt:lpstr>
      <vt:lpstr>Presentación de PowerPoint</vt:lpstr>
      <vt:lpstr>Presentación de PowerPoint</vt:lpstr>
      <vt:lpstr>Presentación de PowerPoint</vt:lpstr>
      <vt:lpstr>Juegos Nacionales</vt:lpstr>
      <vt:lpstr>Presentación de PowerPoint</vt:lpstr>
      <vt:lpstr>   Plan Maestro de Educación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 Adolfo Barros Molina</dc:creator>
  <cp:lastModifiedBy>Alicia Bozzi</cp:lastModifiedBy>
  <cp:revision>107</cp:revision>
  <dcterms:created xsi:type="dcterms:W3CDTF">2017-08-24T00:22:46Z</dcterms:created>
  <dcterms:modified xsi:type="dcterms:W3CDTF">2019-08-29T05:39:07Z</dcterms:modified>
</cp:coreProperties>
</file>